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5" r:id="rId12"/>
    <p:sldId id="268" r:id="rId13"/>
    <p:sldId id="285" r:id="rId14"/>
    <p:sldId id="271" r:id="rId15"/>
    <p:sldId id="286" r:id="rId16"/>
    <p:sldId id="272" r:id="rId17"/>
    <p:sldId id="273" r:id="rId18"/>
    <p:sldId id="287" r:id="rId19"/>
    <p:sldId id="275" r:id="rId20"/>
    <p:sldId id="276" r:id="rId21"/>
    <p:sldId id="277" r:id="rId22"/>
    <p:sldId id="278" r:id="rId23"/>
    <p:sldId id="279" r:id="rId24"/>
    <p:sldId id="288" r:id="rId25"/>
    <p:sldId id="280" r:id="rId26"/>
    <p:sldId id="281" r:id="rId27"/>
    <p:sldId id="282" r:id="rId28"/>
    <p:sldId id="283" r:id="rId29"/>
    <p:sldId id="284" r:id="rId30"/>
    <p:sldId id="289" r:id="rId31"/>
    <p:sldId id="263" r:id="rId32"/>
    <p:sldId id="26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01" autoAdjust="0"/>
    <p:restoredTop sz="86438" autoAdjust="0"/>
  </p:normalViewPr>
  <p:slideViewPr>
    <p:cSldViewPr>
      <p:cViewPr varScale="1">
        <p:scale>
          <a:sx n="62" d="100"/>
          <a:sy n="62" d="100"/>
        </p:scale>
        <p:origin x="-3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ACFC-405A-4CD1-9AB8-B79EAD43DAB7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ACFC-405A-4CD1-9AB8-B79EAD43DAB7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ACFC-405A-4CD1-9AB8-B79EAD43DAB7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85796"/>
            <a:ext cx="8229600" cy="63184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757759"/>
          </a:xfrm>
        </p:spPr>
        <p:txBody>
          <a:bodyPr/>
          <a:lstStyle>
            <a:lvl1pPr>
              <a:buFont typeface="Wingdings" pitchFamily="2" charset="2"/>
              <a:buChar char="u"/>
              <a:defRPr b="1">
                <a:effectLst/>
                <a:latin typeface="华文新魏" pitchFamily="2" charset="-122"/>
                <a:ea typeface="华文新魏" pitchFamily="2" charset="-122"/>
              </a:defRPr>
            </a:lvl1pPr>
            <a:lvl2pPr>
              <a:buFont typeface="Wingdings" pitchFamily="2" charset="2"/>
              <a:buChar char="p"/>
              <a:defRPr sz="2400" b="1">
                <a:solidFill>
                  <a:srgbClr val="002060"/>
                </a:solidFill>
                <a:effectLst/>
                <a:latin typeface="华文仿宋" pitchFamily="2" charset="-122"/>
                <a:ea typeface="华文仿宋" pitchFamily="2" charset="-122"/>
              </a:defRPr>
            </a:lvl2pPr>
            <a:lvl3pPr>
              <a:buFont typeface="Wingdings" pitchFamily="2" charset="2"/>
              <a:buChar char="ü"/>
              <a:defRPr sz="2000" b="1"/>
            </a:lvl3pPr>
            <a:lvl4pPr>
              <a:buFont typeface="Wingdings" pitchFamily="2" charset="2"/>
              <a:buChar char="l"/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ACFC-405A-4CD1-9AB8-B79EAD43DAB7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500034" y="1500176"/>
            <a:ext cx="821537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428596" y="6429398"/>
            <a:ext cx="821537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ACFC-405A-4CD1-9AB8-B79EAD43DAB7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ACFC-405A-4CD1-9AB8-B79EAD43DAB7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ACFC-405A-4CD1-9AB8-B79EAD43DAB7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ACFC-405A-4CD1-9AB8-B79EAD43DAB7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ACFC-405A-4CD1-9AB8-B79EAD43DAB7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ACFC-405A-4CD1-9AB8-B79EAD43DAB7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ACFC-405A-4CD1-9AB8-B79EAD43DAB7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AACFC-405A-4CD1-9AB8-B79EAD43DAB7}" type="datetimeFigureOut">
              <a:rPr lang="zh-CN" altLang="en-US" smtClean="0"/>
              <a:pPr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BA06E-73FA-40BB-96AC-AD8C55B574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nu.edu.cn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abcd@sina.com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对全国统考的说明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zh-CN" altLang="en-US" dirty="0" smtClean="0"/>
              <a:t>操作题的分布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006177"/>
              </p:ext>
            </p:extLst>
          </p:nvPr>
        </p:nvGraphicFramePr>
        <p:xfrm>
          <a:off x="1763688" y="2132856"/>
          <a:ext cx="6096000" cy="3560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450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dirty="0" smtClean="0"/>
                        <a:t>章节号</a:t>
                      </a:r>
                      <a:endParaRPr lang="zh-CN" altLang="en-US" sz="2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dirty="0" smtClean="0"/>
                        <a:t>数量</a:t>
                      </a:r>
                      <a:endParaRPr lang="zh-CN" altLang="en-US" sz="2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dirty="0" smtClean="0"/>
                        <a:t>每题分值</a:t>
                      </a:r>
                      <a:endParaRPr lang="zh-CN" altLang="en-US" sz="2200" dirty="0"/>
                    </a:p>
                  </a:txBody>
                  <a:tcPr marT="54864" marB="54864"/>
                </a:tc>
              </a:tr>
              <a:tr h="44500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操作系统应用       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题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8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分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题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</a:tr>
              <a:tr h="44500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    Word                 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题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8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分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题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</a:tr>
              <a:tr h="44500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      Excel               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题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6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分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题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</a:tr>
              <a:tr h="44500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PowerPoint         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题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6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分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题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</a:tr>
              <a:tr h="44500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Internet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应用        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题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6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分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题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</a:tr>
              <a:tr h="44500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Outlook             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题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6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分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题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</a:tr>
              <a:tr h="44500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网络基础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多媒体     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题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6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分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题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59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对全国统考的说明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-274320">
              <a:defRPr/>
            </a:pPr>
            <a:r>
              <a:rPr lang="en-US" altLang="zh-CN" sz="2000" dirty="0" smtClean="0"/>
              <a:t>(5)</a:t>
            </a:r>
            <a:r>
              <a:rPr lang="zh-CN" altLang="en-US" sz="2000" dirty="0" smtClean="0"/>
              <a:t>统考</a:t>
            </a:r>
            <a:r>
              <a:rPr lang="zh-CN" altLang="en-US" sz="2000" dirty="0"/>
              <a:t>时的注意事项</a:t>
            </a:r>
            <a:endParaRPr lang="en-US" altLang="zh-CN" sz="2000" dirty="0"/>
          </a:p>
          <a:p>
            <a:pPr marL="1040130" lvl="2" indent="-274320">
              <a:defRPr/>
            </a:pPr>
            <a:r>
              <a:rPr lang="zh-CN" altLang="en-US" sz="2200" dirty="0"/>
              <a:t>做单选题时可寻求环境的帮助</a:t>
            </a:r>
            <a:endParaRPr lang="en-US" altLang="zh-CN" sz="2200" dirty="0"/>
          </a:p>
          <a:p>
            <a:pPr lvl="3">
              <a:defRPr/>
            </a:pPr>
            <a:r>
              <a:rPr lang="zh-CN" altLang="en-US" dirty="0"/>
              <a:t>利用“计算器”实现数制转换</a:t>
            </a:r>
            <a:endParaRPr lang="en-US" altLang="zh-CN" dirty="0"/>
          </a:p>
          <a:p>
            <a:pPr lvl="3">
              <a:defRPr/>
            </a:pPr>
            <a:r>
              <a:rPr lang="zh-CN" altLang="en-US" dirty="0"/>
              <a:t>临时查看应用软件的菜单项及其功能</a:t>
            </a:r>
          </a:p>
          <a:p>
            <a:pPr marL="1040130" lvl="2" indent="-274320">
              <a:defRPr/>
            </a:pPr>
            <a:r>
              <a:rPr lang="zh-CN" altLang="en-US" sz="2200" dirty="0"/>
              <a:t>做各类操作题时推荐使用小题板</a:t>
            </a:r>
          </a:p>
          <a:p>
            <a:pPr marL="1040130" lvl="2" indent="-274320">
              <a:defRPr/>
            </a:pPr>
            <a:r>
              <a:rPr lang="zh-CN" altLang="en-US" sz="2200" dirty="0"/>
              <a:t>做</a:t>
            </a:r>
            <a:r>
              <a:rPr lang="en-US" altLang="zh-CN" sz="2200" dirty="0"/>
              <a:t>IE</a:t>
            </a:r>
            <a:r>
              <a:rPr lang="zh-CN" altLang="en-US" sz="2200" dirty="0"/>
              <a:t>和</a:t>
            </a:r>
            <a:r>
              <a:rPr lang="en-US" altLang="zh-CN" sz="2200" dirty="0"/>
              <a:t>Outlook</a:t>
            </a:r>
            <a:r>
              <a:rPr lang="zh-CN" altLang="en-US" sz="2200" dirty="0"/>
              <a:t>题时</a:t>
            </a:r>
            <a:endParaRPr lang="en-US" altLang="zh-CN" sz="2200" dirty="0"/>
          </a:p>
          <a:p>
            <a:pPr lvl="3">
              <a:defRPr/>
            </a:pPr>
            <a:r>
              <a:rPr lang="zh-CN" altLang="en-US" dirty="0"/>
              <a:t>务必利用试题窗口内的小按钮启动</a:t>
            </a:r>
            <a:r>
              <a:rPr lang="en-US" altLang="zh-CN" dirty="0"/>
              <a:t>IE</a:t>
            </a:r>
            <a:r>
              <a:rPr lang="zh-CN" altLang="en-US" dirty="0"/>
              <a:t>或</a:t>
            </a:r>
            <a:r>
              <a:rPr lang="en-US" altLang="zh-CN" dirty="0"/>
              <a:t>Outlook</a:t>
            </a:r>
          </a:p>
          <a:p>
            <a:pPr lvl="3">
              <a:defRPr/>
            </a:pPr>
            <a:r>
              <a:rPr lang="zh-CN" altLang="en-US" dirty="0"/>
              <a:t>使用模拟操作环境</a:t>
            </a:r>
            <a:endParaRPr lang="en-US" altLang="zh-CN" dirty="0"/>
          </a:p>
          <a:p>
            <a:pPr marL="1040130" lvl="2" indent="-274320">
              <a:defRPr/>
            </a:pPr>
            <a:r>
              <a:rPr lang="zh-CN" altLang="en-US" sz="2200" dirty="0"/>
              <a:t>做</a:t>
            </a:r>
            <a:r>
              <a:rPr lang="en-US" altLang="zh-CN" sz="2200" dirty="0"/>
              <a:t>Word</a:t>
            </a:r>
            <a:r>
              <a:rPr lang="zh-CN" altLang="en-US" sz="2200" dirty="0"/>
              <a:t>题、</a:t>
            </a:r>
            <a:r>
              <a:rPr lang="en-US" altLang="zh-CN" sz="2200" dirty="0"/>
              <a:t>Excel</a:t>
            </a:r>
            <a:r>
              <a:rPr lang="zh-CN" altLang="en-US" sz="2200" dirty="0"/>
              <a:t>和</a:t>
            </a:r>
            <a:r>
              <a:rPr lang="en-US" altLang="zh-CN" sz="2200" dirty="0"/>
              <a:t>PPT</a:t>
            </a:r>
            <a:r>
              <a:rPr lang="zh-CN" altLang="en-US" sz="2200" dirty="0"/>
              <a:t>题目</a:t>
            </a:r>
            <a:endParaRPr lang="en-US" altLang="zh-CN" sz="2200" dirty="0"/>
          </a:p>
          <a:p>
            <a:pPr lvl="3">
              <a:defRPr/>
            </a:pPr>
            <a:r>
              <a:rPr lang="zh-CN" altLang="en-US" dirty="0"/>
              <a:t>建议使用试题窗口的小按钮启动相应软件。</a:t>
            </a:r>
            <a:endParaRPr lang="en-US" altLang="zh-CN" dirty="0"/>
          </a:p>
          <a:p>
            <a:pPr lvl="3">
              <a:defRPr/>
            </a:pPr>
            <a:r>
              <a:rPr lang="zh-CN" altLang="en-US" dirty="0"/>
              <a:t>如果需要新建文档，一定注意保存的名称要正确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143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全国统考系统说明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zh-CN" altLang="en-US" sz="2400" dirty="0" smtClean="0"/>
              <a:t>对全国统考系统的说明</a:t>
            </a:r>
            <a:endParaRPr lang="en-US" altLang="zh-CN" sz="2400" dirty="0" smtClean="0"/>
          </a:p>
          <a:p>
            <a:pPr lvl="2"/>
            <a:r>
              <a:rPr lang="zh-CN" altLang="en-US" sz="2000" dirty="0" smtClean="0"/>
              <a:t>自</a:t>
            </a:r>
            <a:r>
              <a:rPr lang="en-US" altLang="zh-CN" sz="2000" dirty="0" smtClean="0"/>
              <a:t>2014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5</a:t>
            </a:r>
            <a:r>
              <a:rPr lang="zh-CN" altLang="en-US" sz="2000" dirty="0" smtClean="0"/>
              <a:t>月份开始，全国网络教育</a:t>
            </a:r>
            <a:r>
              <a:rPr lang="en-US" altLang="zh-CN" sz="2000" dirty="0" smtClean="0"/>
              <a:t>《</a:t>
            </a:r>
            <a:r>
              <a:rPr lang="zh-CN" altLang="en-US" sz="2000" dirty="0" smtClean="0"/>
              <a:t>计算机应用基础</a:t>
            </a:r>
            <a:r>
              <a:rPr lang="en-US" altLang="zh-CN" sz="2000" dirty="0" smtClean="0"/>
              <a:t>》</a:t>
            </a:r>
            <a:r>
              <a:rPr lang="zh-CN" altLang="en-US" sz="2000" dirty="0" smtClean="0"/>
              <a:t>将采用新版的网考系统。</a:t>
            </a:r>
            <a:endParaRPr lang="en-US" altLang="zh-CN" sz="2000" dirty="0" smtClean="0"/>
          </a:p>
          <a:p>
            <a:pPr lvl="2"/>
            <a:r>
              <a:rPr lang="zh-CN" altLang="en-US" dirty="0"/>
              <a:t>网</a:t>
            </a:r>
            <a:r>
              <a:rPr lang="zh-CN" altLang="en-US" dirty="0" smtClean="0"/>
              <a:t>考系统对软件环境的要求</a:t>
            </a:r>
            <a:endParaRPr lang="en-US" altLang="zh-CN" dirty="0" smtClean="0"/>
          </a:p>
          <a:p>
            <a:pPr lvl="3"/>
            <a:r>
              <a:rPr lang="en-US" altLang="zh-CN" sz="1800" dirty="0" smtClean="0"/>
              <a:t>Win7</a:t>
            </a:r>
            <a:r>
              <a:rPr lang="zh-CN" altLang="en-US" sz="1800" dirty="0" smtClean="0"/>
              <a:t>系统</a:t>
            </a:r>
            <a:endParaRPr lang="en-US" altLang="zh-CN" sz="1800" dirty="0" smtClean="0"/>
          </a:p>
          <a:p>
            <a:pPr lvl="3"/>
            <a:r>
              <a:rPr lang="en-US" altLang="zh-CN" dirty="0" smtClean="0"/>
              <a:t>Office 2010</a:t>
            </a:r>
            <a:r>
              <a:rPr lang="zh-CN" altLang="en-US" dirty="0" smtClean="0"/>
              <a:t>系统，正确安装</a:t>
            </a:r>
            <a:r>
              <a:rPr lang="en-US" altLang="zh-CN" dirty="0" smtClean="0"/>
              <a:t>Word2010</a:t>
            </a:r>
            <a:r>
              <a:rPr lang="zh-CN" altLang="en-US" dirty="0" smtClean="0"/>
              <a:t>、</a:t>
            </a:r>
            <a:r>
              <a:rPr lang="en-US" altLang="zh-CN" dirty="0" smtClean="0"/>
              <a:t>Excel2010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PowerPoint2010</a:t>
            </a:r>
            <a:r>
              <a:rPr lang="zh-CN" altLang="en-US" dirty="0" smtClean="0"/>
              <a:t>、</a:t>
            </a:r>
            <a:r>
              <a:rPr lang="en-US" altLang="zh-CN" dirty="0" smtClean="0"/>
              <a:t>Outlook2010</a:t>
            </a:r>
            <a:r>
              <a:rPr lang="zh-CN" altLang="en-US" dirty="0" smtClean="0"/>
              <a:t>系统</a:t>
            </a:r>
            <a:endParaRPr lang="en-US" altLang="zh-CN" dirty="0" smtClean="0"/>
          </a:p>
          <a:p>
            <a:pPr lvl="3"/>
            <a:r>
              <a:rPr lang="zh-CN" altLang="en-US" sz="1800" dirty="0" smtClean="0"/>
              <a:t>使用</a:t>
            </a:r>
            <a:r>
              <a:rPr lang="en-US" altLang="zh-CN" sz="1800" dirty="0" smtClean="0"/>
              <a:t>IE9.0</a:t>
            </a:r>
          </a:p>
          <a:p>
            <a:pPr lvl="3"/>
            <a:r>
              <a:rPr lang="zh-CN" altLang="en-US" dirty="0" smtClean="0"/>
              <a:t>具备好用的光驱</a:t>
            </a:r>
            <a:endParaRPr lang="en-US" altLang="zh-CN" dirty="0" smtClean="0"/>
          </a:p>
          <a:p>
            <a:pPr lvl="2"/>
            <a:r>
              <a:rPr lang="zh-CN" altLang="en-US" sz="2000" dirty="0" smtClean="0"/>
              <a:t>对模拟考试的说明</a:t>
            </a:r>
            <a:endParaRPr lang="en-US" altLang="zh-CN" sz="2000" dirty="0" smtClean="0"/>
          </a:p>
          <a:p>
            <a:pPr lvl="3"/>
            <a:r>
              <a:rPr lang="zh-CN" altLang="en-US" sz="1800" dirty="0" smtClean="0"/>
              <a:t>考生可定义考号，进入系统</a:t>
            </a:r>
            <a:endParaRPr lang="en-US" altLang="zh-CN" sz="1800" dirty="0" smtClean="0"/>
          </a:p>
          <a:p>
            <a:pPr lvl="3"/>
            <a:r>
              <a:rPr lang="zh-CN" altLang="en-US" dirty="0" smtClean="0"/>
              <a:t>自测试过程中，应注意文件的保存位置、各类文件名称的规范性。</a:t>
            </a:r>
            <a:endParaRPr lang="zh-CN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6428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" y="14858"/>
            <a:ext cx="91318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11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考生须知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53600" cy="837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5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53600" cy="837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61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单选题</a:t>
            </a:r>
            <a:endParaRPr lang="zh-CN" altLang="zh-CN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6"/>
            <a:ext cx="8229600" cy="4929188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40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DB442-3A93-4F43-853A-5A355E10EFB0}" type="slidenum">
              <a:rPr lang="en-US" altLang="zh-CN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31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14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50303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小题板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14399"/>
            <a:ext cx="8229600" cy="4929188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【</a:t>
            </a:r>
            <a:r>
              <a:rPr lang="zh-CN" altLang="en-US" dirty="0" smtClean="0"/>
              <a:t>小题板</a:t>
            </a:r>
            <a:r>
              <a:rPr lang="en-US" altLang="zh-CN" dirty="0" smtClean="0"/>
              <a:t>】——</a:t>
            </a:r>
            <a:r>
              <a:rPr lang="zh-CN" altLang="en-US" dirty="0" smtClean="0"/>
              <a:t>进入小题板状态</a:t>
            </a:r>
          </a:p>
          <a:p>
            <a:pPr lvl="1" eaLnBrk="1" hangingPunct="1"/>
            <a:r>
              <a:rPr lang="zh-CN" altLang="en-US" dirty="0" smtClean="0"/>
              <a:t>题目要求与做题环境并存</a:t>
            </a:r>
            <a:endParaRPr lang="en-US" altLang="zh-CN" dirty="0" smtClean="0"/>
          </a:p>
          <a:p>
            <a:pPr lvl="1" eaLnBrk="1" hangingPunct="1"/>
            <a:r>
              <a:rPr lang="zh-CN" altLang="en-US" dirty="0" smtClean="0"/>
              <a:t>操作方法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先单击底部的相应按钮，启动相应软件。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利用</a:t>
            </a:r>
            <a:r>
              <a:rPr lang="en-US" altLang="zh-CN" dirty="0" smtClean="0"/>
              <a:t>[</a:t>
            </a:r>
            <a:r>
              <a:rPr lang="zh-CN" altLang="en-US" dirty="0" smtClean="0"/>
              <a:t>任务栏</a:t>
            </a:r>
            <a:r>
              <a:rPr lang="en-US" altLang="zh-CN" dirty="0" smtClean="0"/>
              <a:t>]</a:t>
            </a:r>
            <a:r>
              <a:rPr lang="zh-CN" altLang="en-US" dirty="0" smtClean="0"/>
              <a:t>中的图标（），回到试卷状态。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然后回到试卷界面，单击</a:t>
            </a:r>
            <a:r>
              <a:rPr lang="en-US" altLang="zh-CN" dirty="0" smtClean="0"/>
              <a:t>[</a:t>
            </a:r>
            <a:r>
              <a:rPr lang="zh-CN" altLang="en-US" dirty="0" smtClean="0"/>
              <a:t>小题版</a:t>
            </a:r>
            <a:r>
              <a:rPr lang="en-US" altLang="zh-CN" dirty="0" smtClean="0"/>
              <a:t>]</a:t>
            </a:r>
            <a:r>
              <a:rPr lang="zh-CN" altLang="en-US" dirty="0" smtClean="0"/>
              <a:t>，进入此状态。</a:t>
            </a:r>
            <a:endParaRPr lang="en-US" altLang="zh-CN" dirty="0" smtClean="0"/>
          </a:p>
          <a:p>
            <a:pPr lvl="2"/>
            <a:endParaRPr lang="zh-CN" altLang="en-US" dirty="0" smtClean="0"/>
          </a:p>
          <a:p>
            <a:pPr eaLnBrk="1" hangingPunct="1"/>
            <a:r>
              <a:rPr lang="en-US" altLang="zh-CN" dirty="0" smtClean="0"/>
              <a:t>【</a:t>
            </a:r>
            <a:r>
              <a:rPr lang="zh-CN" altLang="en-US" dirty="0" smtClean="0"/>
              <a:t>返回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大题板状态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3005111"/>
            <a:ext cx="1345223" cy="12042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732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zh-CN" altLang="en-US" sz="6600" b="1" dirty="0">
                <a:ln/>
                <a:solidFill>
                  <a:schemeClr val="accent3"/>
                </a:solidFill>
                <a:latin typeface="华文琥珀" pitchFamily="2" charset="-122"/>
                <a:ea typeface="华文琥珀" pitchFamily="2" charset="-122"/>
              </a:rPr>
              <a:t>对</a:t>
            </a:r>
            <a:r>
              <a:rPr lang="zh-CN" altLang="en-US" sz="6600" b="1" dirty="0" smtClean="0">
                <a:ln/>
                <a:solidFill>
                  <a:schemeClr val="accent3"/>
                </a:solidFill>
                <a:latin typeface="华文琥珀" pitchFamily="2" charset="-122"/>
                <a:ea typeface="华文琥珀" pitchFamily="2" charset="-122"/>
              </a:rPr>
              <a:t>考核的说明</a:t>
            </a:r>
            <a:endParaRPr lang="zh-CN" altLang="en-US" sz="6600" b="1" dirty="0">
              <a:ln/>
              <a:solidFill>
                <a:schemeClr val="accent3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algn="r"/>
            <a:r>
              <a:rPr lang="en-US" altLang="zh-CN" dirty="0" smtClean="0"/>
              <a:t>2014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</a:t>
            </a:r>
            <a:r>
              <a:rPr lang="zh-CN" altLang="en-US" dirty="0" smtClean="0"/>
              <a:t>月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小题板状态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0" y="12893"/>
            <a:ext cx="91232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71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文字处理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6"/>
            <a:ext cx="8229600" cy="4929188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" y="145435"/>
            <a:ext cx="9133923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11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文字处理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70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电子表格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6"/>
            <a:ext cx="8229600" cy="4929188"/>
          </a:xfrm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2" y="36518"/>
            <a:ext cx="9119198" cy="682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93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" y="0"/>
            <a:ext cx="9121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17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演示文稿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6"/>
            <a:ext cx="8229600" cy="4929188"/>
          </a:xfrm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" y="0"/>
            <a:ext cx="91086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55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IE</a:t>
            </a:r>
            <a:r>
              <a:rPr lang="zh-CN" altLang="en-US" dirty="0" smtClean="0"/>
              <a:t>的应用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6"/>
            <a:ext cx="8229600" cy="4929188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897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IE</a:t>
            </a:r>
            <a:r>
              <a:rPr lang="zh-CN" altLang="en-US" dirty="0" smtClean="0"/>
              <a:t>的应用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6"/>
            <a:ext cx="8229600" cy="4929188"/>
          </a:xfrm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57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err="1" smtClean="0"/>
              <a:t>OutLook</a:t>
            </a:r>
            <a:endParaRPr lang="en-US" altLang="zh-CN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6"/>
            <a:ext cx="8229600" cy="4929188"/>
          </a:xfrm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06"/>
            <a:ext cx="9144000" cy="68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14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多媒体技术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6"/>
            <a:ext cx="8229600" cy="4929188"/>
          </a:xfrm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1639"/>
            <a:ext cx="9115400" cy="705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35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、对期末考试的说明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(1)</a:t>
            </a:r>
            <a:r>
              <a:rPr lang="zh-CN" altLang="en-US" dirty="0" smtClean="0"/>
              <a:t>期末考试题型</a:t>
            </a:r>
            <a:endParaRPr lang="en-US" altLang="zh-CN" dirty="0" smtClean="0"/>
          </a:p>
          <a:p>
            <a:pPr lvl="1"/>
            <a:r>
              <a:rPr lang="zh-CN" altLang="en-US" dirty="0"/>
              <a:t>单</a:t>
            </a:r>
            <a:r>
              <a:rPr lang="zh-CN" altLang="en-US" dirty="0" smtClean="0"/>
              <a:t>选题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数量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40</a:t>
            </a:r>
            <a:r>
              <a:rPr lang="zh-CN" altLang="en-US" dirty="0" smtClean="0"/>
              <a:t>题，每题</a:t>
            </a:r>
            <a:r>
              <a:rPr lang="en-US" altLang="zh-CN" dirty="0" smtClean="0"/>
              <a:t>1</a:t>
            </a:r>
            <a:r>
              <a:rPr lang="zh-CN" altLang="en-US" dirty="0" smtClean="0"/>
              <a:t>分。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试题分布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计算机常识</a:t>
            </a:r>
            <a:r>
              <a:rPr lang="en-US" altLang="zh-CN" dirty="0" smtClean="0"/>
              <a:t>20</a:t>
            </a:r>
            <a:r>
              <a:rPr lang="zh-CN" altLang="en-US" dirty="0" smtClean="0"/>
              <a:t>题；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操作系统</a:t>
            </a:r>
            <a:r>
              <a:rPr lang="en-US" altLang="zh-CN" dirty="0" smtClean="0"/>
              <a:t>Win7</a:t>
            </a:r>
            <a:r>
              <a:rPr lang="zh-CN" altLang="en-US" dirty="0" smtClean="0"/>
              <a:t>有</a:t>
            </a:r>
            <a:r>
              <a:rPr lang="en-US" altLang="zh-CN" dirty="0" smtClean="0"/>
              <a:t>2</a:t>
            </a:r>
            <a:r>
              <a:rPr lang="zh-CN" altLang="en-US" dirty="0" smtClean="0"/>
              <a:t>题；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Word2010</a:t>
            </a:r>
            <a:r>
              <a:rPr lang="zh-CN" altLang="en-US" dirty="0" smtClean="0"/>
              <a:t>有</a:t>
            </a:r>
            <a:r>
              <a:rPr lang="en-US" altLang="zh-CN" dirty="0" smtClean="0"/>
              <a:t>2</a:t>
            </a:r>
            <a:r>
              <a:rPr lang="zh-CN" altLang="en-US" dirty="0" smtClean="0"/>
              <a:t>题；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PPT2010</a:t>
            </a:r>
            <a:r>
              <a:rPr lang="zh-CN" altLang="en-US" dirty="0" smtClean="0"/>
              <a:t>有</a:t>
            </a:r>
            <a:r>
              <a:rPr lang="en-US" altLang="zh-CN" dirty="0" smtClean="0"/>
              <a:t>2</a:t>
            </a:r>
            <a:r>
              <a:rPr lang="zh-CN" altLang="en-US" dirty="0" smtClean="0"/>
              <a:t>题；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Excel2010</a:t>
            </a:r>
            <a:r>
              <a:rPr lang="zh-CN" altLang="en-US" dirty="0" smtClean="0"/>
              <a:t>有</a:t>
            </a:r>
            <a:r>
              <a:rPr lang="en-US" altLang="zh-CN" dirty="0" smtClean="0"/>
              <a:t>3</a:t>
            </a:r>
            <a:r>
              <a:rPr lang="zh-CN" altLang="en-US" dirty="0" smtClean="0"/>
              <a:t>题；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计算机网络知识</a:t>
            </a:r>
            <a:r>
              <a:rPr lang="en-US" altLang="zh-CN" dirty="0" smtClean="0"/>
              <a:t>4</a:t>
            </a:r>
            <a:r>
              <a:rPr lang="zh-CN" altLang="en-US" dirty="0" smtClean="0"/>
              <a:t>题；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IE</a:t>
            </a:r>
            <a:r>
              <a:rPr lang="zh-CN" altLang="en-US" dirty="0" smtClean="0"/>
              <a:t>应用有</a:t>
            </a:r>
            <a:r>
              <a:rPr lang="en-US" altLang="zh-CN" dirty="0" smtClean="0"/>
              <a:t>1</a:t>
            </a:r>
            <a:r>
              <a:rPr lang="zh-CN" altLang="en-US" dirty="0" smtClean="0"/>
              <a:t>题；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计算机安全有</a:t>
            </a:r>
            <a:r>
              <a:rPr lang="en-US" altLang="zh-CN" dirty="0" smtClean="0"/>
              <a:t>3</a:t>
            </a:r>
            <a:r>
              <a:rPr lang="zh-CN" altLang="en-US" dirty="0" smtClean="0"/>
              <a:t>题；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多媒体技术有</a:t>
            </a:r>
            <a:r>
              <a:rPr lang="en-US" altLang="zh-CN" dirty="0" smtClean="0"/>
              <a:t>3</a:t>
            </a:r>
            <a:r>
              <a:rPr lang="zh-CN" altLang="en-US" dirty="0" smtClean="0"/>
              <a:t>题。</a:t>
            </a:r>
            <a:endParaRPr lang="en-US" altLang="zh-CN" dirty="0" smtClean="0"/>
          </a:p>
          <a:p>
            <a:pPr lvl="2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65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复习与学习方法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 2"/>
              <a:buChar char=""/>
              <a:defRPr/>
            </a:pPr>
            <a:r>
              <a:rPr lang="zh-CN" altLang="en-US" sz="3600" dirty="0" smtClean="0"/>
              <a:t>学习</a:t>
            </a:r>
            <a:endParaRPr lang="en-US" altLang="zh-CN" sz="3600" dirty="0" smtClean="0"/>
          </a:p>
          <a:p>
            <a:pPr lvl="1">
              <a:lnSpc>
                <a:spcPct val="90000"/>
              </a:lnSpc>
              <a:buFont typeface="Wingdings 2"/>
              <a:buChar char=""/>
              <a:defRPr/>
            </a:pPr>
            <a:r>
              <a:rPr lang="zh-CN" altLang="en-US" sz="2800" dirty="0" smtClean="0"/>
              <a:t>掌握全局的知识体系</a:t>
            </a:r>
            <a:endParaRPr lang="en-US" altLang="zh-CN" sz="2800" dirty="0" smtClean="0"/>
          </a:p>
          <a:p>
            <a:pPr lvl="2">
              <a:lnSpc>
                <a:spcPct val="90000"/>
              </a:lnSpc>
              <a:buFont typeface="Wingdings 2"/>
              <a:buChar char=""/>
              <a:defRPr/>
            </a:pPr>
            <a:r>
              <a:rPr lang="zh-CN" altLang="en-US" sz="2400" dirty="0" smtClean="0"/>
              <a:t>仔细观看教学视频，全面理解知识点和概念</a:t>
            </a:r>
            <a:endParaRPr lang="en-US" altLang="zh-CN" sz="2400" dirty="0" smtClean="0"/>
          </a:p>
          <a:p>
            <a:pPr lvl="2">
              <a:lnSpc>
                <a:spcPct val="90000"/>
              </a:lnSpc>
              <a:buFont typeface="Wingdings 2"/>
              <a:buChar char=""/>
              <a:defRPr/>
            </a:pPr>
            <a:r>
              <a:rPr lang="zh-CN" altLang="en-US" sz="2400" dirty="0" smtClean="0"/>
              <a:t>对</a:t>
            </a:r>
            <a:r>
              <a:rPr lang="en-US" altLang="zh-CN" sz="2400" dirty="0" smtClean="0"/>
              <a:t>Office2010</a:t>
            </a:r>
            <a:r>
              <a:rPr lang="zh-CN" altLang="en-US" sz="2400" dirty="0" smtClean="0"/>
              <a:t>套件，要从整体</a:t>
            </a:r>
            <a:r>
              <a:rPr lang="zh-CN" altLang="en-US" sz="2400" smtClean="0"/>
              <a:t>上感知其功能区体系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lvl="1">
              <a:lnSpc>
                <a:spcPct val="90000"/>
              </a:lnSpc>
              <a:buFont typeface="Wingdings 2"/>
              <a:buChar char=""/>
              <a:defRPr/>
            </a:pPr>
            <a:r>
              <a:rPr lang="zh-CN" altLang="en-US" sz="2800" dirty="0" smtClean="0"/>
              <a:t>掌握特定的操作技巧</a:t>
            </a:r>
            <a:endParaRPr lang="en-US" altLang="zh-CN" sz="2800" dirty="0" smtClean="0"/>
          </a:p>
          <a:p>
            <a:pPr lvl="2">
              <a:lnSpc>
                <a:spcPct val="90000"/>
              </a:lnSpc>
              <a:buFont typeface="Wingdings 2"/>
              <a:buChar char=""/>
              <a:defRPr/>
            </a:pPr>
            <a:r>
              <a:rPr lang="zh-CN" altLang="en-US" sz="2400" dirty="0" smtClean="0"/>
              <a:t>针对教学案例，学习微视频</a:t>
            </a:r>
            <a:endParaRPr lang="en-US" altLang="zh-CN" sz="2400" dirty="0" smtClean="0"/>
          </a:p>
          <a:p>
            <a:pPr lvl="2">
              <a:lnSpc>
                <a:spcPct val="90000"/>
              </a:lnSpc>
              <a:buFont typeface="Wingdings 2"/>
              <a:buChar char=""/>
              <a:defRPr/>
            </a:pPr>
            <a:r>
              <a:rPr lang="zh-CN" altLang="en-US" sz="2400" dirty="0" smtClean="0"/>
              <a:t>对照微视频，利用案例素材，完成案例操作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1653743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复习与学习方法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90000"/>
              </a:lnSpc>
              <a:buFont typeface="Wingdings 2"/>
              <a:buChar char=""/>
              <a:defRPr/>
            </a:pPr>
            <a:r>
              <a:rPr lang="zh-CN" altLang="en-US" sz="4500" dirty="0" smtClean="0"/>
              <a:t>复习</a:t>
            </a:r>
            <a:endParaRPr lang="en-US" altLang="zh-CN" sz="4500" dirty="0" smtClean="0"/>
          </a:p>
          <a:p>
            <a:pPr lvl="1">
              <a:lnSpc>
                <a:spcPct val="120000"/>
              </a:lnSpc>
              <a:buFont typeface="Wingdings 2"/>
              <a:buChar char=""/>
              <a:defRPr/>
            </a:pPr>
            <a:r>
              <a:rPr lang="zh-CN" altLang="en-US" sz="4200" dirty="0" smtClean="0"/>
              <a:t>对于客观点</a:t>
            </a:r>
            <a:endParaRPr lang="en-US" altLang="zh-CN" sz="4200" dirty="0" smtClean="0"/>
          </a:p>
          <a:p>
            <a:pPr lvl="2">
              <a:lnSpc>
                <a:spcPct val="120000"/>
              </a:lnSpc>
              <a:buFont typeface="Wingdings 2"/>
              <a:buChar char=""/>
              <a:defRPr/>
            </a:pPr>
            <a:r>
              <a:rPr lang="zh-CN" altLang="en-US" sz="3800" dirty="0" smtClean="0"/>
              <a:t>强调对知识点的理解与掌握</a:t>
            </a:r>
            <a:endParaRPr lang="en-US" altLang="zh-CN" sz="3800" dirty="0" smtClean="0"/>
          </a:p>
          <a:p>
            <a:pPr lvl="2">
              <a:lnSpc>
                <a:spcPct val="120000"/>
              </a:lnSpc>
              <a:buFont typeface="Wingdings 2"/>
              <a:buChar char=""/>
              <a:defRPr/>
            </a:pPr>
            <a:r>
              <a:rPr lang="zh-CN" altLang="en-US" sz="3800" dirty="0" smtClean="0"/>
              <a:t>首先，观看讲课内容、真正理解知识与概念</a:t>
            </a:r>
            <a:endParaRPr lang="en-US" altLang="zh-CN" sz="3800" dirty="0" smtClean="0"/>
          </a:p>
          <a:p>
            <a:pPr lvl="2">
              <a:lnSpc>
                <a:spcPct val="120000"/>
              </a:lnSpc>
              <a:buFont typeface="Wingdings 2"/>
              <a:buChar char=""/>
              <a:defRPr/>
            </a:pPr>
            <a:r>
              <a:rPr lang="zh-CN" altLang="en-US" sz="3800" dirty="0" smtClean="0"/>
              <a:t>其次，见多识广</a:t>
            </a:r>
            <a:r>
              <a:rPr lang="en-US" altLang="zh-CN" sz="3800" dirty="0" smtClean="0">
                <a:latin typeface="Arial"/>
              </a:rPr>
              <a:t>——</a:t>
            </a:r>
            <a:r>
              <a:rPr lang="zh-CN" altLang="en-US" sz="3800" dirty="0" smtClean="0"/>
              <a:t>多浏览真题，通过浏览试题</a:t>
            </a:r>
            <a:endParaRPr lang="en-US" altLang="zh-CN" sz="3800" dirty="0" smtClean="0"/>
          </a:p>
          <a:p>
            <a:pPr lvl="3">
              <a:lnSpc>
                <a:spcPct val="120000"/>
              </a:lnSpc>
              <a:buFont typeface="Wingdings 2"/>
              <a:buChar char=""/>
              <a:defRPr/>
            </a:pPr>
            <a:r>
              <a:rPr lang="zh-CN" altLang="en-US" sz="3400" dirty="0" smtClean="0"/>
              <a:t>区分概念、知识点的细微差别</a:t>
            </a:r>
            <a:endParaRPr lang="en-US" altLang="zh-CN" sz="3400" dirty="0" smtClean="0"/>
          </a:p>
          <a:p>
            <a:pPr lvl="1">
              <a:lnSpc>
                <a:spcPct val="120000"/>
              </a:lnSpc>
              <a:buFont typeface="Wingdings 2"/>
              <a:buChar char=""/>
              <a:defRPr/>
            </a:pPr>
            <a:r>
              <a:rPr lang="zh-CN" altLang="en-US" sz="4200" dirty="0" smtClean="0"/>
              <a:t>对于操作题</a:t>
            </a:r>
            <a:endParaRPr lang="en-US" altLang="zh-CN" sz="4200" dirty="0" smtClean="0"/>
          </a:p>
          <a:p>
            <a:pPr lvl="2">
              <a:lnSpc>
                <a:spcPct val="120000"/>
              </a:lnSpc>
              <a:buFont typeface="Wingdings 2"/>
              <a:buChar char=""/>
              <a:defRPr/>
            </a:pPr>
            <a:r>
              <a:rPr lang="zh-CN" altLang="en-US" sz="3800" dirty="0" smtClean="0"/>
              <a:t>充分利用本课程提供的案例及其“微视频”</a:t>
            </a:r>
            <a:endParaRPr lang="en-US" altLang="zh-CN" sz="3800" dirty="0" smtClean="0"/>
          </a:p>
          <a:p>
            <a:pPr lvl="3">
              <a:lnSpc>
                <a:spcPct val="120000"/>
              </a:lnSpc>
              <a:buFont typeface="Wingdings 2"/>
              <a:buChar char=""/>
              <a:defRPr/>
            </a:pPr>
            <a:r>
              <a:rPr lang="zh-CN" altLang="en-US" sz="3400" dirty="0" smtClean="0"/>
              <a:t>充分练习、实践</a:t>
            </a:r>
            <a:endParaRPr lang="en-US" altLang="zh-CN" sz="3400" dirty="0" smtClean="0"/>
          </a:p>
          <a:p>
            <a:pPr lvl="3">
              <a:lnSpc>
                <a:spcPct val="120000"/>
              </a:lnSpc>
              <a:buFont typeface="Wingdings 2"/>
              <a:buChar char=""/>
              <a:defRPr/>
            </a:pPr>
            <a:r>
              <a:rPr lang="zh-CN" altLang="en-US" sz="3400" dirty="0" smtClean="0"/>
              <a:t>强化上机实践</a:t>
            </a:r>
            <a:r>
              <a:rPr lang="en-US" altLang="zh-CN" sz="3400" dirty="0" smtClean="0">
                <a:latin typeface="Arial"/>
              </a:rPr>
              <a:t>——</a:t>
            </a:r>
            <a:r>
              <a:rPr lang="zh-CN" altLang="en-US" sz="3400" dirty="0" smtClean="0"/>
              <a:t>上机实践</a:t>
            </a:r>
            <a:endParaRPr lang="en-US" altLang="zh-CN" sz="3400" dirty="0" smtClean="0"/>
          </a:p>
          <a:p>
            <a:pPr lvl="2">
              <a:lnSpc>
                <a:spcPct val="120000"/>
              </a:lnSpc>
              <a:buFont typeface="Wingdings 2"/>
              <a:buChar char="³"/>
              <a:defRPr/>
            </a:pPr>
            <a:r>
              <a:rPr lang="zh-CN" altLang="en-US" sz="3800" dirty="0" smtClean="0"/>
              <a:t>利用模拟考试系统盘，加强模拟考试</a:t>
            </a:r>
            <a:endParaRPr lang="en-US" altLang="zh-CN" sz="3800" dirty="0" smtClean="0"/>
          </a:p>
          <a:p>
            <a:pPr lvl="3">
              <a:lnSpc>
                <a:spcPct val="120000"/>
              </a:lnSpc>
              <a:buFont typeface="Wingdings 2"/>
              <a:buChar char="³"/>
              <a:defRPr/>
            </a:pPr>
            <a:r>
              <a:rPr lang="zh-CN" altLang="en-US" sz="3800" dirty="0"/>
              <a:t>因为只有真正地在计算机上操练，才能加强感性认识</a:t>
            </a:r>
            <a:r>
              <a:rPr lang="zh-CN" altLang="en-US" sz="3800" dirty="0" smtClean="0"/>
              <a:t>。</a:t>
            </a:r>
            <a:endParaRPr lang="en-US" altLang="zh-CN" sz="3800" dirty="0" smtClean="0"/>
          </a:p>
          <a:p>
            <a:pPr lvl="3">
              <a:lnSpc>
                <a:spcPct val="120000"/>
              </a:lnSpc>
              <a:buFont typeface="Wingdings 2"/>
              <a:buChar char="³"/>
              <a:defRPr/>
            </a:pPr>
            <a:r>
              <a:rPr lang="zh-CN" altLang="en-US" sz="3800" dirty="0" smtClean="0"/>
              <a:t>只有真正地操练，才能及时发现问题并解决问题。</a:t>
            </a:r>
            <a:endParaRPr lang="zh-CN" altLang="en-US" sz="3800" dirty="0"/>
          </a:p>
          <a:p>
            <a:pPr lvl="2">
              <a:lnSpc>
                <a:spcPct val="120000"/>
              </a:lnSpc>
              <a:buFont typeface="Wingdings 2"/>
              <a:buChar char="³"/>
              <a:defRPr/>
            </a:pPr>
            <a:r>
              <a:rPr lang="zh-CN" altLang="en-US" sz="3800" dirty="0" smtClean="0"/>
              <a:t>多练各种题型。</a:t>
            </a:r>
            <a:endParaRPr lang="en-US" altLang="zh-CN" sz="3400" dirty="0" smtClean="0"/>
          </a:p>
        </p:txBody>
      </p:sp>
    </p:spTree>
    <p:extLst>
      <p:ext uri="{BB962C8B-B14F-4D97-AF65-F5344CB8AC3E}">
        <p14:creationId xmlns:p14="http://schemas.microsoft.com/office/powerpoint/2010/main" val="288873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、学习与复习方法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lnSpc>
                <a:spcPct val="90000"/>
              </a:lnSpc>
              <a:buFont typeface="Wingdings 2"/>
              <a:buChar char="³"/>
              <a:defRPr/>
            </a:pPr>
            <a:r>
              <a:rPr lang="zh-CN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学习资源</a:t>
            </a:r>
            <a:endParaRPr lang="en-US" altLang="zh-CN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lnSpc>
                <a:spcPct val="90000"/>
              </a:lnSpc>
              <a:buFont typeface="Wingdings 2"/>
              <a:buChar char="³"/>
              <a:defRPr/>
            </a:pPr>
            <a:r>
              <a:rPr lang="zh-CN" alt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教材</a:t>
            </a:r>
            <a:endParaRPr lang="en-US" altLang="zh-CN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>
              <a:lnSpc>
                <a:spcPct val="90000"/>
              </a:lnSpc>
              <a:buFont typeface="Wingdings 2"/>
              <a:buChar char="³"/>
              <a:defRPr/>
            </a:pPr>
            <a:r>
              <a:rPr lang="zh-CN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计算机应用基础</a:t>
            </a:r>
            <a:endParaRPr lang="en-US" altLang="zh-CN" sz="2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4">
              <a:lnSpc>
                <a:spcPct val="90000"/>
              </a:lnSpc>
              <a:buFont typeface="Wingdings 2"/>
              <a:buChar char="³"/>
              <a:defRPr/>
            </a:pPr>
            <a:r>
              <a:rPr lang="en-US" altLang="zh-CN" sz="2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——</a:t>
            </a:r>
            <a:r>
              <a:rPr lang="zh-CN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红皮，网考办出版，考试性更强</a:t>
            </a:r>
            <a:endParaRPr lang="en-US" altLang="zh-CN" sz="2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>
              <a:lnSpc>
                <a:spcPct val="90000"/>
              </a:lnSpc>
              <a:buFont typeface="Wingdings 2"/>
              <a:buChar char="³"/>
              <a:defRPr/>
            </a:pPr>
            <a:r>
              <a:rPr lang="zh-CN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配套光盘</a:t>
            </a:r>
            <a:endParaRPr lang="en-US" altLang="zh-CN" sz="2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lnSpc>
                <a:spcPct val="90000"/>
              </a:lnSpc>
              <a:buFont typeface="Wingdings 2"/>
              <a:buChar char="³"/>
              <a:defRPr/>
            </a:pPr>
            <a:r>
              <a:rPr lang="zh-CN" alt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参考书籍</a:t>
            </a:r>
            <a:endParaRPr lang="en-US" altLang="zh-CN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>
              <a:lnSpc>
                <a:spcPct val="90000"/>
              </a:lnSpc>
              <a:buFont typeface="Wingdings 2"/>
              <a:buChar char="³"/>
              <a:defRPr/>
            </a:pPr>
            <a:r>
              <a:rPr lang="zh-CN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计算机应用教程（</a:t>
            </a:r>
            <a:r>
              <a:rPr lang="en-US" altLang="zh-CN" sz="2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Windows 7</a:t>
            </a:r>
            <a:r>
              <a:rPr lang="zh-CN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环境）</a:t>
            </a:r>
            <a:endParaRPr lang="en-US" altLang="zh-CN" sz="2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4">
              <a:lnSpc>
                <a:spcPct val="90000"/>
              </a:lnSpc>
              <a:buFont typeface="Wingdings 2"/>
              <a:buChar char="³"/>
              <a:defRPr/>
            </a:pPr>
            <a:r>
              <a:rPr lang="en-US" altLang="zh-CN" sz="2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——</a:t>
            </a:r>
            <a:r>
              <a:rPr lang="zh-CN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蓝皮，马秀麟主编，知识体系更完整</a:t>
            </a:r>
            <a:endParaRPr lang="en-US" altLang="zh-CN" sz="2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lnSpc>
                <a:spcPct val="90000"/>
              </a:lnSpc>
              <a:buFont typeface="Wingdings 2"/>
              <a:buChar char="³"/>
              <a:defRPr/>
            </a:pPr>
            <a:r>
              <a:rPr lang="zh-CN" alt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题库资源</a:t>
            </a:r>
            <a:endParaRPr lang="en-US" altLang="zh-CN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>
              <a:lnSpc>
                <a:spcPct val="90000"/>
              </a:lnSpc>
              <a:buFont typeface="Wingdings 2"/>
              <a:buChar char="³"/>
              <a:defRPr/>
            </a:pPr>
            <a:r>
              <a:rPr lang="zh-CN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位于“课程文件夹”中</a:t>
            </a:r>
            <a:endParaRPr lang="en-US" altLang="zh-CN" sz="2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4">
              <a:lnSpc>
                <a:spcPct val="90000"/>
              </a:lnSpc>
              <a:buFont typeface="Wingdings 2"/>
              <a:buChar char="³"/>
              <a:defRPr/>
            </a:pPr>
            <a:r>
              <a:rPr lang="zh-CN" altLang="en-US" sz="2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单选题的题库</a:t>
            </a:r>
            <a:endParaRPr lang="en-US" altLang="zh-CN" sz="27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4">
              <a:lnSpc>
                <a:spcPct val="90000"/>
              </a:lnSpc>
              <a:buFont typeface="Wingdings 2"/>
              <a:buChar char="³"/>
              <a:defRPr/>
            </a:pPr>
            <a:r>
              <a:rPr lang="en-US" altLang="zh-CN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2013</a:t>
            </a:r>
            <a:r>
              <a:rPr lang="zh-CN" alt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年</a:t>
            </a:r>
            <a:r>
              <a:rPr lang="en-US" altLang="zh-CN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zh-CN" alt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月模拟题资源（</a:t>
            </a:r>
            <a:r>
              <a:rPr lang="en-US" altLang="zh-CN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Offce2003</a:t>
            </a:r>
            <a:r>
              <a:rPr lang="zh-CN" alt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）</a:t>
            </a:r>
            <a:endParaRPr lang="en-US" altLang="zh-CN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4">
              <a:lnSpc>
                <a:spcPct val="90000"/>
              </a:lnSpc>
              <a:buFont typeface="Wingdings 2"/>
              <a:buChar char="³"/>
              <a:defRPr/>
            </a:pPr>
            <a:r>
              <a:rPr lang="en-US" altLang="zh-CN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2014</a:t>
            </a:r>
            <a:r>
              <a:rPr lang="zh-CN" alt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年</a:t>
            </a:r>
            <a:r>
              <a:rPr lang="en-US" altLang="zh-CN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zh-CN" alt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月模拟题资源（</a:t>
            </a:r>
            <a:r>
              <a:rPr lang="en-US" altLang="zh-CN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Offce2003</a:t>
            </a:r>
            <a:r>
              <a:rPr lang="zh-CN" alt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）</a:t>
            </a:r>
            <a:endParaRPr lang="en-US" altLang="zh-CN" sz="29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4">
              <a:lnSpc>
                <a:spcPct val="90000"/>
              </a:lnSpc>
              <a:buFont typeface="Wingdings 2"/>
              <a:buChar char="³"/>
              <a:defRPr/>
            </a:pPr>
            <a:r>
              <a:rPr lang="en-US" altLang="zh-CN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2014</a:t>
            </a:r>
            <a:r>
              <a:rPr lang="zh-CN" alt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年</a:t>
            </a:r>
            <a:r>
              <a:rPr lang="en-US" altLang="zh-CN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zh-CN" alt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月模拟题资源（</a:t>
            </a:r>
            <a:r>
              <a:rPr lang="en-US" altLang="zh-CN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Office2010</a:t>
            </a:r>
            <a:r>
              <a:rPr lang="zh-CN" altLang="en-US" sz="2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999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测试样卷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、单选题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</a:t>
            </a:r>
            <a:r>
              <a:rPr lang="zh-CN" altLang="zh-CN" dirty="0" smtClean="0"/>
              <a:t>、</a:t>
            </a:r>
            <a:r>
              <a:rPr lang="zh-CN" altLang="zh-CN" dirty="0"/>
              <a:t>组成计算机指令的两部分是______。</a:t>
            </a:r>
          </a:p>
          <a:p>
            <a:pPr lvl="2"/>
            <a:r>
              <a:rPr lang="zh-CN" altLang="zh-CN" dirty="0"/>
              <a:t>A) 数据和字符	B) 操作码和地址码</a:t>
            </a:r>
          </a:p>
          <a:p>
            <a:pPr lvl="2"/>
            <a:r>
              <a:rPr lang="zh-CN" altLang="zh-CN" dirty="0"/>
              <a:t>C) 运算符和运算数	D) 运算符和运算结果</a:t>
            </a:r>
          </a:p>
          <a:p>
            <a:pPr lvl="1"/>
            <a:r>
              <a:rPr lang="en-US" altLang="zh-CN" dirty="0" smtClean="0"/>
              <a:t>2</a:t>
            </a:r>
            <a:r>
              <a:rPr lang="zh-CN" altLang="zh-CN" dirty="0" smtClean="0"/>
              <a:t>、</a:t>
            </a:r>
            <a:r>
              <a:rPr lang="zh-CN" altLang="zh-CN" dirty="0"/>
              <a:t>在标准ASCII编码表中，数字码、小写英文字母和大写英文字母的前后次序是_______。</a:t>
            </a:r>
          </a:p>
          <a:p>
            <a:pPr lvl="2"/>
            <a:r>
              <a:rPr lang="zh-CN" altLang="zh-CN" dirty="0"/>
              <a:t>A) 数字、小写英文字母、大写英文字母</a:t>
            </a:r>
          </a:p>
          <a:p>
            <a:pPr lvl="2"/>
            <a:r>
              <a:rPr lang="zh-CN" altLang="zh-CN" dirty="0"/>
              <a:t>B) 小写英文字母、大写英文字母、数字 </a:t>
            </a:r>
          </a:p>
          <a:p>
            <a:pPr lvl="2"/>
            <a:r>
              <a:rPr lang="zh-CN" altLang="zh-CN" dirty="0"/>
              <a:t>C) 数字、大写英文字母、小写英文字母 </a:t>
            </a:r>
          </a:p>
          <a:p>
            <a:pPr lvl="2"/>
            <a:r>
              <a:rPr lang="zh-CN" altLang="zh-CN" dirty="0"/>
              <a:t>D) 大写英文字母、小写英文字母、数字</a:t>
            </a:r>
          </a:p>
          <a:p>
            <a:pPr lvl="1"/>
            <a:r>
              <a:rPr lang="en-US" altLang="zh-CN" dirty="0" smtClean="0"/>
              <a:t>3</a:t>
            </a:r>
            <a:r>
              <a:rPr lang="zh-CN" altLang="zh-CN" dirty="0" smtClean="0"/>
              <a:t>、</a:t>
            </a:r>
            <a:r>
              <a:rPr lang="zh-CN" altLang="zh-CN" dirty="0"/>
              <a:t>汉字国标码的2个存储字节中，每个字节的最高二进制位的值分别为______。</a:t>
            </a:r>
          </a:p>
          <a:p>
            <a:pPr lvl="2"/>
            <a:r>
              <a:rPr lang="en-US" altLang="zh-CN" dirty="0"/>
              <a:t>A) 0</a:t>
            </a:r>
            <a:r>
              <a:rPr lang="zh-CN" altLang="zh-CN" dirty="0"/>
              <a:t>，</a:t>
            </a:r>
            <a:r>
              <a:rPr lang="en-US" altLang="zh-CN" dirty="0"/>
              <a:t>0 	B) 1</a:t>
            </a:r>
            <a:r>
              <a:rPr lang="zh-CN" altLang="zh-CN" dirty="0"/>
              <a:t>，</a:t>
            </a:r>
            <a:r>
              <a:rPr lang="en-US" altLang="zh-CN" dirty="0"/>
              <a:t>0 </a:t>
            </a:r>
            <a:endParaRPr lang="zh-CN" altLang="zh-CN" dirty="0"/>
          </a:p>
          <a:p>
            <a:pPr lvl="2"/>
            <a:r>
              <a:rPr lang="en-US" altLang="zh-CN" dirty="0"/>
              <a:t>C) 0</a:t>
            </a:r>
            <a:r>
              <a:rPr lang="zh-CN" altLang="zh-CN" dirty="0"/>
              <a:t>，</a:t>
            </a:r>
            <a:r>
              <a:rPr lang="en-US" altLang="zh-CN" dirty="0"/>
              <a:t>1	D) 1</a:t>
            </a:r>
            <a:r>
              <a:rPr lang="zh-CN" altLang="zh-CN" dirty="0"/>
              <a:t>，</a:t>
            </a:r>
            <a:r>
              <a:rPr lang="en-US" altLang="zh-CN" dirty="0"/>
              <a:t>1</a:t>
            </a:r>
            <a:endParaRPr lang="zh-CN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486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测试样卷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dirty="0" smtClean="0"/>
              <a:t>4</a:t>
            </a:r>
            <a:r>
              <a:rPr lang="zh-CN" altLang="zh-CN" dirty="0" smtClean="0"/>
              <a:t>、</a:t>
            </a:r>
            <a:r>
              <a:rPr lang="zh-CN" altLang="zh-CN" dirty="0"/>
              <a:t>实现信息安全最基本、最核心的技术是________。</a:t>
            </a:r>
          </a:p>
          <a:p>
            <a:pPr lvl="2"/>
            <a:r>
              <a:rPr lang="zh-CN" altLang="zh-CN" dirty="0"/>
              <a:t>A) 身份认证技术	B) 密码技术</a:t>
            </a:r>
          </a:p>
          <a:p>
            <a:pPr lvl="2"/>
            <a:r>
              <a:rPr lang="zh-CN" altLang="zh-CN" dirty="0"/>
              <a:t>C) 访问控制技术	D) 防病毒技术</a:t>
            </a:r>
          </a:p>
          <a:p>
            <a:pPr lvl="1"/>
            <a:r>
              <a:rPr lang="en-US" altLang="zh-CN" dirty="0" smtClean="0"/>
              <a:t>5</a:t>
            </a:r>
            <a:r>
              <a:rPr lang="zh-CN" altLang="zh-CN" dirty="0" smtClean="0"/>
              <a:t>、</a:t>
            </a:r>
            <a:r>
              <a:rPr lang="zh-CN" altLang="zh-CN" dirty="0"/>
              <a:t>保护计算机网络免受外部的攻击所采用的常用技术称为______。</a:t>
            </a:r>
          </a:p>
          <a:p>
            <a:pPr lvl="2"/>
            <a:r>
              <a:rPr lang="zh-CN" altLang="zh-CN" dirty="0"/>
              <a:t>A) 网络的容错技术	B) 网络的防火墙技术</a:t>
            </a:r>
          </a:p>
          <a:p>
            <a:pPr lvl="2"/>
            <a:r>
              <a:rPr lang="zh-CN" altLang="zh-CN" dirty="0"/>
              <a:t>C) 病毒的防治技术	D) 网络信息加密技术</a:t>
            </a:r>
          </a:p>
          <a:p>
            <a:pPr lvl="1"/>
            <a:r>
              <a:rPr lang="en-US" altLang="zh-CN" dirty="0" smtClean="0"/>
              <a:t>6</a:t>
            </a:r>
            <a:r>
              <a:rPr lang="zh-CN" altLang="zh-CN" dirty="0" smtClean="0"/>
              <a:t>、</a:t>
            </a:r>
            <a:r>
              <a:rPr lang="zh-CN" altLang="zh-CN" dirty="0"/>
              <a:t>要把一台普通的计算机变成多媒体计算机，要解决的关键技术不包括______。</a:t>
            </a:r>
          </a:p>
          <a:p>
            <a:pPr lvl="2"/>
            <a:r>
              <a:rPr lang="zh-CN" altLang="zh-CN" dirty="0"/>
              <a:t>A) 数据共享	</a:t>
            </a:r>
            <a:r>
              <a:rPr lang="en-US" altLang="zh-CN" dirty="0" smtClean="0"/>
              <a:t>                </a:t>
            </a:r>
            <a:r>
              <a:rPr lang="zh-CN" altLang="zh-CN" dirty="0" smtClean="0"/>
              <a:t>B</a:t>
            </a:r>
            <a:r>
              <a:rPr lang="zh-CN" altLang="zh-CN" dirty="0"/>
              <a:t>) 多媒体数据压编码和解码技术</a:t>
            </a:r>
          </a:p>
          <a:p>
            <a:pPr lvl="2"/>
            <a:r>
              <a:rPr lang="zh-CN" altLang="zh-CN" dirty="0"/>
              <a:t>C) 视频音频数据的实时处理和特技	</a:t>
            </a:r>
            <a:endParaRPr lang="en-US" altLang="zh-CN" dirty="0" smtClean="0"/>
          </a:p>
          <a:p>
            <a:pPr lvl="2"/>
            <a:r>
              <a:rPr lang="zh-CN" altLang="zh-CN" dirty="0" smtClean="0"/>
              <a:t>D</a:t>
            </a:r>
            <a:r>
              <a:rPr lang="zh-CN" altLang="zh-CN" dirty="0"/>
              <a:t>) 视频音频数据的输出技术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505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测试样卷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Win7</a:t>
            </a:r>
            <a:r>
              <a:rPr lang="zh-CN" altLang="en-US" dirty="0" smtClean="0"/>
              <a:t>操作题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在考生文件夹中新建一个文件夹“计算机”。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把考生文件夹中的“视频”和“音频”复制到“计算机”文件夹中。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把</a:t>
            </a:r>
            <a:r>
              <a:rPr lang="zh-CN" altLang="en-US" dirty="0"/>
              <a:t>考生</a:t>
            </a:r>
            <a:r>
              <a:rPr lang="zh-CN" altLang="en-US" dirty="0" smtClean="0"/>
              <a:t>文件夹中文件“</a:t>
            </a:r>
            <a:r>
              <a:rPr lang="en-US" altLang="zh-CN" dirty="0" smtClean="0"/>
              <a:t>set257.txt</a:t>
            </a:r>
            <a:r>
              <a:rPr lang="zh-CN" altLang="en-US" dirty="0" smtClean="0"/>
              <a:t>”修改为文件名“</a:t>
            </a:r>
            <a:r>
              <a:rPr lang="en-US" altLang="zh-CN" dirty="0" smtClean="0"/>
              <a:t>good.txt</a:t>
            </a:r>
            <a:r>
              <a:rPr lang="zh-CN" altLang="en-US" dirty="0" smtClean="0"/>
              <a:t>”。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把考生文件夹中的文件“</a:t>
            </a:r>
            <a:r>
              <a:rPr lang="en-US" altLang="zh-CN" dirty="0" smtClean="0"/>
              <a:t>true249.txt</a:t>
            </a:r>
            <a:r>
              <a:rPr lang="zh-CN" altLang="en-US" dirty="0" smtClean="0"/>
              <a:t>”修改为只读和隐藏属性。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为文件夹“图案”在桌面上创建快捷方式。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查看当前计算机的显示卡品牌型号。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331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测试样卷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Word</a:t>
            </a:r>
            <a:r>
              <a:rPr lang="zh-CN" altLang="en-US" dirty="0" smtClean="0"/>
              <a:t>操作题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打开考生文件夹下的文件</a:t>
            </a:r>
            <a:r>
              <a:rPr lang="en-US" altLang="zh-CN" dirty="0" smtClean="0"/>
              <a:t>Word02.docx</a:t>
            </a:r>
            <a:r>
              <a:rPr lang="zh-CN" altLang="en-US" dirty="0" smtClean="0"/>
              <a:t>，完成以下操作。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(1)</a:t>
            </a:r>
            <a:r>
              <a:rPr lang="zh-CN" altLang="en-US" dirty="0" smtClean="0"/>
              <a:t>设置标题</a:t>
            </a:r>
            <a:r>
              <a:rPr lang="en-US" altLang="zh-CN" dirty="0" smtClean="0"/>
              <a:t>”</a:t>
            </a:r>
            <a:r>
              <a:rPr lang="zh-CN" altLang="en-US" dirty="0" smtClean="0"/>
              <a:t>内容提要</a:t>
            </a:r>
            <a:r>
              <a:rPr lang="en-US" altLang="zh-CN" dirty="0" smtClean="0"/>
              <a:t>”</a:t>
            </a:r>
            <a:r>
              <a:rPr lang="zh-CN" altLang="en-US" dirty="0" smtClean="0"/>
              <a:t>为“黑体”、三号、红色、居中，</a:t>
            </a:r>
            <a:r>
              <a:rPr lang="en-US" altLang="zh-CN" dirty="0" smtClean="0"/>
              <a:t>1.5</a:t>
            </a:r>
            <a:r>
              <a:rPr lang="zh-CN" altLang="en-US" dirty="0" smtClean="0"/>
              <a:t>行距。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(2)</a:t>
            </a:r>
            <a:r>
              <a:rPr lang="zh-CN" altLang="en-US" dirty="0" smtClean="0"/>
              <a:t>设置除标题和表格之外的全部段落为“华文仿宋”、小四号、单倍行距、首行缩进</a:t>
            </a:r>
            <a:r>
              <a:rPr lang="en-US" altLang="zh-CN" dirty="0" smtClean="0"/>
              <a:t>2</a:t>
            </a:r>
            <a:r>
              <a:rPr lang="zh-CN" altLang="en-US" dirty="0" smtClean="0"/>
              <a:t>字符。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(3)</a:t>
            </a:r>
            <a:r>
              <a:rPr lang="zh-CN" altLang="en-US" dirty="0" smtClean="0"/>
              <a:t>把文章中的第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段在文章最末尾再复制出</a:t>
            </a:r>
            <a:r>
              <a:rPr lang="en-US" altLang="zh-CN" dirty="0" smtClean="0"/>
              <a:t>1</a:t>
            </a:r>
            <a:r>
              <a:rPr lang="zh-CN" altLang="en-US" dirty="0" smtClean="0"/>
              <a:t>份。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(4)</a:t>
            </a:r>
            <a:r>
              <a:rPr lang="zh-CN" altLang="en-US" dirty="0" smtClean="0"/>
              <a:t>把文章的第</a:t>
            </a:r>
            <a:r>
              <a:rPr lang="en-US" altLang="zh-CN" dirty="0" smtClean="0"/>
              <a:t>2</a:t>
            </a:r>
            <a:r>
              <a:rPr lang="zh-CN" altLang="en-US" dirty="0" smtClean="0"/>
              <a:t>段设置为分栏方式，分为</a:t>
            </a:r>
            <a:r>
              <a:rPr lang="en-US" altLang="zh-CN" dirty="0" smtClean="0"/>
              <a:t>2</a:t>
            </a:r>
            <a:r>
              <a:rPr lang="zh-CN" altLang="en-US" dirty="0" smtClean="0"/>
              <a:t>栏。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(5)</a:t>
            </a:r>
            <a:r>
              <a:rPr lang="zh-CN" altLang="en-US" dirty="0" smtClean="0"/>
              <a:t>把文章第</a:t>
            </a:r>
            <a:r>
              <a:rPr lang="en-US" altLang="zh-CN" dirty="0" smtClean="0"/>
              <a:t>1</a:t>
            </a:r>
            <a:r>
              <a:rPr lang="zh-CN" altLang="en-US" dirty="0" smtClean="0"/>
              <a:t>段的第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个字设置为首字下沉，下沉</a:t>
            </a:r>
            <a:r>
              <a:rPr lang="en-US" altLang="zh-CN" dirty="0" smtClean="0"/>
              <a:t>3</a:t>
            </a:r>
            <a:r>
              <a:rPr lang="zh-CN" altLang="en-US" dirty="0" smtClean="0"/>
              <a:t>行。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(6)</a:t>
            </a:r>
            <a:r>
              <a:rPr lang="zh-CN" altLang="en-US" dirty="0" smtClean="0"/>
              <a:t>把文中的表格转化为文本，以制表符作为分隔符。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797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测试样卷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PPT</a:t>
            </a:r>
            <a:r>
              <a:rPr lang="zh-CN" altLang="en-US" dirty="0" smtClean="0"/>
              <a:t>操作题</a:t>
            </a:r>
            <a:endParaRPr lang="en-US" altLang="zh-CN" dirty="0" smtClean="0"/>
          </a:p>
          <a:p>
            <a:pPr lvl="1" indent="-274320">
              <a:lnSpc>
                <a:spcPct val="90000"/>
              </a:lnSpc>
              <a:buFont typeface="Wingdings 2"/>
              <a:buChar char="ß"/>
              <a:defRPr/>
            </a:pPr>
            <a:r>
              <a:rPr lang="zh-CN" altLang="en-US" b="0" dirty="0">
                <a:latin typeface="+mn-ea"/>
              </a:rPr>
              <a:t>打开考生文件夹下的文件</a:t>
            </a:r>
            <a:r>
              <a:rPr lang="en-US" altLang="zh-CN" b="0" dirty="0">
                <a:latin typeface="+mn-ea"/>
              </a:rPr>
              <a:t>exam2.PPTX</a:t>
            </a:r>
            <a:r>
              <a:rPr lang="zh-CN" altLang="en-US" b="0" dirty="0">
                <a:latin typeface="+mn-ea"/>
              </a:rPr>
              <a:t>，并按要求完成以下操作：</a:t>
            </a:r>
          </a:p>
          <a:p>
            <a:pPr marL="1040130" lvl="2" indent="-274320">
              <a:lnSpc>
                <a:spcPct val="110000"/>
              </a:lnSpc>
              <a:buFont typeface="Wingdings 2"/>
              <a:buChar char="Þ"/>
              <a:defRPr/>
            </a:pPr>
            <a:r>
              <a:rPr lang="en-US" altLang="zh-CN" b="0" dirty="0">
                <a:latin typeface="+mn-ea"/>
              </a:rPr>
              <a:t>1</a:t>
            </a:r>
            <a:r>
              <a:rPr lang="zh-CN" altLang="en-US" b="0" dirty="0">
                <a:latin typeface="+mn-ea"/>
              </a:rPr>
              <a:t>）第</a:t>
            </a:r>
            <a:r>
              <a:rPr lang="en-US" altLang="zh-CN" b="0" dirty="0">
                <a:latin typeface="+mn-ea"/>
              </a:rPr>
              <a:t>2</a:t>
            </a:r>
            <a:r>
              <a:rPr lang="zh-CN" altLang="en-US" b="0" dirty="0">
                <a:latin typeface="+mn-ea"/>
              </a:rPr>
              <a:t>至第</a:t>
            </a:r>
            <a:r>
              <a:rPr lang="en-US" altLang="zh-CN" b="0" dirty="0">
                <a:latin typeface="+mn-ea"/>
              </a:rPr>
              <a:t>5</a:t>
            </a:r>
            <a:r>
              <a:rPr lang="zh-CN" altLang="en-US" b="0" dirty="0">
                <a:latin typeface="+mn-ea"/>
              </a:rPr>
              <a:t>张幻灯片设计主题设置为</a:t>
            </a:r>
            <a:r>
              <a:rPr lang="en-US" altLang="zh-CN" b="0" dirty="0">
                <a:latin typeface="+mn-ea"/>
              </a:rPr>
              <a:t>“</a:t>
            </a:r>
            <a:r>
              <a:rPr lang="zh-CN" altLang="en-US" b="0" dirty="0">
                <a:latin typeface="+mn-ea"/>
              </a:rPr>
              <a:t>暗香扑面</a:t>
            </a:r>
            <a:r>
              <a:rPr lang="en-US" altLang="zh-CN" b="0" dirty="0">
                <a:latin typeface="+mn-ea"/>
              </a:rPr>
              <a:t>"</a:t>
            </a:r>
            <a:r>
              <a:rPr lang="zh-CN" altLang="en-US" b="0" dirty="0">
                <a:latin typeface="+mn-ea"/>
              </a:rPr>
              <a:t>；</a:t>
            </a:r>
          </a:p>
          <a:p>
            <a:pPr marL="1040130" lvl="2" indent="-274320">
              <a:lnSpc>
                <a:spcPct val="110000"/>
              </a:lnSpc>
              <a:buFont typeface="Wingdings 2"/>
              <a:buChar char="Þ"/>
              <a:defRPr/>
            </a:pPr>
            <a:r>
              <a:rPr lang="en-US" altLang="zh-CN" b="0" dirty="0">
                <a:latin typeface="+mn-ea"/>
              </a:rPr>
              <a:t>2</a:t>
            </a:r>
            <a:r>
              <a:rPr lang="zh-CN" altLang="en-US" b="0" dirty="0">
                <a:latin typeface="+mn-ea"/>
              </a:rPr>
              <a:t>）设计所有幻灯片的切换效果为</a:t>
            </a:r>
            <a:r>
              <a:rPr lang="en-US" altLang="zh-CN" b="0" dirty="0">
                <a:latin typeface="+mn-ea"/>
              </a:rPr>
              <a:t>“</a:t>
            </a:r>
            <a:r>
              <a:rPr lang="zh-CN" altLang="en-US" b="0" dirty="0">
                <a:latin typeface="+mn-ea"/>
              </a:rPr>
              <a:t>水平百叶窗</a:t>
            </a:r>
            <a:r>
              <a:rPr lang="en-US" altLang="zh-CN" b="0" dirty="0">
                <a:latin typeface="+mn-ea"/>
              </a:rPr>
              <a:t>”</a:t>
            </a:r>
            <a:r>
              <a:rPr lang="zh-CN" altLang="en-US" b="0" dirty="0">
                <a:latin typeface="+mn-ea"/>
              </a:rPr>
              <a:t>，切换速度为</a:t>
            </a:r>
            <a:r>
              <a:rPr lang="en-US" altLang="zh-CN" b="0" dirty="0" smtClean="0">
                <a:latin typeface="+mn-ea"/>
              </a:rPr>
              <a:t>“2</a:t>
            </a:r>
            <a:r>
              <a:rPr lang="zh-CN" altLang="en-US" b="0" dirty="0" smtClean="0">
                <a:latin typeface="+mn-ea"/>
              </a:rPr>
              <a:t>秒</a:t>
            </a:r>
            <a:r>
              <a:rPr lang="en-US" altLang="zh-CN" b="0" dirty="0" smtClean="0">
                <a:latin typeface="+mn-ea"/>
              </a:rPr>
              <a:t>”</a:t>
            </a:r>
            <a:r>
              <a:rPr lang="zh-CN" altLang="en-US" b="0" smtClean="0">
                <a:latin typeface="+mn-ea"/>
              </a:rPr>
              <a:t>（中速）；</a:t>
            </a:r>
            <a:endParaRPr lang="zh-CN" altLang="en-US" b="0" dirty="0">
              <a:latin typeface="+mn-ea"/>
            </a:endParaRPr>
          </a:p>
          <a:p>
            <a:pPr marL="1040130" lvl="2" indent="-274320">
              <a:lnSpc>
                <a:spcPct val="110000"/>
              </a:lnSpc>
              <a:buFont typeface="Wingdings 2"/>
              <a:buChar char="Þ"/>
              <a:defRPr/>
            </a:pPr>
            <a:r>
              <a:rPr lang="en-US" altLang="zh-CN" b="0" dirty="0">
                <a:latin typeface="+mn-ea"/>
              </a:rPr>
              <a:t>3</a:t>
            </a:r>
            <a:r>
              <a:rPr lang="zh-CN" altLang="en-US" b="0" dirty="0">
                <a:latin typeface="+mn-ea"/>
              </a:rPr>
              <a:t>）设置第</a:t>
            </a:r>
            <a:r>
              <a:rPr lang="en-US" altLang="zh-CN" b="0" dirty="0">
                <a:latin typeface="+mn-ea"/>
              </a:rPr>
              <a:t>1</a:t>
            </a:r>
            <a:r>
              <a:rPr lang="zh-CN" altLang="en-US" b="0" dirty="0">
                <a:latin typeface="+mn-ea"/>
              </a:rPr>
              <a:t>张幻灯片的标题切换效果为底部飞入，中速，延迟</a:t>
            </a:r>
            <a:r>
              <a:rPr lang="en-US" altLang="zh-CN" b="0" dirty="0">
                <a:latin typeface="+mn-ea"/>
              </a:rPr>
              <a:t>1</a:t>
            </a:r>
            <a:r>
              <a:rPr lang="zh-CN" altLang="en-US" b="0" dirty="0">
                <a:latin typeface="+mn-ea"/>
              </a:rPr>
              <a:t>秒；</a:t>
            </a:r>
          </a:p>
          <a:p>
            <a:pPr marL="1040130" lvl="2" indent="-274320">
              <a:lnSpc>
                <a:spcPct val="110000"/>
              </a:lnSpc>
              <a:buFont typeface="Wingdings 2"/>
              <a:buChar char="Þ"/>
              <a:defRPr/>
            </a:pPr>
            <a:r>
              <a:rPr lang="en-US" altLang="zh-CN" b="0" dirty="0">
                <a:latin typeface="+mn-ea"/>
              </a:rPr>
              <a:t>4</a:t>
            </a:r>
            <a:r>
              <a:rPr lang="zh-CN" altLang="en-US" b="0" dirty="0">
                <a:latin typeface="+mn-ea"/>
              </a:rPr>
              <a:t>）隐藏第</a:t>
            </a:r>
            <a:r>
              <a:rPr lang="en-US" altLang="zh-CN" b="0" dirty="0">
                <a:latin typeface="+mn-ea"/>
              </a:rPr>
              <a:t>6</a:t>
            </a:r>
            <a:r>
              <a:rPr lang="zh-CN" altLang="en-US" b="0" dirty="0">
                <a:latin typeface="+mn-ea"/>
              </a:rPr>
              <a:t>张幻灯片；</a:t>
            </a:r>
            <a:endParaRPr lang="en-US" altLang="zh-CN" b="0" dirty="0">
              <a:latin typeface="+mn-ea"/>
            </a:endParaRPr>
          </a:p>
          <a:p>
            <a:pPr marL="1040130" lvl="2" indent="-274320">
              <a:lnSpc>
                <a:spcPct val="110000"/>
              </a:lnSpc>
              <a:buFont typeface="Wingdings 2"/>
              <a:buChar char="Þ"/>
              <a:defRPr/>
            </a:pPr>
            <a:r>
              <a:rPr lang="en-US" altLang="zh-CN" b="0" dirty="0">
                <a:latin typeface="+mn-ea"/>
              </a:rPr>
              <a:t>5</a:t>
            </a:r>
            <a:r>
              <a:rPr lang="zh-CN" altLang="en-US" b="0" dirty="0">
                <a:latin typeface="+mn-ea"/>
              </a:rPr>
              <a:t>）在第</a:t>
            </a:r>
            <a:r>
              <a:rPr lang="en-US" altLang="zh-CN" b="0" dirty="0">
                <a:latin typeface="+mn-ea"/>
              </a:rPr>
              <a:t>2</a:t>
            </a:r>
            <a:r>
              <a:rPr lang="zh-CN" altLang="en-US" b="0" dirty="0">
                <a:latin typeface="+mn-ea"/>
              </a:rPr>
              <a:t>章幻灯片底部插入动作按钮“结束放映”，并设置为“当鼠标单击此按钮时，结束放映”。</a:t>
            </a:r>
            <a:endParaRPr lang="zh-CN" altLang="en-US" sz="2400" b="0" dirty="0">
              <a:latin typeface="+mn-ea"/>
            </a:endParaRPr>
          </a:p>
          <a:p>
            <a:pPr lvl="1" indent="-274320">
              <a:lnSpc>
                <a:spcPct val="90000"/>
              </a:lnSpc>
              <a:buFont typeface="Wingdings 2"/>
              <a:buChar char="ß"/>
              <a:defRPr/>
            </a:pPr>
            <a:r>
              <a:rPr lang="zh-CN" altLang="en-US" b="0" dirty="0">
                <a:latin typeface="+mn-ea"/>
              </a:rPr>
              <a:t>完成以上操作后，将该文件以原文件名保存在考生文件夹下</a:t>
            </a:r>
            <a:r>
              <a:rPr lang="zh-CN" altLang="en-US" b="0" dirty="0" smtClean="0">
                <a:latin typeface="+mn-ea"/>
              </a:rPr>
              <a:t>。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6322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测试样卷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Excel</a:t>
            </a:r>
            <a:r>
              <a:rPr lang="zh-CN" altLang="en-US" dirty="0" smtClean="0"/>
              <a:t>测试题</a:t>
            </a:r>
            <a:endParaRPr lang="en-US" altLang="zh-CN" dirty="0" smtClean="0"/>
          </a:p>
          <a:p>
            <a:pPr marL="1114425" lvl="2" indent="-495300">
              <a:buFont typeface="Verdana" pitchFamily="34" charset="0"/>
              <a:buChar char="◦"/>
            </a:pPr>
            <a:r>
              <a:rPr lang="zh-CN" altLang="en-US" dirty="0"/>
              <a:t>打开考生文件夹下的文件</a:t>
            </a:r>
            <a:r>
              <a:rPr lang="en-US" altLang="zh-CN" dirty="0"/>
              <a:t>Excel2B.xlsx</a:t>
            </a:r>
            <a:r>
              <a:rPr lang="zh-CN" altLang="en-US" dirty="0"/>
              <a:t>。</a:t>
            </a:r>
          </a:p>
          <a:p>
            <a:pPr marL="1446213" lvl="3" indent="-495300">
              <a:buFont typeface="Verdana" pitchFamily="34" charset="0"/>
              <a:buChar char="◦"/>
            </a:pPr>
            <a:r>
              <a:rPr lang="zh-CN" altLang="en-US" sz="2000" dirty="0" smtClean="0"/>
              <a:t>新建</a:t>
            </a:r>
            <a:r>
              <a:rPr lang="zh-CN" altLang="en-US" sz="2000" dirty="0"/>
              <a:t>工作表“工资表</a:t>
            </a:r>
            <a:r>
              <a:rPr lang="en-US" altLang="zh-CN" sz="2000" dirty="0"/>
              <a:t>2</a:t>
            </a:r>
            <a:r>
              <a:rPr lang="zh-CN" altLang="en-US" sz="2000" dirty="0"/>
              <a:t>”，把工作表</a:t>
            </a:r>
            <a:r>
              <a:rPr lang="en-US" altLang="zh-CN" sz="2000" dirty="0" err="1"/>
              <a:t>xxxx</a:t>
            </a:r>
            <a:r>
              <a:rPr lang="zh-CN" altLang="en-US" sz="2000" dirty="0"/>
              <a:t>中的所有内容复制到此工作表中。在新工作表中完成操作：</a:t>
            </a:r>
            <a:endParaRPr lang="en-US" altLang="zh-CN" sz="2000" dirty="0"/>
          </a:p>
          <a:p>
            <a:pPr marL="1446213" lvl="3" indent="-495300">
              <a:buFont typeface="Verdana" pitchFamily="34" charset="0"/>
              <a:buChar char="◦"/>
            </a:pPr>
            <a:r>
              <a:rPr lang="zh-CN" altLang="en-US" sz="2000" dirty="0" smtClean="0"/>
              <a:t>对</a:t>
            </a:r>
            <a:r>
              <a:rPr lang="zh-CN" altLang="en-US" sz="2000" dirty="0"/>
              <a:t>第</a:t>
            </a:r>
            <a:r>
              <a:rPr lang="en-US" altLang="zh-CN" sz="2000" dirty="0"/>
              <a:t>1</a:t>
            </a:r>
            <a:r>
              <a:rPr lang="zh-CN" altLang="en-US" sz="2000" dirty="0"/>
              <a:t>行的</a:t>
            </a:r>
            <a:r>
              <a:rPr lang="en-US" altLang="zh-CN" sz="2000" dirty="0"/>
              <a:t>A~I</a:t>
            </a:r>
            <a:r>
              <a:rPr lang="zh-CN" altLang="en-US" sz="2000" dirty="0"/>
              <a:t>列做“合并居中”。</a:t>
            </a:r>
          </a:p>
          <a:p>
            <a:pPr marL="1446213" lvl="3" indent="-495300">
              <a:buFont typeface="Verdana" pitchFamily="34" charset="0"/>
              <a:buChar char="◦"/>
            </a:pPr>
            <a:r>
              <a:rPr lang="zh-CN" altLang="en-US" sz="2000" dirty="0" smtClean="0"/>
              <a:t>计算</a:t>
            </a:r>
            <a:r>
              <a:rPr lang="zh-CN" altLang="en-US" sz="2000" dirty="0"/>
              <a:t>出每个职工的工资“总额”。</a:t>
            </a:r>
          </a:p>
          <a:p>
            <a:pPr marL="1446213" lvl="3" indent="-495300">
              <a:buFont typeface="Verdana" pitchFamily="34" charset="0"/>
              <a:buChar char="◦"/>
            </a:pPr>
            <a:r>
              <a:rPr lang="zh-CN" altLang="en-US" sz="2000" dirty="0" smtClean="0"/>
              <a:t>为</a:t>
            </a:r>
            <a:r>
              <a:rPr lang="en-US" altLang="zh-CN" sz="2000" dirty="0"/>
              <a:t>A2:I34</a:t>
            </a:r>
            <a:r>
              <a:rPr lang="zh-CN" altLang="en-US" sz="2000" dirty="0"/>
              <a:t>区域添加边框，外边框为粗线，内边框为细线。</a:t>
            </a:r>
          </a:p>
          <a:p>
            <a:pPr marL="1446213" lvl="3" indent="-495300">
              <a:buFont typeface="Verdana" pitchFamily="34" charset="0"/>
              <a:buChar char="◦"/>
            </a:pPr>
            <a:r>
              <a:rPr lang="zh-CN" altLang="en-US" sz="2000" dirty="0" smtClean="0"/>
              <a:t>按照</a:t>
            </a:r>
            <a:r>
              <a:rPr lang="en-US" altLang="zh-CN" sz="2000" dirty="0"/>
              <a:t>“</a:t>
            </a:r>
            <a:r>
              <a:rPr lang="zh-CN" altLang="en-US" sz="2000" dirty="0"/>
              <a:t>性别</a:t>
            </a:r>
            <a:r>
              <a:rPr lang="en-US" altLang="zh-CN" sz="2000" dirty="0"/>
              <a:t>”</a:t>
            </a:r>
            <a:r>
              <a:rPr lang="zh-CN" altLang="en-US" sz="2000" dirty="0"/>
              <a:t>分类对</a:t>
            </a:r>
            <a:r>
              <a:rPr lang="en-US" altLang="zh-CN" sz="2000" dirty="0"/>
              <a:t>“</a:t>
            </a:r>
            <a:r>
              <a:rPr lang="zh-CN" altLang="en-US" sz="2000" dirty="0"/>
              <a:t>奖励</a:t>
            </a:r>
            <a:r>
              <a:rPr lang="en-US" altLang="zh-CN" sz="2000" dirty="0"/>
              <a:t>”</a:t>
            </a:r>
            <a:r>
              <a:rPr lang="zh-CN" altLang="en-US" sz="2000" dirty="0"/>
              <a:t>、</a:t>
            </a:r>
            <a:r>
              <a:rPr lang="en-US" altLang="zh-CN" sz="2000" dirty="0"/>
              <a:t>“</a:t>
            </a:r>
            <a:r>
              <a:rPr lang="zh-CN" altLang="en-US" sz="2000" dirty="0"/>
              <a:t>补贴</a:t>
            </a:r>
            <a:r>
              <a:rPr lang="en-US" altLang="zh-CN" sz="2000" dirty="0"/>
              <a:t>”</a:t>
            </a:r>
            <a:r>
              <a:rPr lang="zh-CN" altLang="en-US" sz="2000" dirty="0"/>
              <a:t>和</a:t>
            </a:r>
            <a:r>
              <a:rPr lang="en-US" altLang="zh-CN" sz="2000" dirty="0"/>
              <a:t>“</a:t>
            </a:r>
            <a:r>
              <a:rPr lang="zh-CN" altLang="en-US" sz="2000" dirty="0"/>
              <a:t>年终奖励</a:t>
            </a:r>
            <a:r>
              <a:rPr lang="en-US" altLang="zh-CN" sz="2000" dirty="0"/>
              <a:t>”</a:t>
            </a:r>
            <a:r>
              <a:rPr lang="zh-CN" altLang="en-US" sz="2000" dirty="0"/>
              <a:t>分别进行求和汇总（汇总结果在数据下方）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1446213" lvl="3" indent="-495300">
              <a:buFont typeface="Verdana" pitchFamily="34" charset="0"/>
              <a:buChar char="◦"/>
            </a:pPr>
            <a:r>
              <a:rPr lang="zh-CN" altLang="en-US" sz="2000" dirty="0" smtClean="0"/>
              <a:t>在“工资表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”中，以前</a:t>
            </a:r>
            <a:r>
              <a:rPr lang="en-US" altLang="zh-CN" sz="2000" dirty="0" smtClean="0"/>
              <a:t>10</a:t>
            </a:r>
            <a:r>
              <a:rPr lang="zh-CN" altLang="en-US" sz="2000" dirty="0" smtClean="0"/>
              <a:t>名职工的“姓名”、“基本工资”、“奖励”和“补贴”制作三维折线图。要求，以“基本工资”等作为图例，图例放在图形的左侧。</a:t>
            </a:r>
            <a:endParaRPr lang="en-US" altLang="zh-CN" dirty="0"/>
          </a:p>
          <a:p>
            <a:pPr marL="1114425" lvl="2" indent="-495300">
              <a:lnSpc>
                <a:spcPct val="90000"/>
              </a:lnSpc>
              <a:buFont typeface="Verdana" pitchFamily="34" charset="0"/>
              <a:buChar char="◦"/>
            </a:pPr>
            <a:r>
              <a:rPr lang="zh-CN" altLang="en-US" sz="1800" dirty="0"/>
              <a:t>完成以上操作后将该工作簿以</a:t>
            </a:r>
            <a:r>
              <a:rPr lang="en-US" altLang="zh-CN" sz="1800" dirty="0"/>
              <a:t>exam2A</a:t>
            </a:r>
            <a:r>
              <a:rPr lang="zh-CN" altLang="en-US" sz="1800" dirty="0"/>
              <a:t>保存到考生文件夹下。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485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、对期末考试的说明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CN" altLang="en-US" dirty="0" smtClean="0"/>
              <a:t>操作题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数量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共</a:t>
            </a:r>
            <a:r>
              <a:rPr lang="en-US" altLang="zh-CN" dirty="0" smtClean="0"/>
              <a:t>8</a:t>
            </a:r>
            <a:r>
              <a:rPr lang="zh-CN" altLang="en-US" dirty="0" smtClean="0"/>
              <a:t>题，每题</a:t>
            </a:r>
            <a:r>
              <a:rPr lang="en-US" altLang="zh-CN" dirty="0" smtClean="0"/>
              <a:t>7-8</a:t>
            </a:r>
            <a:r>
              <a:rPr lang="zh-CN" altLang="en-US" dirty="0" smtClean="0"/>
              <a:t>分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分布情况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Win7</a:t>
            </a:r>
            <a:r>
              <a:rPr lang="zh-CN" altLang="en-US" dirty="0" smtClean="0"/>
              <a:t>应用</a:t>
            </a:r>
            <a:r>
              <a:rPr lang="en-US" altLang="zh-CN" dirty="0" smtClean="0"/>
              <a:t>1</a:t>
            </a:r>
            <a:r>
              <a:rPr lang="zh-CN" altLang="en-US" dirty="0" smtClean="0"/>
              <a:t>题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Word2010</a:t>
            </a:r>
            <a:r>
              <a:rPr lang="zh-CN" altLang="en-US" dirty="0" smtClean="0"/>
              <a:t>应用</a:t>
            </a:r>
            <a:r>
              <a:rPr lang="en-US" altLang="zh-CN" dirty="0" smtClean="0"/>
              <a:t>1</a:t>
            </a:r>
            <a:r>
              <a:rPr lang="zh-CN" altLang="en-US" dirty="0" smtClean="0"/>
              <a:t>题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PPT2010</a:t>
            </a:r>
            <a:r>
              <a:rPr lang="zh-CN" altLang="en-US" dirty="0" smtClean="0"/>
              <a:t>应用</a:t>
            </a:r>
            <a:r>
              <a:rPr lang="en-US" altLang="zh-CN" dirty="0" smtClean="0"/>
              <a:t>1</a:t>
            </a:r>
            <a:r>
              <a:rPr lang="zh-CN" altLang="en-US" dirty="0" smtClean="0"/>
              <a:t>题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Excel2010</a:t>
            </a:r>
            <a:r>
              <a:rPr lang="zh-CN" altLang="en-US" dirty="0" smtClean="0"/>
              <a:t>应用</a:t>
            </a:r>
            <a:r>
              <a:rPr lang="en-US" altLang="zh-CN" dirty="0" smtClean="0"/>
              <a:t>1</a:t>
            </a:r>
            <a:r>
              <a:rPr lang="zh-CN" altLang="en-US" dirty="0" smtClean="0"/>
              <a:t>题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网络配置与测试</a:t>
            </a:r>
            <a:r>
              <a:rPr lang="en-US" altLang="zh-CN" dirty="0" smtClean="0"/>
              <a:t>1</a:t>
            </a:r>
            <a:r>
              <a:rPr lang="zh-CN" altLang="en-US" dirty="0" smtClean="0"/>
              <a:t>题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IE</a:t>
            </a:r>
            <a:r>
              <a:rPr lang="zh-CN" altLang="en-US" dirty="0" smtClean="0"/>
              <a:t>应用</a:t>
            </a:r>
            <a:r>
              <a:rPr lang="en-US" altLang="zh-CN" dirty="0" smtClean="0"/>
              <a:t>2</a:t>
            </a:r>
            <a:r>
              <a:rPr lang="zh-CN" altLang="en-US" dirty="0" smtClean="0"/>
              <a:t>题</a:t>
            </a:r>
            <a:r>
              <a:rPr lang="en-US" altLang="zh-CN" dirty="0" smtClean="0"/>
              <a:t>(</a:t>
            </a:r>
            <a:r>
              <a:rPr lang="zh-CN" altLang="en-US" dirty="0" smtClean="0"/>
              <a:t>文件下载、</a:t>
            </a:r>
            <a:r>
              <a:rPr lang="en-US" altLang="zh-CN" dirty="0" smtClean="0"/>
              <a:t>IE</a:t>
            </a:r>
            <a:r>
              <a:rPr lang="zh-CN" altLang="en-US" dirty="0" smtClean="0"/>
              <a:t>配置</a:t>
            </a:r>
            <a:r>
              <a:rPr lang="en-US" altLang="zh-CN" dirty="0" smtClean="0"/>
              <a:t>)</a:t>
            </a:r>
          </a:p>
          <a:p>
            <a:pPr lvl="3"/>
            <a:r>
              <a:rPr lang="zh-CN" altLang="en-US" dirty="0" smtClean="0"/>
              <a:t>多媒体压缩</a:t>
            </a:r>
            <a:r>
              <a:rPr lang="en-US" altLang="zh-CN" dirty="0" smtClean="0"/>
              <a:t>1</a:t>
            </a:r>
            <a:r>
              <a:rPr lang="zh-CN" altLang="en-US" dirty="0" smtClean="0"/>
              <a:t>题。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测试样卷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访问网页与浏览器配置题</a:t>
            </a:r>
            <a:endParaRPr lang="en-US" altLang="zh-CN" dirty="0" smtClean="0"/>
          </a:p>
          <a:p>
            <a:pPr lvl="1">
              <a:lnSpc>
                <a:spcPct val="90000"/>
              </a:lnSpc>
            </a:pPr>
            <a:r>
              <a:rPr lang="zh-CN" altLang="en-US" sz="2800" dirty="0" smtClean="0">
                <a:latin typeface="+mn-ea"/>
              </a:rPr>
              <a:t>启动</a:t>
            </a:r>
            <a:r>
              <a:rPr lang="en-US" altLang="zh-CN" sz="2800" dirty="0">
                <a:latin typeface="+mn-ea"/>
              </a:rPr>
              <a:t>IE ,</a:t>
            </a:r>
            <a:r>
              <a:rPr lang="zh-CN" altLang="en-US" sz="2800" dirty="0">
                <a:latin typeface="+mn-ea"/>
              </a:rPr>
              <a:t>完成以下</a:t>
            </a:r>
            <a:r>
              <a:rPr lang="zh-CN" altLang="en-US" sz="2800" dirty="0" smtClean="0">
                <a:latin typeface="+mn-ea"/>
              </a:rPr>
              <a:t>操作</a:t>
            </a:r>
            <a:endParaRPr lang="en-US" altLang="zh-CN" sz="2800" dirty="0" smtClean="0">
              <a:latin typeface="+mn-ea"/>
            </a:endParaRPr>
          </a:p>
          <a:p>
            <a:pPr lvl="2">
              <a:lnSpc>
                <a:spcPct val="90000"/>
              </a:lnSpc>
            </a:pPr>
            <a:r>
              <a:rPr lang="zh-CN" altLang="en-US" sz="2400" dirty="0" smtClean="0">
                <a:latin typeface="+mn-ea"/>
              </a:rPr>
              <a:t>浏览器应用</a:t>
            </a:r>
            <a:endParaRPr lang="en-US" altLang="zh-CN" sz="2400" dirty="0">
              <a:latin typeface="+mn-ea"/>
            </a:endParaRPr>
          </a:p>
          <a:p>
            <a:pPr lvl="3">
              <a:lnSpc>
                <a:spcPct val="90000"/>
              </a:lnSpc>
            </a:pPr>
            <a:r>
              <a:rPr lang="zh-CN" altLang="en-US" sz="2200" dirty="0">
                <a:latin typeface="+mn-ea"/>
              </a:rPr>
              <a:t>请运行</a:t>
            </a:r>
            <a:r>
              <a:rPr lang="en-US" altLang="zh-CN" sz="2200" dirty="0">
                <a:latin typeface="+mn-ea"/>
              </a:rPr>
              <a:t>Internet Explorer</a:t>
            </a:r>
            <a:r>
              <a:rPr lang="zh-CN" altLang="en-US" sz="2200" dirty="0">
                <a:latin typeface="+mn-ea"/>
              </a:rPr>
              <a:t>，并完成下面的操作：</a:t>
            </a:r>
          </a:p>
          <a:p>
            <a:pPr lvl="3">
              <a:lnSpc>
                <a:spcPct val="90000"/>
              </a:lnSpc>
            </a:pPr>
            <a:r>
              <a:rPr lang="zh-CN" altLang="en-US" sz="2200" dirty="0">
                <a:latin typeface="+mn-ea"/>
              </a:rPr>
              <a:t>某网站的网址是：</a:t>
            </a:r>
            <a:r>
              <a:rPr lang="en-US" altLang="zh-CN" sz="2200" dirty="0">
                <a:latin typeface="+mn-ea"/>
              </a:rPr>
              <a:t>http://gr.xidian.edu.cn/index.do</a:t>
            </a:r>
            <a:r>
              <a:rPr lang="zh-CN" altLang="en-US" sz="2200" dirty="0">
                <a:latin typeface="+mn-ea"/>
              </a:rPr>
              <a:t>，打开此主页；</a:t>
            </a:r>
            <a:endParaRPr lang="en-US" altLang="zh-CN" sz="2200" dirty="0">
              <a:latin typeface="+mn-ea"/>
            </a:endParaRPr>
          </a:p>
          <a:p>
            <a:pPr lvl="3">
              <a:lnSpc>
                <a:spcPct val="90000"/>
              </a:lnSpc>
            </a:pPr>
            <a:r>
              <a:rPr lang="zh-CN" altLang="en-US" sz="2200" dirty="0" smtClean="0">
                <a:latin typeface="+mn-ea"/>
              </a:rPr>
              <a:t>将</a:t>
            </a:r>
            <a:r>
              <a:rPr lang="zh-CN" altLang="en-US" sz="2200" dirty="0">
                <a:latin typeface="+mn-ea"/>
              </a:rPr>
              <a:t>该页面的内容以仅</a:t>
            </a:r>
            <a:r>
              <a:rPr lang="en-US" altLang="zh-CN" sz="2200" dirty="0">
                <a:latin typeface="+mn-ea"/>
              </a:rPr>
              <a:t>HTML</a:t>
            </a:r>
            <a:r>
              <a:rPr lang="zh-CN" altLang="en-US" sz="2200" dirty="0">
                <a:latin typeface="+mn-ea"/>
              </a:rPr>
              <a:t>格式保存到考生文件夹下，并命名为“西电研究生网站</a:t>
            </a:r>
            <a:r>
              <a:rPr lang="en-US" altLang="zh-CN" sz="2200" dirty="0">
                <a:latin typeface="+mn-ea"/>
              </a:rPr>
              <a:t>.html</a:t>
            </a:r>
            <a:r>
              <a:rPr lang="en-US" altLang="zh-CN" sz="2200" dirty="0" smtClean="0">
                <a:latin typeface="+mn-ea"/>
              </a:rPr>
              <a:t>”</a:t>
            </a:r>
            <a:r>
              <a:rPr lang="zh-CN" altLang="en-US" sz="2200" dirty="0" smtClean="0">
                <a:latin typeface="+mn-ea"/>
              </a:rPr>
              <a:t>；</a:t>
            </a:r>
            <a:endParaRPr lang="en-US" altLang="zh-CN" sz="2200" dirty="0" smtClean="0">
              <a:latin typeface="+mn-ea"/>
            </a:endParaRPr>
          </a:p>
          <a:p>
            <a:pPr lvl="2">
              <a:lnSpc>
                <a:spcPct val="90000"/>
              </a:lnSpc>
            </a:pPr>
            <a:r>
              <a:rPr lang="zh-CN" altLang="en-US" sz="2400" dirty="0" smtClean="0">
                <a:latin typeface="+mn-ea"/>
              </a:rPr>
              <a:t>浏览器配置</a:t>
            </a:r>
            <a:endParaRPr lang="en-US" altLang="zh-CN" sz="2400" dirty="0" smtClean="0">
              <a:latin typeface="+mn-ea"/>
            </a:endParaRPr>
          </a:p>
          <a:p>
            <a:pPr lvl="3">
              <a:lnSpc>
                <a:spcPct val="90000"/>
              </a:lnSpc>
            </a:pPr>
            <a:r>
              <a:rPr lang="zh-CN" altLang="en-US" sz="2200" dirty="0" smtClean="0">
                <a:latin typeface="+mn-ea"/>
              </a:rPr>
              <a:t>清除</a:t>
            </a:r>
            <a:r>
              <a:rPr lang="en-US" altLang="zh-CN" sz="2200" dirty="0" smtClean="0">
                <a:latin typeface="+mn-ea"/>
              </a:rPr>
              <a:t>IE</a:t>
            </a:r>
            <a:r>
              <a:rPr lang="zh-CN" altLang="en-US" sz="2200" dirty="0" smtClean="0">
                <a:latin typeface="+mn-ea"/>
              </a:rPr>
              <a:t>浏览器的所有临时文件和历史记录；</a:t>
            </a:r>
            <a:endParaRPr lang="en-US" altLang="zh-CN" sz="2200" dirty="0" smtClean="0">
              <a:latin typeface="+mn-ea"/>
            </a:endParaRPr>
          </a:p>
          <a:p>
            <a:pPr lvl="3">
              <a:lnSpc>
                <a:spcPct val="90000"/>
              </a:lnSpc>
            </a:pPr>
            <a:r>
              <a:rPr lang="zh-CN" altLang="en-US" sz="2200" dirty="0" smtClean="0">
                <a:latin typeface="+mn-ea"/>
              </a:rPr>
              <a:t>设置</a:t>
            </a:r>
            <a:r>
              <a:rPr lang="en-US" altLang="zh-CN" sz="2200" dirty="0">
                <a:latin typeface="+mn-ea"/>
              </a:rPr>
              <a:t>IE</a:t>
            </a:r>
            <a:r>
              <a:rPr lang="zh-CN" altLang="en-US" sz="2200" dirty="0" smtClean="0">
                <a:latin typeface="+mn-ea"/>
              </a:rPr>
              <a:t>浏览器临时文件夹的最大容量为</a:t>
            </a:r>
            <a:r>
              <a:rPr lang="en-US" altLang="zh-CN" sz="2200" dirty="0" smtClean="0">
                <a:latin typeface="+mn-ea"/>
              </a:rPr>
              <a:t>108MB</a:t>
            </a:r>
            <a:r>
              <a:rPr lang="zh-CN" altLang="en-US" sz="2200" dirty="0" smtClean="0">
                <a:latin typeface="+mn-ea"/>
              </a:rPr>
              <a:t>；</a:t>
            </a:r>
            <a:endParaRPr lang="en-US" altLang="zh-CN" sz="2200" dirty="0" smtClean="0">
              <a:latin typeface="+mn-ea"/>
            </a:endParaRPr>
          </a:p>
          <a:p>
            <a:pPr lvl="3">
              <a:lnSpc>
                <a:spcPct val="90000"/>
              </a:lnSpc>
            </a:pPr>
            <a:r>
              <a:rPr lang="zh-CN" altLang="en-US" sz="2200" dirty="0" smtClean="0">
                <a:latin typeface="+mn-ea"/>
              </a:rPr>
              <a:t>把网址</a:t>
            </a:r>
            <a:r>
              <a:rPr lang="en-US" altLang="zh-CN" sz="2200" dirty="0" smtClean="0">
                <a:latin typeface="+mn-ea"/>
                <a:hlinkClick r:id="rId2"/>
              </a:rPr>
              <a:t>http://www.bnu.edu.cn/</a:t>
            </a:r>
            <a:r>
              <a:rPr lang="zh-CN" altLang="en-US" sz="2200" dirty="0" smtClean="0">
                <a:latin typeface="+mn-ea"/>
              </a:rPr>
              <a:t>添加到可信站点。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71304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测试样卷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Outlook</a:t>
            </a:r>
            <a:r>
              <a:rPr lang="zh-CN" altLang="en-US" dirty="0" smtClean="0"/>
              <a:t>题目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添加新帐号</a:t>
            </a:r>
            <a:endParaRPr lang="en-US" altLang="zh-CN" dirty="0" smtClean="0"/>
          </a:p>
          <a:p>
            <a:pPr lvl="2"/>
            <a:r>
              <a:rPr lang="zh-CN" altLang="en-US" dirty="0"/>
              <a:t>已知某同学的邮件帐号为：</a:t>
            </a:r>
            <a:r>
              <a:rPr lang="en-US" altLang="zh-CN" dirty="0">
                <a:hlinkClick r:id="rId2"/>
              </a:rPr>
              <a:t>abcd@sina.com</a:t>
            </a:r>
            <a:r>
              <a:rPr lang="zh-CN" altLang="en-US" dirty="0"/>
              <a:t>，其收件服务器地址为：</a:t>
            </a:r>
            <a:r>
              <a:rPr lang="en-US" altLang="zh-CN" dirty="0"/>
              <a:t>pop3.sina.com.cn</a:t>
            </a:r>
            <a:r>
              <a:rPr lang="zh-CN" altLang="en-US" dirty="0"/>
              <a:t>、发件服务器地址为：</a:t>
            </a:r>
            <a:r>
              <a:rPr lang="en-US" altLang="zh-CN" dirty="0"/>
              <a:t>smtp.sina.com.cn</a:t>
            </a:r>
            <a:r>
              <a:rPr lang="zh-CN" altLang="en-US" dirty="0"/>
              <a:t>。</a:t>
            </a:r>
            <a:endParaRPr lang="en-US" altLang="zh-CN" dirty="0"/>
          </a:p>
          <a:p>
            <a:pPr lvl="2"/>
            <a:r>
              <a:rPr lang="zh-CN" altLang="en-US" dirty="0"/>
              <a:t>请在</a:t>
            </a:r>
            <a:r>
              <a:rPr lang="en-US" altLang="zh-CN" dirty="0"/>
              <a:t>Outlook2010</a:t>
            </a:r>
            <a:r>
              <a:rPr lang="zh-CN" altLang="en-US" dirty="0"/>
              <a:t>中手工添加邮件账户，邮件帐户的显示名称为“小华”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设置邮件规则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新建邮件规则</a:t>
            </a:r>
            <a:r>
              <a:rPr lang="en-US" altLang="zh-CN" dirty="0" smtClean="0"/>
              <a:t>#6</a:t>
            </a:r>
            <a:r>
              <a:rPr lang="zh-CN" altLang="en-US" dirty="0" smtClean="0"/>
              <a:t>，要求自动删除来自</a:t>
            </a:r>
            <a:r>
              <a:rPr lang="en-US" altLang="zh-CN" dirty="0" smtClean="0"/>
              <a:t>abc@126.com</a:t>
            </a:r>
            <a:r>
              <a:rPr lang="zh-CN" altLang="en-US" dirty="0" smtClean="0"/>
              <a:t>的邮件。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添加新联系人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把新邮件“新年快乐”的发件人信息添加到通讯簿中，作为联系人。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113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测试样卷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文件压缩与解压缩</a:t>
            </a:r>
            <a:endParaRPr lang="en-US" altLang="zh-CN" dirty="0" smtClean="0"/>
          </a:p>
          <a:p>
            <a:pPr lvl="1"/>
            <a:r>
              <a:rPr lang="zh-CN" altLang="en-US" dirty="0"/>
              <a:t>在考生文件夹中，有一个文件夹“</a:t>
            </a:r>
            <a:r>
              <a:rPr lang="en-US" altLang="zh-CN" dirty="0"/>
              <a:t>student628”</a:t>
            </a:r>
            <a:r>
              <a:rPr lang="zh-CN" altLang="en-US" dirty="0"/>
              <a:t>，该文件夹下有若干个文件，请将该文件夹中的所有文件使用</a:t>
            </a:r>
            <a:r>
              <a:rPr lang="en-US" altLang="zh-CN" dirty="0"/>
              <a:t>WinRAR</a:t>
            </a:r>
            <a:r>
              <a:rPr lang="zh-CN" altLang="en-US" dirty="0"/>
              <a:t>进行压缩，压缩后的文件名叫“</a:t>
            </a:r>
            <a:r>
              <a:rPr lang="en-US" altLang="zh-CN" dirty="0"/>
              <a:t>student628.rar”</a:t>
            </a:r>
            <a:r>
              <a:rPr lang="zh-CN" altLang="en-US" dirty="0"/>
              <a:t>，保存在文件夹“</a:t>
            </a:r>
            <a:r>
              <a:rPr lang="en-US" altLang="zh-CN" dirty="0"/>
              <a:t>student628”</a:t>
            </a:r>
            <a:r>
              <a:rPr lang="zh-CN" altLang="en-US" dirty="0"/>
              <a:t>中。要求压缩文件以</a:t>
            </a:r>
            <a:r>
              <a:rPr lang="en-US" altLang="zh-CN" dirty="0"/>
              <a:t>123</a:t>
            </a:r>
            <a:r>
              <a:rPr lang="zh-CN" altLang="en-US" dirty="0"/>
              <a:t>作为密码。 </a:t>
            </a:r>
          </a:p>
          <a:p>
            <a:pPr marL="457200" lvl="1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635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2564904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同学们，再见！</a:t>
            </a:r>
            <a:endParaRPr lang="zh-CN" alt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129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、对期末考试的说明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期末试卷考核模式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目前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开卷，笔试；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对于单选题，采取</a:t>
            </a:r>
            <a:r>
              <a:rPr lang="en-US" altLang="zh-CN" dirty="0" smtClean="0"/>
              <a:t>4</a:t>
            </a:r>
            <a:r>
              <a:rPr lang="zh-CN" altLang="en-US" dirty="0" smtClean="0"/>
              <a:t>选</a:t>
            </a:r>
            <a:r>
              <a:rPr lang="en-US" altLang="zh-CN" dirty="0" smtClean="0"/>
              <a:t>1</a:t>
            </a:r>
            <a:r>
              <a:rPr lang="zh-CN" altLang="en-US" dirty="0" smtClean="0"/>
              <a:t>的方式；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对于操作题，教师给出答案框架。学生针对教师给出的框架，以“填空”的方式补充、完善。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未来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争取不久的将来，过渡到无纸化考试</a:t>
            </a:r>
            <a:endParaRPr lang="en-US" altLang="zh-CN" dirty="0" smtClean="0"/>
          </a:p>
          <a:p>
            <a:pPr lvl="2"/>
            <a:r>
              <a:rPr lang="zh-CN" altLang="en-US" dirty="0"/>
              <a:t>无纸</a:t>
            </a:r>
            <a:r>
              <a:rPr lang="zh-CN" altLang="en-US" dirty="0" smtClean="0"/>
              <a:t>化考试的题型不会变化，但考核范围可能会根据考试系统的性能做简单的调整。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、对期末考试的说明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7989"/>
            <a:ext cx="8058150" cy="509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对全国统考的说明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altLang="zh-CN" dirty="0"/>
              <a:t>(1)</a:t>
            </a:r>
            <a:r>
              <a:rPr lang="zh-CN" altLang="en-US" dirty="0"/>
              <a:t>考试形式</a:t>
            </a:r>
            <a:endParaRPr lang="en-US" altLang="zh-CN" dirty="0"/>
          </a:p>
          <a:p>
            <a:pPr lvl="2">
              <a:lnSpc>
                <a:spcPct val="90000"/>
              </a:lnSpc>
            </a:pPr>
            <a:r>
              <a:rPr lang="zh-CN" altLang="en-US" dirty="0"/>
              <a:t>闭卷考试       机考</a:t>
            </a:r>
            <a:endParaRPr lang="en-US" altLang="zh-CN" dirty="0"/>
          </a:p>
          <a:p>
            <a:pPr lvl="1">
              <a:lnSpc>
                <a:spcPct val="90000"/>
              </a:lnSpc>
            </a:pPr>
            <a:r>
              <a:rPr lang="en-US" altLang="zh-CN" dirty="0"/>
              <a:t>(2)</a:t>
            </a:r>
            <a:r>
              <a:rPr lang="zh-CN" altLang="en-US" dirty="0"/>
              <a:t>试题结构与题型</a:t>
            </a:r>
          </a:p>
          <a:p>
            <a:pPr lvl="2">
              <a:lnSpc>
                <a:spcPct val="90000"/>
              </a:lnSpc>
            </a:pPr>
            <a:r>
              <a:rPr lang="zh-CN" altLang="en-US" dirty="0"/>
              <a:t>试题分为选择题和操作题两大类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选择题</a:t>
            </a:r>
            <a:r>
              <a:rPr lang="zh-CN" altLang="en-US" dirty="0"/>
              <a:t>约占</a:t>
            </a:r>
            <a:r>
              <a:rPr lang="en-US" altLang="zh-CN" dirty="0"/>
              <a:t>40%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操作</a:t>
            </a:r>
            <a:r>
              <a:rPr lang="zh-CN" altLang="en-US" dirty="0"/>
              <a:t>题约占</a:t>
            </a:r>
            <a:r>
              <a:rPr lang="en-US" altLang="zh-CN" dirty="0"/>
              <a:t>60%</a:t>
            </a:r>
          </a:p>
          <a:p>
            <a:pPr lvl="2">
              <a:lnSpc>
                <a:spcPct val="90000"/>
              </a:lnSpc>
            </a:pPr>
            <a:r>
              <a:rPr lang="zh-CN" altLang="en-US" dirty="0"/>
              <a:t>试题内容比例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计算机</a:t>
            </a:r>
            <a:r>
              <a:rPr lang="zh-CN" altLang="en-US" dirty="0"/>
              <a:t>基础知识和操作系统及其应用约占</a:t>
            </a:r>
            <a:r>
              <a:rPr lang="en-US" altLang="zh-CN" dirty="0"/>
              <a:t>30%</a:t>
            </a:r>
            <a:r>
              <a:rPr lang="zh-CN" altLang="en-US" dirty="0" smtClean="0"/>
              <a:t>、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文字</a:t>
            </a:r>
            <a:r>
              <a:rPr lang="zh-CN" altLang="en-US" dirty="0"/>
              <a:t>编辑、电子表格和电子演示文稿约占</a:t>
            </a:r>
            <a:r>
              <a:rPr lang="en-US" altLang="zh-CN" dirty="0"/>
              <a:t>35%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计算机网络</a:t>
            </a:r>
            <a:r>
              <a:rPr lang="zh-CN" altLang="en-US" dirty="0"/>
              <a:t>基础和</a:t>
            </a:r>
            <a:r>
              <a:rPr lang="en-US" altLang="zh-CN" dirty="0"/>
              <a:t>Internet</a:t>
            </a:r>
            <a:r>
              <a:rPr lang="zh-CN" altLang="en-US" dirty="0"/>
              <a:t>应用约占</a:t>
            </a:r>
            <a:r>
              <a:rPr lang="en-US" altLang="zh-CN" dirty="0"/>
              <a:t>25%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信息</a:t>
            </a:r>
            <a:r>
              <a:rPr lang="zh-CN" altLang="en-US" dirty="0"/>
              <a:t>安全和多媒体基本应用约占</a:t>
            </a:r>
            <a:r>
              <a:rPr lang="en-US" altLang="zh-CN" dirty="0"/>
              <a:t>10%</a:t>
            </a:r>
            <a:r>
              <a:rPr lang="zh-CN" altLang="en-US" dirty="0"/>
              <a:t>。</a:t>
            </a:r>
          </a:p>
          <a:p>
            <a:pPr lvl="2">
              <a:lnSpc>
                <a:spcPct val="90000"/>
              </a:lnSpc>
            </a:pPr>
            <a:r>
              <a:rPr lang="zh-CN" altLang="en-US" dirty="0"/>
              <a:t>试题分数划定</a:t>
            </a:r>
            <a:r>
              <a:rPr lang="en-US" altLang="zh-CN" dirty="0" smtClean="0"/>
              <a:t>:</a:t>
            </a:r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选择题全部为</a:t>
            </a:r>
            <a:r>
              <a:rPr lang="en-US" altLang="zh-CN" dirty="0" smtClean="0"/>
              <a:t>4</a:t>
            </a:r>
            <a:r>
              <a:rPr lang="zh-CN" altLang="en-US" dirty="0" smtClean="0"/>
              <a:t>选一的单选题，每题</a:t>
            </a:r>
            <a:r>
              <a:rPr lang="en-US" altLang="zh-CN" dirty="0"/>
              <a:t>1</a:t>
            </a:r>
            <a:r>
              <a:rPr lang="zh-CN" altLang="en-US" dirty="0"/>
              <a:t>分，共</a:t>
            </a:r>
            <a:r>
              <a:rPr lang="en-US" altLang="zh-CN" dirty="0"/>
              <a:t>40</a:t>
            </a:r>
            <a:r>
              <a:rPr lang="zh-CN" altLang="en-US" dirty="0"/>
              <a:t>题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操作</a:t>
            </a:r>
            <a:r>
              <a:rPr lang="zh-CN" altLang="en-US" dirty="0"/>
              <a:t>题共</a:t>
            </a:r>
            <a:r>
              <a:rPr lang="en-US" altLang="zh-CN" dirty="0"/>
              <a:t>9</a:t>
            </a:r>
            <a:r>
              <a:rPr lang="zh-CN" altLang="en-US" dirty="0" smtClean="0"/>
              <a:t>题，每</a:t>
            </a:r>
            <a:r>
              <a:rPr lang="zh-CN" altLang="en-US" dirty="0"/>
              <a:t>题</a:t>
            </a:r>
            <a:r>
              <a:rPr lang="en-US" altLang="zh-CN" dirty="0"/>
              <a:t>6~8</a:t>
            </a:r>
            <a:r>
              <a:rPr lang="zh-CN" altLang="en-US" dirty="0"/>
              <a:t>分</a:t>
            </a:r>
            <a:r>
              <a:rPr lang="zh-CN" altLang="en-US" dirty="0" smtClean="0"/>
              <a:t>，共</a:t>
            </a:r>
            <a:r>
              <a:rPr lang="en-US" altLang="zh-CN" dirty="0" smtClean="0"/>
              <a:t>60</a:t>
            </a:r>
            <a:r>
              <a:rPr lang="zh-CN" altLang="en-US" dirty="0" smtClean="0"/>
              <a:t>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368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对全国统考的说明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0" lvl="1" indent="-274320">
              <a:buFont typeface="Wingdings 2"/>
              <a:buChar char="³"/>
              <a:defRPr/>
            </a:pPr>
            <a:r>
              <a:rPr lang="en-US" altLang="zh-CN" dirty="0"/>
              <a:t>(2)</a:t>
            </a:r>
            <a:r>
              <a:rPr lang="zh-CN" altLang="en-US" dirty="0"/>
              <a:t>考试系统</a:t>
            </a:r>
          </a:p>
          <a:p>
            <a:pPr lvl="2">
              <a:buClr>
                <a:schemeClr val="accent3"/>
              </a:buClr>
              <a:buFont typeface="Wingdings 2"/>
              <a:buChar char="®"/>
              <a:defRPr/>
            </a:pPr>
            <a:r>
              <a:rPr lang="zh-CN" altLang="en-US" dirty="0"/>
              <a:t>使用全国网络教育公共基础课统一考试系统。</a:t>
            </a:r>
          </a:p>
          <a:p>
            <a:pPr lvl="2">
              <a:buClr>
                <a:schemeClr val="accent3"/>
              </a:buClr>
              <a:buFont typeface="Wingdings 2"/>
              <a:buChar char="®"/>
              <a:defRPr/>
            </a:pPr>
            <a:r>
              <a:rPr lang="zh-CN" altLang="en-US" dirty="0"/>
              <a:t>考试大纲中规定的</a:t>
            </a:r>
            <a:r>
              <a:rPr lang="en-US" altLang="zh-CN" dirty="0"/>
              <a:t>Windows 7</a:t>
            </a:r>
            <a:r>
              <a:rPr lang="zh-CN" altLang="en-US" dirty="0"/>
              <a:t>、</a:t>
            </a:r>
            <a:r>
              <a:rPr lang="en-US" altLang="zh-CN" dirty="0"/>
              <a:t>Word 2010</a:t>
            </a:r>
            <a:r>
              <a:rPr lang="zh-CN" altLang="en-US" dirty="0"/>
              <a:t>、</a:t>
            </a:r>
            <a:r>
              <a:rPr lang="en-US" altLang="zh-CN" dirty="0"/>
              <a:t>Excel 2010 </a:t>
            </a:r>
            <a:r>
              <a:rPr lang="zh-CN" altLang="en-US" dirty="0"/>
              <a:t>及</a:t>
            </a:r>
            <a:r>
              <a:rPr lang="en-US" altLang="zh-CN" dirty="0"/>
              <a:t>Power Point 2010</a:t>
            </a:r>
            <a:r>
              <a:rPr lang="zh-CN" altLang="en-US" dirty="0"/>
              <a:t>等四个软件，在题库中使用的是各个软件的真实系统，考生须在真实系统下实现操作；</a:t>
            </a:r>
          </a:p>
          <a:p>
            <a:pPr lvl="2">
              <a:buClr>
                <a:schemeClr val="accent3"/>
              </a:buClr>
              <a:buFont typeface="Wingdings 2"/>
              <a:buChar char="®"/>
              <a:defRPr/>
            </a:pPr>
            <a:r>
              <a:rPr lang="en-US" altLang="zh-CN" dirty="0"/>
              <a:t>Internet Explorer</a:t>
            </a:r>
            <a:r>
              <a:rPr lang="zh-CN" altLang="en-US" dirty="0"/>
              <a:t>及</a:t>
            </a:r>
            <a:r>
              <a:rPr lang="en-US" altLang="zh-CN" dirty="0"/>
              <a:t>Outlook Express</a:t>
            </a:r>
            <a:r>
              <a:rPr lang="zh-CN" altLang="en-US" dirty="0"/>
              <a:t>等两个软件使用的是模拟系统；</a:t>
            </a:r>
          </a:p>
          <a:p>
            <a:pPr lvl="2">
              <a:buClr>
                <a:schemeClr val="accent3"/>
              </a:buClr>
              <a:buFont typeface="Wingdings 2"/>
              <a:buChar char="®"/>
              <a:defRPr/>
            </a:pPr>
            <a:r>
              <a:rPr lang="zh-CN" altLang="en-US" dirty="0"/>
              <a:t>多媒体系统部分主要考察考生使用</a:t>
            </a:r>
            <a:r>
              <a:rPr lang="en-US" altLang="zh-CN" dirty="0" err="1"/>
              <a:t>Winrar</a:t>
            </a:r>
            <a:r>
              <a:rPr lang="zh-CN" altLang="en-US" dirty="0"/>
              <a:t>实现文件（带文件夹）进行压缩与解压缩的能力。</a:t>
            </a:r>
            <a:endParaRPr lang="en-US" altLang="zh-CN" dirty="0"/>
          </a:p>
          <a:p>
            <a:pPr marL="640080" lvl="1" indent="-274320">
              <a:buFont typeface="Wingdings 2"/>
              <a:buChar char="³"/>
              <a:defRPr/>
            </a:pPr>
            <a:r>
              <a:rPr lang="en-US" altLang="zh-CN" dirty="0"/>
              <a:t>(3)</a:t>
            </a:r>
            <a:r>
              <a:rPr lang="zh-CN" altLang="en-US" dirty="0"/>
              <a:t>考试情况</a:t>
            </a:r>
            <a:endParaRPr lang="en-US" altLang="zh-CN" dirty="0"/>
          </a:p>
          <a:p>
            <a:pPr lvl="2">
              <a:buClr>
                <a:schemeClr val="accent3"/>
              </a:buClr>
              <a:buFont typeface="Wingdings 2"/>
              <a:buChar char="®"/>
              <a:defRPr/>
            </a:pPr>
            <a:r>
              <a:rPr lang="zh-CN" altLang="en-US" dirty="0"/>
              <a:t>全国的通过率：</a:t>
            </a:r>
            <a:r>
              <a:rPr lang="en-US" altLang="zh-CN" dirty="0"/>
              <a:t>75%</a:t>
            </a:r>
            <a:r>
              <a:rPr lang="zh-CN" altLang="en-US" dirty="0"/>
              <a:t>左右，我校与此状态持平</a:t>
            </a:r>
            <a:endParaRPr lang="en-US" altLang="zh-CN" dirty="0"/>
          </a:p>
          <a:p>
            <a:pPr lvl="2">
              <a:buClr>
                <a:schemeClr val="accent3"/>
              </a:buClr>
              <a:buFont typeface="Wingdings 2"/>
              <a:buChar char="®"/>
              <a:defRPr/>
            </a:pPr>
            <a:r>
              <a:rPr lang="zh-CN" altLang="en-US" dirty="0"/>
              <a:t>部分兄弟院校达到了：</a:t>
            </a:r>
            <a:r>
              <a:rPr lang="en-US" altLang="zh-CN" dirty="0"/>
              <a:t>97%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965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对全国统考的说明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2"/>
            <a:ext cx="3466728" cy="4757759"/>
          </a:xfrm>
        </p:spPr>
        <p:txBody>
          <a:bodyPr/>
          <a:lstStyle/>
          <a:p>
            <a:pPr lvl="1"/>
            <a:r>
              <a:rPr lang="en-US" altLang="zh-CN" dirty="0" smtClean="0"/>
              <a:t>(4)</a:t>
            </a:r>
            <a:r>
              <a:rPr lang="zh-CN" altLang="en-US" dirty="0" smtClean="0"/>
              <a:t>试题的分布情况</a:t>
            </a:r>
            <a:endParaRPr lang="en-US" altLang="zh-CN" dirty="0" smtClean="0"/>
          </a:p>
          <a:p>
            <a:pPr lvl="2"/>
            <a:r>
              <a:rPr lang="zh-CN" altLang="en-US" dirty="0"/>
              <a:t>单</a:t>
            </a:r>
            <a:r>
              <a:rPr lang="zh-CN" altLang="en-US" dirty="0" smtClean="0"/>
              <a:t>选题的分布情况</a:t>
            </a:r>
            <a:endParaRPr lang="en-US" altLang="zh-CN" dirty="0" smtClean="0"/>
          </a:p>
          <a:p>
            <a:pPr lvl="2"/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341416"/>
              </p:ext>
            </p:extLst>
          </p:nvPr>
        </p:nvGraphicFramePr>
        <p:xfrm>
          <a:off x="3923928" y="1700808"/>
          <a:ext cx="468052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0"/>
                <a:gridCol w="2340260"/>
              </a:tblGrid>
              <a:tr h="4450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dirty="0" smtClean="0"/>
                        <a:t>章节号</a:t>
                      </a:r>
                      <a:endParaRPr lang="zh-CN" altLang="en-US" sz="2200" dirty="0"/>
                    </a:p>
                  </a:txBody>
                  <a:tcPr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dirty="0" smtClean="0"/>
                        <a:t>题量</a:t>
                      </a:r>
                      <a:endParaRPr lang="zh-CN" altLang="en-US" sz="2200" dirty="0"/>
                    </a:p>
                  </a:txBody>
                  <a:tcPr marT="54864" marB="54864"/>
                </a:tc>
              </a:tr>
              <a:tr h="445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基础知识                   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15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题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</a:tr>
              <a:tr h="445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操作系统应用           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5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题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</a:tr>
              <a:tr h="445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Word                           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题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</a:tr>
              <a:tr h="445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Excel                           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题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</a:tr>
              <a:tr h="445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PowerPoint                 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题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</a:tr>
              <a:tr h="445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计算机网络基础       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题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</a:tr>
              <a:tr h="445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Internet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应用               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题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</a:tr>
              <a:tr h="445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信息安全与网络道德 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题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</a:tr>
              <a:tr h="445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计算机多媒体技术    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题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仿宋_GB2312" pitchFamily="49" charset="-122"/>
                        <a:cs typeface="Times New Roman" pitchFamily="18" charset="0"/>
                      </a:endParaRPr>
                    </a:p>
                  </a:txBody>
                  <a:tcPr marT="54864" marB="54864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18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2012</Words>
  <Application>Microsoft Office PowerPoint</Application>
  <PresentationFormat>全屏显示(4:3)</PresentationFormat>
  <Paragraphs>278</Paragraphs>
  <Slides>43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4" baseType="lpstr">
      <vt:lpstr>Office 主题</vt:lpstr>
      <vt:lpstr>PowerPoint 演示文稿</vt:lpstr>
      <vt:lpstr>对考核的说明</vt:lpstr>
      <vt:lpstr>1、对期末考试的说明</vt:lpstr>
      <vt:lpstr>1、对期末考试的说明</vt:lpstr>
      <vt:lpstr>1、对期末考试的说明</vt:lpstr>
      <vt:lpstr>1、对期末考试的说明</vt:lpstr>
      <vt:lpstr>2.对全国统考的说明</vt:lpstr>
      <vt:lpstr>2.对全国统考的说明</vt:lpstr>
      <vt:lpstr>2.对全国统考的说明</vt:lpstr>
      <vt:lpstr>2.对全国统考的说明</vt:lpstr>
      <vt:lpstr>2.对全国统考的说明</vt:lpstr>
      <vt:lpstr>3.全国统考系统说明</vt:lpstr>
      <vt:lpstr>PowerPoint 演示文稿</vt:lpstr>
      <vt:lpstr>考生须知</vt:lpstr>
      <vt:lpstr>PowerPoint 演示文稿</vt:lpstr>
      <vt:lpstr>单选题</vt:lpstr>
      <vt:lpstr>PowerPoint 演示文稿</vt:lpstr>
      <vt:lpstr>PowerPoint 演示文稿</vt:lpstr>
      <vt:lpstr>小题板</vt:lpstr>
      <vt:lpstr>小题板状态</vt:lpstr>
      <vt:lpstr>文字处理</vt:lpstr>
      <vt:lpstr>文字处理</vt:lpstr>
      <vt:lpstr>电子表格</vt:lpstr>
      <vt:lpstr>PowerPoint 演示文稿</vt:lpstr>
      <vt:lpstr>演示文稿</vt:lpstr>
      <vt:lpstr>IE的应用</vt:lpstr>
      <vt:lpstr>IE的应用</vt:lpstr>
      <vt:lpstr>OutLook</vt:lpstr>
      <vt:lpstr>多媒体技术</vt:lpstr>
      <vt:lpstr>PowerPoint 演示文稿</vt:lpstr>
      <vt:lpstr>4.复习与学习方法</vt:lpstr>
      <vt:lpstr>4.复习与学习方法</vt:lpstr>
      <vt:lpstr>4、学习与复习方法</vt:lpstr>
      <vt:lpstr>5.测试样卷</vt:lpstr>
      <vt:lpstr>5.测试样卷</vt:lpstr>
      <vt:lpstr>5.测试样卷</vt:lpstr>
      <vt:lpstr>5.测试样卷</vt:lpstr>
      <vt:lpstr>5.测试样卷</vt:lpstr>
      <vt:lpstr>5.测试样卷</vt:lpstr>
      <vt:lpstr>5.测试样卷</vt:lpstr>
      <vt:lpstr>5.测试样卷</vt:lpstr>
      <vt:lpstr>5.测试样卷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maxl</dc:creator>
  <cp:lastModifiedBy>maxl</cp:lastModifiedBy>
  <cp:revision>36</cp:revision>
  <dcterms:created xsi:type="dcterms:W3CDTF">2013-12-04T11:24:04Z</dcterms:created>
  <dcterms:modified xsi:type="dcterms:W3CDTF">2014-01-01T11:02:35Z</dcterms:modified>
</cp:coreProperties>
</file>