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2" r:id="rId3"/>
    <p:sldId id="263" r:id="rId4"/>
    <p:sldId id="264" r:id="rId5"/>
    <p:sldId id="265" r:id="rId6"/>
    <p:sldId id="266" r:id="rId7"/>
    <p:sldId id="313" r:id="rId8"/>
    <p:sldId id="267" r:id="rId9"/>
    <p:sldId id="272" r:id="rId10"/>
    <p:sldId id="268" r:id="rId11"/>
    <p:sldId id="269" r:id="rId12"/>
    <p:sldId id="271" r:id="rId13"/>
    <p:sldId id="312" r:id="rId14"/>
    <p:sldId id="314" r:id="rId15"/>
    <p:sldId id="315" r:id="rId16"/>
    <p:sldId id="316" r:id="rId17"/>
    <p:sldId id="317" r:id="rId18"/>
    <p:sldId id="273" r:id="rId19"/>
    <p:sldId id="303" r:id="rId20"/>
    <p:sldId id="302" r:id="rId21"/>
    <p:sldId id="277" r:id="rId22"/>
    <p:sldId id="278" r:id="rId23"/>
    <p:sldId id="279" r:id="rId24"/>
    <p:sldId id="280" r:id="rId25"/>
    <p:sldId id="305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6" r:id="rId34"/>
    <p:sldId id="288" r:id="rId35"/>
    <p:sldId id="307" r:id="rId36"/>
    <p:sldId id="289" r:id="rId37"/>
    <p:sldId id="290" r:id="rId38"/>
    <p:sldId id="291" r:id="rId39"/>
    <p:sldId id="311" r:id="rId40"/>
    <p:sldId id="292" r:id="rId41"/>
    <p:sldId id="293" r:id="rId42"/>
    <p:sldId id="294" r:id="rId43"/>
    <p:sldId id="295" r:id="rId44"/>
    <p:sldId id="308" r:id="rId45"/>
    <p:sldId id="296" r:id="rId46"/>
    <p:sldId id="309" r:id="rId47"/>
    <p:sldId id="298" r:id="rId48"/>
    <p:sldId id="299" r:id="rId49"/>
    <p:sldId id="300" r:id="rId50"/>
    <p:sldId id="301" r:id="rId51"/>
    <p:sldId id="258" r:id="rId52"/>
    <p:sldId id="310" r:id="rId53"/>
    <p:sldId id="260" r:id="rId54"/>
    <p:sldId id="261" r:id="rId5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38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277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44A85-2BAA-48F2-9D18-4B0ED79C1FF8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38A4E-4410-496C-B0E4-92766691CF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31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8A4E-4410-496C-B0E4-92766691CF06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0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85796"/>
            <a:ext cx="8229600" cy="6318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36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57759"/>
          </a:xfrm>
        </p:spPr>
        <p:txBody>
          <a:bodyPr/>
          <a:lstStyle>
            <a:lvl1pPr>
              <a:buFont typeface="Wingdings" pitchFamily="2" charset="2"/>
              <a:buChar char="u"/>
              <a:defRPr b="1">
                <a:effectLst/>
                <a:latin typeface="华文新魏" pitchFamily="2" charset="-122"/>
                <a:ea typeface="华文新魏" pitchFamily="2" charset="-122"/>
              </a:defRPr>
            </a:lvl1pPr>
            <a:lvl2pPr>
              <a:buFont typeface="Wingdings" pitchFamily="2" charset="2"/>
              <a:buChar char="p"/>
              <a:defRPr b="1">
                <a:solidFill>
                  <a:srgbClr val="002060"/>
                </a:solidFill>
                <a:effectLst/>
                <a:latin typeface="华文仿宋" pitchFamily="2" charset="-122"/>
                <a:ea typeface="华文仿宋" pitchFamily="2" charset="-122"/>
              </a:defRPr>
            </a:lvl2pPr>
            <a:lvl3pPr>
              <a:buFont typeface="Wingdings" pitchFamily="2" charset="2"/>
              <a:buChar char="ü"/>
              <a:defRPr/>
            </a:lvl3pPr>
            <a:lvl4pPr>
              <a:buFont typeface="Wingdings" pitchFamily="2" charset="2"/>
              <a:buChar char="l"/>
              <a:defRPr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00034" y="1500176"/>
            <a:ext cx="82153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428596" y="6429398"/>
            <a:ext cx="82153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n.bnu.edu.cn/mxl" TargetMode="External"/><Relationship Id="rId2" Type="http://schemas.openxmlformats.org/officeDocument/2006/relationships/hyperlink" Target="http://www.bnude.c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50302"/>
            <a:ext cx="7024688" cy="64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课程简介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/>
              <a:t>考核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27988"/>
            <a:ext cx="8229600" cy="49253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dirty="0" smtClean="0"/>
              <a:t>对统考情况的说明：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(1)</a:t>
            </a:r>
            <a:r>
              <a:rPr lang="zh-CN" altLang="en-US" dirty="0" smtClean="0"/>
              <a:t>考试形式</a:t>
            </a:r>
            <a:endParaRPr lang="en-US" altLang="zh-CN" dirty="0" smtClean="0"/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闭卷考试       机考</a:t>
            </a:r>
            <a:endParaRPr lang="en-US" altLang="zh-CN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(2)</a:t>
            </a:r>
            <a:r>
              <a:rPr lang="zh-CN" altLang="en-US" dirty="0" smtClean="0"/>
              <a:t>试题结构与题型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试题分为选择题和操作题两大类：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其中选择题约占</a:t>
            </a:r>
            <a:r>
              <a:rPr lang="en-US" altLang="zh-CN" dirty="0" smtClean="0"/>
              <a:t>40%</a:t>
            </a:r>
            <a:r>
              <a:rPr lang="zh-CN" altLang="en-US" dirty="0" smtClean="0"/>
              <a:t>，操作题约占</a:t>
            </a:r>
            <a:r>
              <a:rPr lang="en-US" altLang="zh-CN" dirty="0" smtClean="0"/>
              <a:t>60%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试题内容比例：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计算机基础知识、操作系统及其应用约占</a:t>
            </a:r>
            <a:r>
              <a:rPr lang="en-US" altLang="zh-CN" dirty="0" smtClean="0"/>
              <a:t>30%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文字编辑、电子表格和电子演示文稿约占</a:t>
            </a:r>
            <a:r>
              <a:rPr lang="en-US" altLang="zh-CN" dirty="0" smtClean="0"/>
              <a:t>35%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计算机网络基础和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应用约占</a:t>
            </a:r>
            <a:r>
              <a:rPr lang="en-US" altLang="zh-CN" dirty="0" smtClean="0"/>
              <a:t>25%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信息安全和多媒体基本应用约占</a:t>
            </a:r>
            <a:r>
              <a:rPr lang="en-US" altLang="zh-CN" dirty="0" smtClean="0"/>
              <a:t>10%</a:t>
            </a:r>
            <a:r>
              <a:rPr lang="zh-CN" altLang="en-US" dirty="0" smtClean="0"/>
              <a:t>。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试题分数划定</a:t>
            </a:r>
            <a:r>
              <a:rPr lang="en-US" altLang="zh-CN" dirty="0" smtClean="0"/>
              <a:t>: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选择题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</a:t>
            </a:r>
            <a:r>
              <a:rPr lang="en-US" altLang="zh-CN" dirty="0" smtClean="0"/>
              <a:t>1</a:t>
            </a:r>
            <a:r>
              <a:rPr lang="zh-CN" altLang="en-US" dirty="0" smtClean="0"/>
              <a:t>分，共</a:t>
            </a:r>
            <a:r>
              <a:rPr lang="en-US" altLang="zh-CN" dirty="0" smtClean="0"/>
              <a:t>40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操作题共</a:t>
            </a:r>
            <a:r>
              <a:rPr lang="en-US" altLang="zh-CN" dirty="0" smtClean="0"/>
              <a:t>9</a:t>
            </a:r>
            <a:r>
              <a:rPr lang="zh-CN" altLang="en-US" dirty="0" smtClean="0"/>
              <a:t>题每题</a:t>
            </a:r>
            <a:r>
              <a:rPr lang="en-US" altLang="zh-CN" dirty="0" smtClean="0"/>
              <a:t>6~8</a:t>
            </a:r>
            <a:r>
              <a:rPr lang="zh-CN" altLang="en-US" dirty="0" smtClean="0"/>
              <a:t>分，满分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分</a:t>
            </a:r>
          </a:p>
        </p:txBody>
      </p:sp>
      <p:sp>
        <p:nvSpPr>
          <p:cNvPr id="13316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F83E7D38-6DB3-4112-BE56-91B4DA2C1E66}" type="slidenum">
              <a:rPr lang="en-US" altLang="zh-CN" smtClean="0"/>
              <a:pPr eaLnBrk="1" hangingPunct="1"/>
              <a:t>10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2097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7024688" cy="64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课程简介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/>
              <a:t>考核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84314"/>
            <a:ext cx="8001000" cy="4410076"/>
          </a:xfrm>
        </p:spPr>
        <p:txBody>
          <a:bodyPr rtlCol="0"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zh-CN" dirty="0" smtClean="0"/>
              <a:t>(3)</a:t>
            </a:r>
            <a:r>
              <a:rPr lang="zh-CN" altLang="en-US" dirty="0" smtClean="0"/>
              <a:t>考试系统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 smtClean="0"/>
              <a:t>使用全国网络教育公共基础课统一考试系统。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 smtClean="0"/>
              <a:t>真实操作环境</a:t>
            </a:r>
            <a:endParaRPr lang="en-US" altLang="zh-CN" dirty="0" smtClean="0"/>
          </a:p>
          <a:p>
            <a:pPr lvl="3"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 smtClean="0"/>
              <a:t>考试大纲中规定的</a:t>
            </a:r>
            <a:r>
              <a:rPr lang="en-US" altLang="zh-CN" dirty="0" smtClean="0"/>
              <a:t>Windows 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Word 2010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Excel 2010 </a:t>
            </a:r>
            <a:r>
              <a:rPr lang="zh-CN" altLang="en-US" dirty="0" smtClean="0"/>
              <a:t>及</a:t>
            </a:r>
            <a:r>
              <a:rPr lang="en-US" altLang="zh-CN" dirty="0" smtClean="0"/>
              <a:t>Power Point 2010</a:t>
            </a:r>
            <a:r>
              <a:rPr lang="zh-CN" altLang="en-US" dirty="0" smtClean="0"/>
              <a:t>等四个软件，在题库中使用的是各个软件的真实系统，考生须在真实系统下实现操作；</a:t>
            </a:r>
            <a:endParaRPr lang="en-US" altLang="zh-CN" dirty="0" smtClean="0"/>
          </a:p>
          <a:p>
            <a:pPr lvl="3"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/>
              <a:t>多媒体系统部分主要考察考生使用</a:t>
            </a:r>
            <a:r>
              <a:rPr lang="en-US" altLang="zh-CN" dirty="0" err="1"/>
              <a:t>Winrar</a:t>
            </a:r>
            <a:r>
              <a:rPr lang="zh-CN" altLang="en-US" dirty="0"/>
              <a:t>实现文件（带文件夹）进行压缩与解压缩的能力。</a:t>
            </a:r>
            <a:endParaRPr lang="zh-CN" altLang="en-US" dirty="0" smtClean="0"/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 smtClean="0"/>
              <a:t>模拟操作环境</a:t>
            </a:r>
            <a:endParaRPr lang="en-US" altLang="zh-CN" dirty="0" smtClean="0"/>
          </a:p>
          <a:p>
            <a:pPr lvl="3"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zh-CN" dirty="0" smtClean="0"/>
              <a:t>Internet Explorer</a:t>
            </a:r>
            <a:r>
              <a:rPr lang="zh-CN" altLang="en-US" dirty="0" smtClean="0"/>
              <a:t>与</a:t>
            </a:r>
            <a:r>
              <a:rPr lang="en-US" altLang="zh-CN" dirty="0" smtClean="0"/>
              <a:t>Outlook</a:t>
            </a:r>
            <a:r>
              <a:rPr lang="zh-CN" altLang="en-US" dirty="0" smtClean="0"/>
              <a:t>等软件使用的是模拟系统；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endParaRPr lang="en-US" altLang="zh-CN" dirty="0" smtClean="0"/>
          </a:p>
          <a:p>
            <a:pPr indent="-274320"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/>
          </a:p>
        </p:txBody>
      </p:sp>
      <p:sp>
        <p:nvSpPr>
          <p:cNvPr id="14340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558FFE08-F783-4E39-B768-9E483CD4A982}" type="slidenum">
              <a:rPr lang="en-US" altLang="zh-CN" smtClean="0"/>
              <a:pPr eaLnBrk="1" hangingPunct="1"/>
              <a:t>11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755598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024688" cy="64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课程简介</a:t>
            </a:r>
            <a:r>
              <a:rPr lang="en-US" altLang="zh-CN" dirty="0">
                <a:latin typeface="Arial"/>
              </a:rPr>
              <a:t>——</a:t>
            </a:r>
            <a:r>
              <a:rPr lang="zh-CN" altLang="en-US" dirty="0"/>
              <a:t>考核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827090" y="1527989"/>
            <a:ext cx="7705725" cy="42775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CN" altLang="en-US" dirty="0" smtClean="0"/>
              <a:t>对校级考试的说明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考试形式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开卷考试、笔答为主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题型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单选题：</a:t>
            </a:r>
            <a:r>
              <a:rPr lang="en-US" altLang="zh-CN" dirty="0" smtClean="0"/>
              <a:t>40</a:t>
            </a:r>
            <a:r>
              <a:rPr lang="zh-CN" altLang="en-US" dirty="0" smtClean="0"/>
              <a:t>分（每题</a:t>
            </a:r>
            <a:r>
              <a:rPr lang="en-US" altLang="zh-CN" dirty="0" smtClean="0"/>
              <a:t>1</a:t>
            </a:r>
            <a:r>
              <a:rPr lang="zh-CN" altLang="en-US" dirty="0" smtClean="0"/>
              <a:t>分）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操作题：</a:t>
            </a:r>
            <a:r>
              <a:rPr lang="en-US" altLang="zh-CN" dirty="0" smtClean="0"/>
              <a:t>60</a:t>
            </a:r>
            <a:r>
              <a:rPr lang="zh-CN" altLang="en-US" dirty="0" smtClean="0"/>
              <a:t>分（共</a:t>
            </a:r>
            <a:r>
              <a:rPr lang="en-US" altLang="zh-CN" dirty="0" smtClean="0"/>
              <a:t>8</a:t>
            </a:r>
            <a:r>
              <a:rPr lang="zh-CN" altLang="en-US" dirty="0" smtClean="0"/>
              <a:t>题，每题</a:t>
            </a:r>
            <a:r>
              <a:rPr lang="en-US" altLang="zh-CN" dirty="0" smtClean="0"/>
              <a:t>7-8</a:t>
            </a:r>
            <a:r>
              <a:rPr lang="zh-CN" altLang="en-US" dirty="0" smtClean="0"/>
              <a:t>分）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以补充操作步骤的形式出现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未来趋势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将逐步降低理论知识题的比例，增加实用性操作题的分值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逐步过渡到全面无纸化考试</a:t>
            </a:r>
            <a:endParaRPr lang="en-US" altLang="zh-CN" dirty="0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42437A8B-CF45-4F6B-B0CF-8B1057108080}" type="slidenum">
              <a:rPr lang="en-US" altLang="zh-CN" smtClean="0">
                <a:solidFill>
                  <a:srgbClr val="FEFEFE"/>
                </a:solidFill>
              </a:rPr>
              <a:pPr eaLnBrk="1" hangingPunct="1"/>
              <a:t>12</a:t>
            </a:fld>
            <a:endParaRPr lang="en-US" altLang="zh-CN" smtClean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3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zh-CN" altLang="en-US" sz="6600" b="1" dirty="0" smtClean="0">
                <a:ln/>
                <a:solidFill>
                  <a:schemeClr val="accent3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sz="6600" b="1" dirty="0" smtClean="0">
                <a:ln/>
                <a:solidFill>
                  <a:schemeClr val="accent3"/>
                </a:solidFill>
                <a:latin typeface="华文琥珀" pitchFamily="2" charset="-122"/>
                <a:ea typeface="华文琥珀" pitchFamily="2" charset="-122"/>
              </a:rPr>
              <a:t>1</a:t>
            </a:r>
            <a:r>
              <a:rPr lang="zh-CN" altLang="en-US" sz="6600" b="1" dirty="0" smtClean="0">
                <a:ln/>
                <a:solidFill>
                  <a:schemeClr val="accent3"/>
                </a:solidFill>
                <a:latin typeface="华文琥珀" pitchFamily="2" charset="-122"/>
                <a:ea typeface="华文琥珀" pitchFamily="2" charset="-122"/>
              </a:rPr>
              <a:t>章 计算机常识</a:t>
            </a:r>
            <a:endParaRPr lang="zh-CN" altLang="en-US" sz="6600" b="1" dirty="0">
              <a:ln/>
              <a:solidFill>
                <a:schemeClr val="accent3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algn="r"/>
            <a:r>
              <a:rPr lang="en-US" altLang="zh-CN" dirty="0" smtClean="0"/>
              <a:t>2014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142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7CB9-01F5-41BC-A16C-B1797CA6F641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1</a:t>
            </a:r>
            <a:r>
              <a:rPr lang="zh-CN" altLang="en-US" b="0" dirty="0" smtClean="0"/>
              <a:t>、计算机用途与分类</a:t>
            </a:r>
            <a:endParaRPr lang="zh-CN" altLang="en-US" b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、</a:t>
            </a:r>
            <a:r>
              <a:rPr lang="zh-CN" altLang="en-US" b="1" dirty="0"/>
              <a:t>计算机用途与分类</a:t>
            </a:r>
          </a:p>
          <a:p>
            <a:pPr lvl="1"/>
            <a:r>
              <a:rPr lang="zh-CN" altLang="en-US" b="1" dirty="0"/>
              <a:t> </a:t>
            </a:r>
            <a:r>
              <a:rPr lang="en-US" altLang="zh-CN" b="1" dirty="0"/>
              <a:t>(1)</a:t>
            </a:r>
            <a:r>
              <a:rPr lang="zh-CN" altLang="en-US" b="1" dirty="0"/>
              <a:t>用途</a:t>
            </a:r>
            <a:endParaRPr lang="zh-CN" altLang="en-US" dirty="0"/>
          </a:p>
          <a:p>
            <a:pPr lvl="2"/>
            <a:r>
              <a:rPr lang="zh-CN" altLang="en-US" dirty="0"/>
              <a:t>科学计算（数值计算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最初目的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计算弹道导弹的轨道系数</a:t>
            </a:r>
            <a:endParaRPr lang="zh-CN" altLang="en-US" dirty="0"/>
          </a:p>
          <a:p>
            <a:pPr lvl="2"/>
            <a:r>
              <a:rPr lang="zh-CN" altLang="en-US" dirty="0"/>
              <a:t>数据处理（</a:t>
            </a:r>
            <a:r>
              <a:rPr lang="zh-CN" altLang="en-US" dirty="0" smtClean="0"/>
              <a:t>信息处理）</a:t>
            </a:r>
            <a:endParaRPr lang="en-US" altLang="zh-CN" dirty="0" smtClean="0"/>
          </a:p>
          <a:p>
            <a:pPr lvl="3"/>
            <a:r>
              <a:rPr lang="en-US" altLang="zh-CN" dirty="0" smtClean="0">
                <a:latin typeface="Arial"/>
              </a:rPr>
              <a:t>——MIS【</a:t>
            </a:r>
            <a:r>
              <a:rPr lang="zh-CN" altLang="en-US" dirty="0" smtClean="0">
                <a:latin typeface="Arial"/>
              </a:rPr>
              <a:t>管理信息系统</a:t>
            </a:r>
            <a:r>
              <a:rPr lang="en-US" altLang="zh-CN" dirty="0" smtClean="0">
                <a:latin typeface="Arial"/>
              </a:rPr>
              <a:t>】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是现代计算机的主要应用价值</a:t>
            </a:r>
            <a:endParaRPr lang="zh-CN" altLang="en-US" dirty="0"/>
          </a:p>
          <a:p>
            <a:pPr lvl="2"/>
            <a:r>
              <a:rPr lang="zh-CN" altLang="en-US" dirty="0"/>
              <a:t>自动控制（</a:t>
            </a:r>
            <a:r>
              <a:rPr lang="zh-CN" altLang="en-US" b="1" dirty="0"/>
              <a:t>过程控制</a:t>
            </a:r>
            <a:r>
              <a:rPr lang="zh-CN" altLang="en-US" dirty="0"/>
              <a:t>）</a:t>
            </a:r>
          </a:p>
          <a:p>
            <a:pPr lvl="2"/>
            <a:r>
              <a:rPr lang="zh-CN" altLang="en-US" dirty="0"/>
              <a:t>计算机辅助系统</a:t>
            </a:r>
            <a:r>
              <a:rPr lang="en-US" altLang="zh-CN" dirty="0"/>
              <a:t>(CAD, CAI</a:t>
            </a:r>
            <a:r>
              <a:rPr lang="zh-CN" altLang="en-US" dirty="0"/>
              <a:t>、</a:t>
            </a:r>
            <a:r>
              <a:rPr lang="en-US" altLang="zh-CN" dirty="0"/>
              <a:t>CAM</a:t>
            </a:r>
            <a:r>
              <a:rPr lang="zh-CN" altLang="en-US" sz="1200" dirty="0"/>
              <a:t>辅助制造</a:t>
            </a:r>
            <a:r>
              <a:rPr lang="en-US" altLang="zh-CN" dirty="0"/>
              <a:t>)</a:t>
            </a:r>
          </a:p>
          <a:p>
            <a:pPr lvl="2"/>
            <a:r>
              <a:rPr lang="zh-CN" altLang="en-US" dirty="0"/>
              <a:t>人工智能</a:t>
            </a:r>
            <a:r>
              <a:rPr lang="en-US" altLang="zh-CN" dirty="0"/>
              <a:t>(AI)</a:t>
            </a:r>
          </a:p>
          <a:p>
            <a:pPr lvl="2"/>
            <a:r>
              <a:rPr lang="zh-CN" altLang="en-US" dirty="0" smtClean="0"/>
              <a:t>资源共享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计算机网络</a:t>
            </a:r>
            <a:endParaRPr lang="zh-CN" altLang="en-US" dirty="0"/>
          </a:p>
          <a:p>
            <a:pPr lvl="2"/>
            <a:r>
              <a:rPr lang="zh-CN" altLang="en-US" dirty="0" smtClean="0"/>
              <a:t>娱乐与生活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多媒体</a:t>
            </a:r>
            <a:r>
              <a:rPr lang="zh-CN" altLang="en-US" dirty="0"/>
              <a:t>计算机系统</a:t>
            </a:r>
          </a:p>
        </p:txBody>
      </p:sp>
    </p:spTree>
    <p:extLst>
      <p:ext uri="{BB962C8B-B14F-4D97-AF65-F5344CB8AC3E}">
        <p14:creationId xmlns:p14="http://schemas.microsoft.com/office/powerpoint/2010/main" val="4033230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79A-D5B3-43B2-93CC-C19AB70360A4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1</a:t>
            </a:r>
            <a:r>
              <a:rPr lang="zh-CN" altLang="en-US" b="0" dirty="0" smtClean="0"/>
              <a:t>、</a:t>
            </a:r>
            <a:r>
              <a:rPr lang="zh-CN" altLang="en-US" b="0" dirty="0"/>
              <a:t>计算机用途与分类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b="1" dirty="0"/>
              <a:t> (2)</a:t>
            </a:r>
            <a:r>
              <a:rPr lang="zh-CN" altLang="en-US" b="1" dirty="0"/>
              <a:t>分类</a:t>
            </a:r>
            <a:endParaRPr lang="zh-CN" altLang="en-US" dirty="0"/>
          </a:p>
          <a:p>
            <a:pPr lvl="2"/>
            <a:r>
              <a:rPr lang="zh-CN" altLang="en-US" dirty="0"/>
              <a:t>按计算机处理数据的方式分类：</a:t>
            </a:r>
          </a:p>
          <a:p>
            <a:pPr lvl="3"/>
            <a:r>
              <a:rPr lang="zh-CN" altLang="en-US" dirty="0"/>
              <a:t>电子数字计算机</a:t>
            </a:r>
          </a:p>
          <a:p>
            <a:pPr lvl="3"/>
            <a:r>
              <a:rPr lang="zh-CN" altLang="en-US" dirty="0"/>
              <a:t>电子模拟计算机</a:t>
            </a:r>
          </a:p>
          <a:p>
            <a:pPr lvl="3"/>
            <a:r>
              <a:rPr lang="zh-CN" altLang="en-US" dirty="0"/>
              <a:t>数模混合计算机</a:t>
            </a:r>
          </a:p>
          <a:p>
            <a:pPr lvl="2"/>
            <a:r>
              <a:rPr lang="zh-CN" altLang="en-US" dirty="0"/>
              <a:t>按计算机使用范围分类：</a:t>
            </a:r>
          </a:p>
          <a:p>
            <a:pPr lvl="3"/>
            <a:r>
              <a:rPr lang="zh-CN" altLang="en-US" dirty="0"/>
              <a:t>通用计算机</a:t>
            </a:r>
          </a:p>
          <a:p>
            <a:pPr lvl="3"/>
            <a:r>
              <a:rPr lang="zh-CN" altLang="en-US" dirty="0"/>
              <a:t>专用计算机</a:t>
            </a:r>
          </a:p>
          <a:p>
            <a:pPr lvl="2"/>
            <a:r>
              <a:rPr lang="zh-CN" altLang="en-US" dirty="0"/>
              <a:t>按计算机的规模和处理能力：</a:t>
            </a:r>
          </a:p>
          <a:p>
            <a:pPr lvl="3"/>
            <a:r>
              <a:rPr lang="zh-CN" altLang="en-US" dirty="0"/>
              <a:t>巨型机、大中型机、小型机、微型机</a:t>
            </a:r>
            <a:r>
              <a:rPr lang="en-US" altLang="zh-CN" dirty="0"/>
              <a:t>(PC)</a:t>
            </a:r>
            <a:r>
              <a:rPr lang="zh-CN" altLang="en-US" dirty="0"/>
              <a:t>和工作站、网络计算机</a:t>
            </a:r>
            <a:r>
              <a:rPr lang="en-US" altLang="zh-CN" dirty="0"/>
              <a:t>(NC)</a:t>
            </a:r>
            <a:r>
              <a:rPr lang="zh-CN" altLang="en-US" dirty="0"/>
              <a:t>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3"/>
            <a:r>
              <a:rPr lang="zh-CN" altLang="en-US" b="1" dirty="0" smtClean="0">
                <a:solidFill>
                  <a:srgbClr val="FF0000"/>
                </a:solidFill>
              </a:rPr>
              <a:t>与体积无关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501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8F4-57B9-4F4C-A4E4-A8B7C8931E17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1</a:t>
            </a:r>
            <a:r>
              <a:rPr lang="zh-CN" altLang="en-US" b="0" dirty="0" smtClean="0"/>
              <a:t>、</a:t>
            </a:r>
            <a:r>
              <a:rPr lang="zh-CN" altLang="en-US" b="0" dirty="0"/>
              <a:t>计算机用途与分类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zh-CN" dirty="0"/>
              <a:t>(3)</a:t>
            </a:r>
            <a:r>
              <a:rPr lang="zh-CN" altLang="en-US" dirty="0"/>
              <a:t>计算机的特点</a:t>
            </a:r>
          </a:p>
          <a:p>
            <a:pPr lvl="2">
              <a:lnSpc>
                <a:spcPct val="90000"/>
              </a:lnSpc>
            </a:pPr>
            <a:r>
              <a:rPr lang="zh-CN" altLang="en-US" dirty="0"/>
              <a:t>自动控制</a:t>
            </a:r>
            <a:r>
              <a:rPr lang="zh-CN" altLang="en-US" dirty="0" smtClean="0"/>
              <a:t>能力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存储程序与程序控制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zh-CN" altLang="en-US" dirty="0"/>
              <a:t>高速运算</a:t>
            </a:r>
            <a:r>
              <a:rPr lang="zh-CN" altLang="en-US" dirty="0" smtClean="0"/>
              <a:t>能力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en-US" altLang="zh-CN" dirty="0" smtClean="0"/>
              <a:t>CPU</a:t>
            </a:r>
            <a:r>
              <a:rPr lang="zh-CN" altLang="en-US" dirty="0" smtClean="0"/>
              <a:t>的高主频、多核心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zh-CN" altLang="en-US" dirty="0"/>
              <a:t>很强的记忆</a:t>
            </a:r>
            <a:r>
              <a:rPr lang="zh-CN" altLang="en-US" dirty="0" smtClean="0"/>
              <a:t>能力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大容量存储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zh-CN" altLang="en-US" dirty="0"/>
              <a:t>很强的计算</a:t>
            </a:r>
            <a:r>
              <a:rPr lang="zh-CN" altLang="en-US" dirty="0" smtClean="0"/>
              <a:t>精度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可编程性、数据位数多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zh-CN" altLang="en-US" dirty="0"/>
              <a:t>逻辑判断</a:t>
            </a:r>
            <a:r>
              <a:rPr lang="zh-CN" altLang="en-US" dirty="0" smtClean="0"/>
              <a:t>能力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二进制的</a:t>
            </a:r>
            <a:r>
              <a:rPr lang="en-US" altLang="zh-CN" dirty="0" smtClean="0"/>
              <a:t>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</a:t>
            </a:r>
            <a:r>
              <a:rPr lang="zh-CN" altLang="en-US" dirty="0" smtClean="0"/>
              <a:t>与逻辑判断的真假相对应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zh-CN" altLang="en-US" dirty="0"/>
              <a:t>通用性</a:t>
            </a:r>
            <a:r>
              <a:rPr lang="zh-CN" altLang="en-US" dirty="0" smtClean="0"/>
              <a:t>强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可编程性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6162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1</a:t>
            </a:r>
            <a:r>
              <a:rPr lang="zh-CN" altLang="en-US" b="0" dirty="0" smtClean="0"/>
              <a:t>、</a:t>
            </a:r>
            <a:r>
              <a:rPr lang="zh-CN" altLang="en-US" b="0" dirty="0"/>
              <a:t>计算机用途与分类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dirty="0" smtClean="0"/>
              <a:t>(4)</a:t>
            </a:r>
            <a:r>
              <a:rPr lang="zh-CN" altLang="en-US" dirty="0" smtClean="0"/>
              <a:t>信息与数据</a:t>
            </a:r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计算机的主要应用价值：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信息处理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信息的定义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带有有价值内容的消息。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信息的特点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/>
              <a:t>可传递性、共享性和可处理性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信息的载体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数据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数据划分：数值型数据与非数值数据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数据类型：文本、图像、图形、音频、动画、视频等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/>
              <a:t>同</a:t>
            </a:r>
            <a:r>
              <a:rPr lang="zh-CN" altLang="en-US" dirty="0" smtClean="0"/>
              <a:t>一信息，可以多种不同的数据形态。</a:t>
            </a:r>
          </a:p>
        </p:txBody>
      </p:sp>
    </p:spTree>
    <p:extLst>
      <p:ext uri="{BB962C8B-B14F-4D97-AF65-F5344CB8AC3E}">
        <p14:creationId xmlns:p14="http://schemas.microsoft.com/office/powerpoint/2010/main" val="129522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283-F71D-4B53-B204-FD27F5765862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2.</a:t>
            </a:r>
            <a:r>
              <a:rPr lang="zh-CN" altLang="en-US" b="0" dirty="0" smtClean="0"/>
              <a:t>计算机起源</a:t>
            </a:r>
            <a:endParaRPr lang="zh-CN" altLang="en-US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600" b="1" dirty="0" smtClean="0"/>
              <a:t>2</a:t>
            </a:r>
            <a:r>
              <a:rPr lang="zh-CN" altLang="en-US" sz="2600" b="1" dirty="0" smtClean="0"/>
              <a:t>、计算机的起源与发展</a:t>
            </a:r>
            <a:endParaRPr lang="en-US" altLang="zh-CN" sz="2600" b="1" dirty="0" smtClean="0"/>
          </a:p>
          <a:p>
            <a:pPr lvl="1">
              <a:lnSpc>
                <a:spcPct val="80000"/>
              </a:lnSpc>
            </a:pPr>
            <a:r>
              <a:rPr lang="zh-CN" altLang="en-US" sz="2200" b="1" dirty="0" smtClean="0"/>
              <a:t>   </a:t>
            </a:r>
            <a:r>
              <a:rPr lang="en-US" altLang="zh-CN" sz="2200" b="1" dirty="0"/>
              <a:t>(1)</a:t>
            </a:r>
            <a:r>
              <a:rPr lang="zh-CN" altLang="en-US" sz="2200" b="1" dirty="0"/>
              <a:t>第一台电子计算机：</a:t>
            </a:r>
          </a:p>
          <a:p>
            <a:pPr lvl="2">
              <a:lnSpc>
                <a:spcPct val="80000"/>
              </a:lnSpc>
            </a:pPr>
            <a:r>
              <a:rPr lang="en-US" altLang="zh-CN" sz="2100" dirty="0"/>
              <a:t>1946</a:t>
            </a:r>
            <a:r>
              <a:rPr lang="zh-CN" altLang="en-US" sz="2100" dirty="0"/>
              <a:t>年，美国</a:t>
            </a:r>
            <a:r>
              <a:rPr lang="zh-CN" altLang="en-US" sz="2100" dirty="0">
                <a:hlinkClick r:id="rId2" action="ppaction://hlinksldjump"/>
              </a:rPr>
              <a:t>， </a:t>
            </a:r>
            <a:r>
              <a:rPr lang="en-US" altLang="zh-CN" sz="2100" dirty="0" smtClean="0">
                <a:hlinkClick r:id="rId2" action="ppaction://hlinksldjump"/>
              </a:rPr>
              <a:t>ENIAC</a:t>
            </a:r>
            <a:endParaRPr lang="en-US" altLang="zh-CN" sz="2100" dirty="0" smtClean="0"/>
          </a:p>
          <a:p>
            <a:pPr lvl="2">
              <a:lnSpc>
                <a:spcPct val="80000"/>
              </a:lnSpc>
            </a:pPr>
            <a:r>
              <a:rPr lang="zh-CN" altLang="en-US" sz="2100" dirty="0" smtClean="0"/>
              <a:t>以电子管制作，每秒加法</a:t>
            </a:r>
            <a:r>
              <a:rPr lang="en-US" altLang="zh-CN" sz="2100" dirty="0" smtClean="0"/>
              <a:t>5000</a:t>
            </a:r>
            <a:r>
              <a:rPr lang="zh-CN" altLang="en-US" sz="2100" dirty="0" smtClean="0"/>
              <a:t>次、乘法</a:t>
            </a:r>
            <a:r>
              <a:rPr lang="en-US" altLang="zh-CN" sz="2100" dirty="0" smtClean="0"/>
              <a:t>400</a:t>
            </a:r>
            <a:r>
              <a:rPr lang="zh-CN" altLang="en-US" sz="2100" dirty="0" smtClean="0"/>
              <a:t>次。</a:t>
            </a:r>
            <a:endParaRPr lang="en-US" altLang="zh-CN" sz="2100" dirty="0"/>
          </a:p>
          <a:p>
            <a:pPr lvl="1">
              <a:lnSpc>
                <a:spcPct val="80000"/>
              </a:lnSpc>
            </a:pPr>
            <a:r>
              <a:rPr lang="en-US" altLang="zh-CN" sz="2200" dirty="0"/>
              <a:t>   </a:t>
            </a:r>
            <a:r>
              <a:rPr lang="en-US" altLang="zh-CN" sz="2200" b="1" dirty="0"/>
              <a:t>(2)</a:t>
            </a:r>
            <a:r>
              <a:rPr lang="zh-CN" altLang="en-US" sz="2200" b="1" dirty="0"/>
              <a:t>计算机发展阶段</a:t>
            </a:r>
          </a:p>
          <a:p>
            <a:pPr lvl="2">
              <a:lnSpc>
                <a:spcPct val="80000"/>
              </a:lnSpc>
            </a:pPr>
            <a:r>
              <a:rPr lang="zh-CN" altLang="en-US" sz="2100" b="1" dirty="0"/>
              <a:t>四代（以元器件分类）：</a:t>
            </a:r>
          </a:p>
          <a:p>
            <a:pPr lvl="3">
              <a:lnSpc>
                <a:spcPct val="80000"/>
              </a:lnSpc>
            </a:pPr>
            <a:r>
              <a:rPr lang="zh-CN" altLang="en-US" sz="1800" dirty="0"/>
              <a:t>电子管</a:t>
            </a:r>
            <a:r>
              <a:rPr lang="en-US" altLang="zh-CN" sz="1800" dirty="0"/>
              <a:t>(</a:t>
            </a:r>
            <a:r>
              <a:rPr lang="en-US" altLang="zh-CN" sz="1800" dirty="0" smtClean="0"/>
              <a:t>1946~57</a:t>
            </a:r>
            <a:r>
              <a:rPr lang="zh-CN" altLang="en-US" sz="1800" dirty="0" smtClean="0"/>
              <a:t>年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pPr lvl="3">
              <a:lnSpc>
                <a:spcPct val="80000"/>
              </a:lnSpc>
            </a:pPr>
            <a:endParaRPr lang="zh-CN" altLang="en-US" sz="1800" dirty="0"/>
          </a:p>
          <a:p>
            <a:pPr lvl="3">
              <a:lnSpc>
                <a:spcPct val="80000"/>
              </a:lnSpc>
            </a:pPr>
            <a:r>
              <a:rPr lang="zh-CN" altLang="en-US" sz="1800" dirty="0"/>
              <a:t>晶体管</a:t>
            </a:r>
            <a:r>
              <a:rPr lang="en-US" altLang="zh-CN" sz="1800" dirty="0"/>
              <a:t>(</a:t>
            </a:r>
            <a:r>
              <a:rPr lang="en-US" altLang="zh-CN" sz="1800" dirty="0" smtClean="0"/>
              <a:t>1958~64</a:t>
            </a:r>
            <a:r>
              <a:rPr lang="zh-CN" altLang="en-US" sz="1800" dirty="0" smtClean="0"/>
              <a:t>年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pPr lvl="3">
              <a:lnSpc>
                <a:spcPct val="80000"/>
              </a:lnSpc>
            </a:pPr>
            <a:endParaRPr lang="zh-CN" altLang="en-US" sz="1800" dirty="0"/>
          </a:p>
          <a:p>
            <a:pPr lvl="3">
              <a:lnSpc>
                <a:spcPct val="80000"/>
              </a:lnSpc>
            </a:pPr>
            <a:r>
              <a:rPr lang="zh-CN" altLang="en-US" sz="1800" dirty="0"/>
              <a:t>中</a:t>
            </a:r>
            <a:r>
              <a:rPr lang="en-US" altLang="zh-CN" sz="1800" dirty="0"/>
              <a:t>(MSIC)</a:t>
            </a:r>
            <a:r>
              <a:rPr lang="zh-CN" altLang="en-US" sz="1800" dirty="0"/>
              <a:t>小</a:t>
            </a:r>
            <a:r>
              <a:rPr lang="en-US" altLang="zh-CN" sz="1800" dirty="0"/>
              <a:t>(SSIC)</a:t>
            </a:r>
            <a:r>
              <a:rPr lang="zh-CN" altLang="en-US" sz="1800" dirty="0"/>
              <a:t>规模集成电路（</a:t>
            </a:r>
            <a:r>
              <a:rPr lang="en-US" altLang="zh-CN" sz="1800" dirty="0"/>
              <a:t>1965~70</a:t>
            </a:r>
            <a:r>
              <a:rPr lang="zh-CN" altLang="en-US" sz="1800" dirty="0"/>
              <a:t>）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pPr lvl="4">
              <a:lnSpc>
                <a:spcPct val="80000"/>
              </a:lnSpc>
            </a:pPr>
            <a:r>
              <a:rPr lang="zh-CN" altLang="en-US" sz="1800" dirty="0" smtClean="0">
                <a:latin typeface="华文仿宋" pitchFamily="2" charset="-122"/>
                <a:ea typeface="华文仿宋" pitchFamily="2" charset="-122"/>
              </a:rPr>
              <a:t>每个集成电路相当于几十个晶体管</a:t>
            </a:r>
            <a:endParaRPr lang="zh-CN" altLang="en-US" sz="1800" dirty="0">
              <a:latin typeface="华文仿宋" pitchFamily="2" charset="-122"/>
              <a:ea typeface="华文仿宋" pitchFamily="2" charset="-122"/>
            </a:endParaRPr>
          </a:p>
          <a:p>
            <a:pPr lvl="3">
              <a:lnSpc>
                <a:spcPct val="80000"/>
              </a:lnSpc>
            </a:pPr>
            <a:r>
              <a:rPr lang="zh-CN" altLang="en-US" sz="1800" dirty="0"/>
              <a:t>大规模集成电路</a:t>
            </a:r>
            <a:r>
              <a:rPr lang="en-US" altLang="zh-CN" sz="1800" dirty="0"/>
              <a:t>(LSIC)</a:t>
            </a:r>
            <a:r>
              <a:rPr lang="zh-CN" altLang="en-US" sz="1800" dirty="0"/>
              <a:t>和超大规模集成电路</a:t>
            </a:r>
            <a:r>
              <a:rPr lang="en-US" altLang="zh-CN" sz="1800" dirty="0"/>
              <a:t>(VLSIC)</a:t>
            </a:r>
            <a:r>
              <a:rPr lang="zh-CN" altLang="en-US" sz="1800" dirty="0"/>
              <a:t>（</a:t>
            </a:r>
            <a:r>
              <a:rPr lang="en-US" altLang="zh-CN" sz="1800" dirty="0"/>
              <a:t>1971~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lvl="4">
              <a:lnSpc>
                <a:spcPct val="80000"/>
              </a:lnSpc>
            </a:pPr>
            <a:r>
              <a:rPr lang="zh-CN" altLang="en-US" sz="1800" dirty="0" smtClean="0">
                <a:latin typeface="华文仿宋" pitchFamily="2" charset="-122"/>
                <a:ea typeface="华文仿宋" pitchFamily="2" charset="-122"/>
              </a:rPr>
              <a:t>通常有上百个针脚</a:t>
            </a:r>
            <a:endParaRPr lang="en-US" altLang="zh-CN" sz="1800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" name="矩形标注 1"/>
          <p:cNvSpPr/>
          <p:nvPr/>
        </p:nvSpPr>
        <p:spPr>
          <a:xfrm>
            <a:off x="4572000" y="1960037"/>
            <a:ext cx="3744416" cy="1296144"/>
          </a:xfrm>
          <a:prstGeom prst="wedgeRectCallout">
            <a:avLst>
              <a:gd name="adj1" fmla="val -67746"/>
              <a:gd name="adj2" fmla="val 84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5" y="1960038"/>
            <a:ext cx="198755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63" y="2737723"/>
            <a:ext cx="3648075" cy="233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12" y="3385795"/>
            <a:ext cx="3347923" cy="26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10" y="4033867"/>
            <a:ext cx="27908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动作按钮: 前进或下一项 3">
            <a:hlinkClick r:id="rId7" action="ppaction://hlinksldjump" highlightClick="1"/>
          </p:cNvPr>
          <p:cNvSpPr/>
          <p:nvPr/>
        </p:nvSpPr>
        <p:spPr>
          <a:xfrm>
            <a:off x="6156176" y="6107697"/>
            <a:ext cx="2448272" cy="51845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69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7483"/>
            <a:ext cx="8424936" cy="618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8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024688" cy="64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教师简介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527989"/>
            <a:ext cx="6381526" cy="5098166"/>
          </a:xfrm>
        </p:spPr>
        <p:txBody>
          <a:bodyPr rtlCol="0">
            <a:normAutofit fontScale="47500" lnSpcReduction="20000"/>
          </a:bodyPr>
          <a:lstStyle/>
          <a:p>
            <a:pPr indent="-274320">
              <a:buFont typeface="Wingdings 2"/>
              <a:buChar char=""/>
              <a:defRPr/>
            </a:pPr>
            <a:r>
              <a:rPr lang="zh-CN" altLang="en-US" sz="7000" dirty="0" smtClean="0"/>
              <a:t>基本信息</a:t>
            </a:r>
            <a:endParaRPr lang="zh-CN" altLang="en-US" sz="30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CN" altLang="en-US" sz="4500" dirty="0" smtClean="0"/>
              <a:t>基本信息</a:t>
            </a:r>
            <a:endParaRPr lang="en-US" altLang="zh-CN" sz="4500" dirty="0" smtClean="0"/>
          </a:p>
          <a:p>
            <a:pPr marL="1040130" lvl="2" indent="-274320">
              <a:buFont typeface="Wingdings 2"/>
              <a:buChar char="³"/>
              <a:defRPr/>
            </a:pPr>
            <a:r>
              <a:rPr lang="zh-CN" altLang="en-US" sz="4500" dirty="0"/>
              <a:t>马秀麟，男，教育技术学博士，副教授，硕士生</a:t>
            </a:r>
            <a:r>
              <a:rPr lang="zh-CN" altLang="en-US" sz="4500" dirty="0" smtClean="0"/>
              <a:t>导师；</a:t>
            </a:r>
            <a:endParaRPr lang="en-US" altLang="zh-CN" sz="4500" dirty="0" smtClean="0"/>
          </a:p>
          <a:p>
            <a:pPr marL="1040130" lvl="2" indent="-274320">
              <a:buFont typeface="Wingdings 2"/>
              <a:buChar char="³"/>
              <a:defRPr/>
            </a:pPr>
            <a:r>
              <a:rPr lang="zh-CN" altLang="en-US" sz="4500" dirty="0" smtClean="0"/>
              <a:t>北师大</a:t>
            </a:r>
            <a:r>
              <a:rPr lang="zh-CN" altLang="en-US" sz="4500" dirty="0"/>
              <a:t>网络教育学院兼职辅导教师。</a:t>
            </a:r>
            <a:endParaRPr lang="en-US" altLang="zh-CN" sz="45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CN" altLang="en-US" sz="4500" dirty="0" smtClean="0"/>
              <a:t>主要研究方向</a:t>
            </a:r>
            <a:endParaRPr lang="en-US" altLang="zh-CN" sz="4500" dirty="0" smtClean="0"/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sz="4500" dirty="0" smtClean="0"/>
              <a:t>信息技术教育，教育信息化。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CN" altLang="en-US" sz="4500" dirty="0" smtClean="0"/>
              <a:t>主要工作与职责</a:t>
            </a:r>
            <a:endParaRPr lang="en-US" altLang="zh-CN" sz="4500" dirty="0" smtClean="0"/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sz="4500" dirty="0" smtClean="0"/>
              <a:t>北师大教育技术学院副教授，硕士生导师。</a:t>
            </a:r>
            <a:endParaRPr lang="en-US" altLang="zh-CN" sz="4500" dirty="0" smtClean="0"/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sz="4500" dirty="0" smtClean="0"/>
              <a:t>北京师范大学信息技术公共课课程主任。</a:t>
            </a:r>
            <a:endParaRPr lang="en-US" altLang="zh-CN" sz="45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CN" altLang="en-US" sz="4500" dirty="0" smtClean="0"/>
              <a:t>主要奖励</a:t>
            </a:r>
            <a:endParaRPr lang="en-US" altLang="zh-CN" sz="4500" dirty="0" smtClean="0"/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sz="4500" dirty="0" smtClean="0"/>
              <a:t>曾经获得北京师范大学十佳教师称号。</a:t>
            </a:r>
            <a:endParaRPr lang="en-US" altLang="zh-CN" sz="4500" dirty="0" smtClean="0"/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sz="4500" dirty="0" smtClean="0"/>
              <a:t>北京师范大学本科教学优秀奖获得者。</a:t>
            </a:r>
            <a:endParaRPr lang="en-US" altLang="zh-CN" sz="4500" dirty="0" smtClean="0"/>
          </a:p>
          <a:p>
            <a:pPr lvl="1"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sz="4500" dirty="0" smtClean="0"/>
              <a:t>联系方式</a:t>
            </a:r>
            <a:endParaRPr lang="en-US" altLang="zh-CN" sz="4500" dirty="0" smtClean="0"/>
          </a:p>
          <a:p>
            <a:pPr lvl="2"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zh-CN" sz="4500" dirty="0" smtClean="0"/>
              <a:t>maxl@bnu.edu.cn</a:t>
            </a:r>
            <a:endParaRPr lang="zh-CN" altLang="en-US" sz="2600" dirty="0" smtClean="0"/>
          </a:p>
        </p:txBody>
      </p:sp>
      <p:sp>
        <p:nvSpPr>
          <p:cNvPr id="7172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0F893226-2D53-4A0B-B679-882E9B75BD09}" type="slidenum">
              <a:rPr lang="en-US" altLang="zh-CN" smtClean="0"/>
              <a:pPr eaLnBrk="1" hangingPunct="1"/>
              <a:t>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0133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2.</a:t>
            </a:r>
            <a:r>
              <a:rPr lang="zh-CN" altLang="en-US" b="0" dirty="0"/>
              <a:t>计算机起源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400" b="1" dirty="0" smtClean="0"/>
              <a:t>(3)</a:t>
            </a:r>
            <a:r>
              <a:rPr lang="zh-CN" altLang="en-US" sz="2400" b="1" dirty="0" smtClean="0"/>
              <a:t>典型理论</a:t>
            </a:r>
            <a:endParaRPr lang="zh-CN" altLang="en-US" sz="2400" dirty="0" smtClean="0"/>
          </a:p>
          <a:p>
            <a:pPr lvl="2"/>
            <a:r>
              <a:rPr lang="zh-CN" altLang="en-US" sz="2100" dirty="0" smtClean="0"/>
              <a:t>     冯</a:t>
            </a:r>
            <a:r>
              <a:rPr lang="en-US" altLang="zh-CN" sz="2100" dirty="0" smtClean="0">
                <a:latin typeface="Arial"/>
              </a:rPr>
              <a:t>·</a:t>
            </a:r>
            <a:r>
              <a:rPr lang="zh-CN" altLang="en-US" sz="2100" dirty="0" smtClean="0"/>
              <a:t>诺依曼结构：存储程序与程序控制。</a:t>
            </a:r>
            <a:endParaRPr lang="en-US" altLang="zh-CN" sz="2100" dirty="0" smtClean="0"/>
          </a:p>
          <a:p>
            <a:pPr lvl="1"/>
            <a:r>
              <a:rPr lang="en-US" altLang="zh-CN" sz="2500" b="1" dirty="0" smtClean="0"/>
              <a:t>(4)</a:t>
            </a:r>
            <a:r>
              <a:rPr lang="zh-CN" altLang="en-US" sz="2500" b="1" dirty="0" smtClean="0"/>
              <a:t>微机</a:t>
            </a:r>
            <a:endParaRPr lang="en-US" altLang="zh-CN" sz="2500" b="1" dirty="0" smtClean="0"/>
          </a:p>
          <a:p>
            <a:pPr lvl="2"/>
            <a:r>
              <a:rPr lang="zh-CN" altLang="en-US" sz="2100" dirty="0" smtClean="0"/>
              <a:t>第</a:t>
            </a:r>
            <a:r>
              <a:rPr lang="en-US" altLang="zh-CN" sz="2100" dirty="0"/>
              <a:t>4</a:t>
            </a:r>
            <a:r>
              <a:rPr lang="zh-CN" altLang="en-US" sz="2100" dirty="0"/>
              <a:t>代计算机的典型代表</a:t>
            </a:r>
            <a:r>
              <a:rPr lang="zh-CN" altLang="en-US" sz="2100" dirty="0" smtClean="0"/>
              <a:t>。</a:t>
            </a:r>
            <a:endParaRPr lang="en-US" altLang="zh-CN" sz="2100" dirty="0" smtClean="0"/>
          </a:p>
          <a:p>
            <a:pPr lvl="2"/>
            <a:r>
              <a:rPr lang="zh-CN" altLang="en-US" sz="2100" dirty="0"/>
              <a:t>起源</a:t>
            </a:r>
          </a:p>
          <a:p>
            <a:pPr lvl="3"/>
            <a:r>
              <a:rPr lang="en-US" altLang="zh-CN" sz="1800" dirty="0"/>
              <a:t>1971</a:t>
            </a:r>
            <a:r>
              <a:rPr lang="zh-CN" altLang="en-US" sz="1800" dirty="0"/>
              <a:t>年，</a:t>
            </a:r>
            <a:r>
              <a:rPr lang="en-US" altLang="zh-CN" sz="1800" dirty="0"/>
              <a:t>Intel</a:t>
            </a:r>
            <a:r>
              <a:rPr lang="zh-CN" altLang="en-US" sz="1800" dirty="0"/>
              <a:t>，</a:t>
            </a:r>
            <a:r>
              <a:rPr lang="en-US" altLang="zh-CN" sz="1800" dirty="0"/>
              <a:t>LSI</a:t>
            </a:r>
            <a:r>
              <a:rPr lang="zh-CN" altLang="en-US" sz="1800" dirty="0"/>
              <a:t>，</a:t>
            </a:r>
            <a:r>
              <a:rPr lang="en-US" altLang="zh-CN" sz="1800" dirty="0"/>
              <a:t>4004</a:t>
            </a:r>
            <a:r>
              <a:rPr lang="zh-CN" altLang="en-US" sz="1800" dirty="0"/>
              <a:t>。字长从</a:t>
            </a:r>
            <a:r>
              <a:rPr lang="en-US" altLang="zh-CN" sz="1800" dirty="0"/>
              <a:t>4,8,16,32,64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lvl="2"/>
            <a:r>
              <a:rPr lang="zh-CN" altLang="en-US" sz="2200" dirty="0"/>
              <a:t>发展</a:t>
            </a:r>
          </a:p>
          <a:p>
            <a:pPr lvl="3"/>
            <a:r>
              <a:rPr lang="en-US" altLang="zh-CN" sz="1800" dirty="0" smtClean="0"/>
              <a:t>PC</a:t>
            </a:r>
            <a:r>
              <a:rPr lang="zh-CN" altLang="en-US" sz="1800" dirty="0" smtClean="0"/>
              <a:t>机</a:t>
            </a:r>
            <a:endParaRPr lang="en-US" altLang="zh-CN" sz="1800" dirty="0" smtClean="0"/>
          </a:p>
          <a:p>
            <a:pPr lvl="4"/>
            <a:r>
              <a:rPr lang="en-US" altLang="zh-CN" sz="1800" dirty="0" smtClean="0"/>
              <a:t>P4</a:t>
            </a:r>
            <a:r>
              <a:rPr lang="zh-CN" altLang="en-US" sz="1800" dirty="0"/>
              <a:t>，酷睿双核</a:t>
            </a:r>
            <a:r>
              <a:rPr lang="zh-CN" altLang="en-US" sz="1800" dirty="0" smtClean="0"/>
              <a:t>等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苹果机</a:t>
            </a:r>
            <a:endParaRPr lang="en-US" altLang="zh-CN" sz="1800" dirty="0" smtClean="0"/>
          </a:p>
          <a:p>
            <a:pPr lvl="4"/>
            <a:r>
              <a:rPr lang="en-US" altLang="zh-CN" sz="1800" dirty="0" smtClean="0"/>
              <a:t>MacBook</a:t>
            </a:r>
            <a:r>
              <a:rPr lang="zh-CN" altLang="en-US" sz="1800" dirty="0" smtClean="0"/>
              <a:t>等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平板电脑</a:t>
            </a:r>
            <a:endParaRPr lang="zh-CN" altLang="en-US" sz="1800" dirty="0"/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854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2641-931E-4864-B078-C4707C73B2F5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3</a:t>
            </a:r>
            <a:r>
              <a:rPr lang="zh-CN" altLang="en-US" b="0" dirty="0" smtClean="0"/>
              <a:t>、计算机体系</a:t>
            </a:r>
            <a:endParaRPr lang="zh-CN" altLang="en-US" b="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3</a:t>
            </a:r>
            <a:r>
              <a:rPr lang="zh-CN" altLang="en-US" b="1" dirty="0"/>
              <a:t>、计算机体系</a:t>
            </a:r>
            <a:endParaRPr lang="zh-CN" altLang="en-US" dirty="0"/>
          </a:p>
          <a:p>
            <a:pPr lvl="1"/>
            <a:r>
              <a:rPr lang="en-US" altLang="zh-CN" dirty="0" smtClean="0"/>
              <a:t>(1)</a:t>
            </a:r>
            <a:r>
              <a:rPr lang="zh-CN" altLang="en-US" dirty="0" smtClean="0"/>
              <a:t>计算机系统</a:t>
            </a:r>
            <a:r>
              <a:rPr lang="zh-CN" altLang="en-US" dirty="0"/>
              <a:t>包括</a:t>
            </a:r>
            <a:r>
              <a:rPr lang="zh-CN" altLang="en-US" b="1" dirty="0"/>
              <a:t>硬件系统和软件系统</a:t>
            </a:r>
            <a:r>
              <a:rPr lang="zh-CN" altLang="en-US" dirty="0"/>
              <a:t>。</a:t>
            </a:r>
          </a:p>
          <a:p>
            <a:pPr lvl="2"/>
            <a:r>
              <a:rPr lang="zh-CN" altLang="en-US" dirty="0"/>
              <a:t>硬件系统：</a:t>
            </a:r>
          </a:p>
          <a:p>
            <a:pPr lvl="3"/>
            <a:r>
              <a:rPr lang="zh-CN" altLang="en-US" dirty="0"/>
              <a:t>主机（</a:t>
            </a:r>
            <a:r>
              <a:rPr lang="en-US" altLang="zh-CN" dirty="0"/>
              <a:t>CPU</a:t>
            </a:r>
            <a:r>
              <a:rPr lang="zh-CN" altLang="en-US" dirty="0"/>
              <a:t>和内存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CPU</a:t>
            </a:r>
            <a:r>
              <a:rPr lang="zh-CN" altLang="en-US" dirty="0" smtClean="0"/>
              <a:t>、内存及其外设通过主板连接起来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主板属于主机的组成部分</a:t>
            </a:r>
            <a:endParaRPr lang="zh-CN" altLang="en-US" dirty="0"/>
          </a:p>
          <a:p>
            <a:pPr lvl="3"/>
            <a:r>
              <a:rPr lang="zh-CN" altLang="en-US" dirty="0"/>
              <a:t>外设（输入</a:t>
            </a:r>
            <a:r>
              <a:rPr lang="en-US" altLang="zh-CN" dirty="0"/>
              <a:t>/</a:t>
            </a:r>
            <a:r>
              <a:rPr lang="zh-CN" altLang="en-US" dirty="0"/>
              <a:t>输出设备，外存）两部分；</a:t>
            </a:r>
          </a:p>
          <a:p>
            <a:pPr lvl="2"/>
            <a:r>
              <a:rPr lang="zh-CN" altLang="en-US" dirty="0"/>
              <a:t>软件系统</a:t>
            </a:r>
          </a:p>
          <a:p>
            <a:pPr lvl="3"/>
            <a:r>
              <a:rPr lang="zh-CN" altLang="en-US" dirty="0"/>
              <a:t>系统软件</a:t>
            </a:r>
          </a:p>
          <a:p>
            <a:pPr lvl="4"/>
            <a:r>
              <a:rPr lang="zh-CN" altLang="en-US" dirty="0"/>
              <a:t>操作系统、语言处理系统、数据库管理系统</a:t>
            </a:r>
            <a:r>
              <a:rPr lang="en-US" altLang="zh-CN" dirty="0">
                <a:latin typeface="Arial"/>
              </a:rPr>
              <a:t>…</a:t>
            </a:r>
            <a:endParaRPr lang="en-US" altLang="zh-CN" dirty="0"/>
          </a:p>
          <a:p>
            <a:pPr lvl="3"/>
            <a:r>
              <a:rPr lang="zh-CN" altLang="en-US" dirty="0"/>
              <a:t>应用软件（具体应用）。</a:t>
            </a:r>
          </a:p>
          <a:p>
            <a:pPr lvl="2"/>
            <a:r>
              <a:rPr lang="zh-CN" altLang="en-US" b="1" dirty="0"/>
              <a:t>裸机：</a:t>
            </a:r>
            <a:r>
              <a:rPr lang="zh-CN" altLang="en-US" dirty="0"/>
              <a:t>无软件，纯硬件。</a:t>
            </a:r>
          </a:p>
        </p:txBody>
      </p:sp>
    </p:spTree>
    <p:extLst>
      <p:ext uri="{BB962C8B-B14F-4D97-AF65-F5344CB8AC3E}">
        <p14:creationId xmlns:p14="http://schemas.microsoft.com/office/powerpoint/2010/main" val="197879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0F-1C50-4AF4-A9B4-5FE28913D168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3</a:t>
            </a:r>
            <a:r>
              <a:rPr lang="zh-CN" altLang="en-US" b="0" dirty="0" smtClean="0"/>
              <a:t>、计算机体系</a:t>
            </a:r>
            <a:endParaRPr lang="zh-CN" altLang="en-US" b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dirty="0" smtClean="0"/>
              <a:t>(2)</a:t>
            </a:r>
            <a:r>
              <a:rPr lang="zh-CN" altLang="en-US" dirty="0" smtClean="0"/>
              <a:t>冯</a:t>
            </a:r>
            <a:r>
              <a:rPr lang="en-US" altLang="zh-CN" dirty="0">
                <a:latin typeface="Arial"/>
              </a:rPr>
              <a:t>·</a:t>
            </a:r>
            <a:r>
              <a:rPr lang="zh-CN" altLang="en-US" dirty="0"/>
              <a:t>诺依曼结构的计算机</a:t>
            </a:r>
          </a:p>
          <a:p>
            <a:pPr lvl="2"/>
            <a:r>
              <a:rPr lang="zh-CN" altLang="en-US" dirty="0"/>
              <a:t>逻辑结构</a:t>
            </a:r>
            <a:r>
              <a:rPr lang="en-US" altLang="zh-CN" dirty="0">
                <a:latin typeface="Arial"/>
              </a:rPr>
              <a:t>——</a:t>
            </a:r>
            <a:r>
              <a:rPr lang="zh-CN" altLang="en-US" dirty="0"/>
              <a:t>主要指硬件：</a:t>
            </a:r>
          </a:p>
          <a:p>
            <a:pPr lvl="3"/>
            <a:r>
              <a:rPr lang="zh-CN" altLang="en-US" b="1" dirty="0"/>
              <a:t>运算器、控制器</a:t>
            </a:r>
            <a:r>
              <a:rPr lang="zh-CN" altLang="en-US" b="1" dirty="0" smtClean="0"/>
              <a:t>、存储器</a:t>
            </a:r>
            <a:r>
              <a:rPr lang="zh-CN" altLang="en-US" b="1" dirty="0"/>
              <a:t>、输入设备、输出设备</a:t>
            </a:r>
          </a:p>
          <a:p>
            <a:pPr lvl="2"/>
            <a:r>
              <a:rPr lang="zh-CN" altLang="en-US" dirty="0"/>
              <a:t>主要思想：</a:t>
            </a:r>
          </a:p>
          <a:p>
            <a:pPr lvl="3"/>
            <a:r>
              <a:rPr lang="en-US" altLang="zh-CN" dirty="0"/>
              <a:t>a)</a:t>
            </a:r>
            <a:r>
              <a:rPr lang="zh-CN" altLang="en-US" b="1" dirty="0">
                <a:solidFill>
                  <a:srgbClr val="FF0000"/>
                </a:solidFill>
              </a:rPr>
              <a:t>存储</a:t>
            </a:r>
            <a:r>
              <a:rPr lang="zh-CN" altLang="en-US" b="1" dirty="0" smtClean="0">
                <a:solidFill>
                  <a:srgbClr val="FF0000"/>
                </a:solidFill>
              </a:rPr>
              <a:t>程序控制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4"/>
            <a:r>
              <a:rPr lang="zh-CN" altLang="en-US" dirty="0" smtClean="0"/>
              <a:t>事先</a:t>
            </a:r>
            <a:r>
              <a:rPr lang="zh-CN" altLang="en-US" dirty="0"/>
              <a:t>编制好相应的程序，输入到存储器中，计算机的工作过程即程序的运行过程。</a:t>
            </a:r>
          </a:p>
          <a:p>
            <a:pPr lvl="3"/>
            <a:r>
              <a:rPr lang="en-US" altLang="zh-CN" dirty="0"/>
              <a:t>b)</a:t>
            </a:r>
            <a:r>
              <a:rPr lang="zh-CN" altLang="en-US" dirty="0"/>
              <a:t>程序由指令</a:t>
            </a:r>
            <a:r>
              <a:rPr lang="zh-CN" altLang="en-US" dirty="0" smtClean="0"/>
              <a:t>构成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每个程序由若干条指令组成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指令和</a:t>
            </a:r>
            <a:r>
              <a:rPr lang="zh-CN" altLang="en-US" dirty="0"/>
              <a:t>数据都用二进制数表示。</a:t>
            </a:r>
          </a:p>
          <a:p>
            <a:pPr lvl="3"/>
            <a:r>
              <a:rPr lang="en-US" altLang="zh-CN" dirty="0"/>
              <a:t>c)</a:t>
            </a:r>
            <a:r>
              <a:rPr lang="zh-CN" altLang="en-US" dirty="0"/>
              <a:t>指令由操作码（操作命令）和地址码（操作对象）构成。</a:t>
            </a:r>
          </a:p>
          <a:p>
            <a:pPr lvl="3"/>
            <a:r>
              <a:rPr lang="en-US" altLang="zh-CN" dirty="0"/>
              <a:t>d)</a:t>
            </a:r>
            <a:r>
              <a:rPr lang="zh-CN" altLang="en-US" dirty="0"/>
              <a:t>机器以</a:t>
            </a:r>
            <a:r>
              <a:rPr lang="en-US" altLang="zh-CN" dirty="0"/>
              <a:t>CPU</a:t>
            </a:r>
            <a:r>
              <a:rPr lang="zh-CN" altLang="en-US" dirty="0"/>
              <a:t>为中心。</a:t>
            </a:r>
            <a:endParaRPr lang="zh-CN" altLang="en-US" b="1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22670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D9C-B2E2-46A3-80AC-18E7BF26DE53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3</a:t>
            </a:r>
            <a:r>
              <a:rPr lang="zh-CN" altLang="en-US" b="0" dirty="0"/>
              <a:t>、计算机体系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00808"/>
            <a:ext cx="8001000" cy="568325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(3)</a:t>
            </a:r>
            <a:r>
              <a:rPr lang="zh-CN" altLang="en-US" dirty="0" smtClean="0"/>
              <a:t>计算机</a:t>
            </a:r>
            <a:r>
              <a:rPr lang="zh-CN" altLang="en-US" dirty="0"/>
              <a:t>的工作原理</a:t>
            </a: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62201"/>
            <a:ext cx="7632700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900115" y="5805489"/>
            <a:ext cx="6911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Arial" charset="0"/>
              </a:rPr>
              <a:t>其中：标记</a:t>
            </a:r>
            <a:r>
              <a:rPr lang="en-US" altLang="zh-CN">
                <a:latin typeface="Arial" charset="0"/>
              </a:rPr>
              <a:t>1</a:t>
            </a:r>
            <a:r>
              <a:rPr lang="zh-CN" altLang="en-US">
                <a:latin typeface="Arial" charset="0"/>
              </a:rPr>
              <a:t>处是寄存器，标记</a:t>
            </a:r>
            <a:r>
              <a:rPr lang="en-US" altLang="zh-CN">
                <a:latin typeface="Arial" charset="0"/>
              </a:rPr>
              <a:t>2</a:t>
            </a:r>
            <a:r>
              <a:rPr lang="zh-CN" altLang="en-US">
                <a:latin typeface="Arial" charset="0"/>
              </a:rPr>
              <a:t>处是高速缓存器</a:t>
            </a:r>
            <a:r>
              <a:rPr lang="en-US" altLang="zh-CN">
                <a:latin typeface="Arial" charset="0"/>
              </a:rPr>
              <a:t>Cache</a:t>
            </a:r>
            <a:r>
              <a:rPr lang="zh-CN" altLang="en-US">
                <a:latin typeface="Arial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75136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0C7D-68D9-49F0-9FFC-A73888B4D8D3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4</a:t>
            </a:r>
            <a:r>
              <a:rPr lang="zh-CN" altLang="en-US" b="0" dirty="0" smtClean="0"/>
              <a:t>、数制及其转化</a:t>
            </a:r>
            <a:endParaRPr lang="zh-CN" altLang="en-US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2800" b="1" dirty="0"/>
              <a:t>4</a:t>
            </a:r>
            <a:r>
              <a:rPr lang="zh-CN" altLang="en-US" sz="2800" b="1" dirty="0"/>
              <a:t>、数制及其相互转化</a:t>
            </a:r>
            <a:endParaRPr lang="zh-CN" altLang="en-US" sz="2800" dirty="0"/>
          </a:p>
          <a:p>
            <a:pPr lvl="1"/>
            <a:r>
              <a:rPr lang="en-US" altLang="zh-CN" sz="2400" dirty="0" smtClean="0"/>
              <a:t>(1)</a:t>
            </a:r>
            <a:r>
              <a:rPr lang="zh-CN" altLang="en-US" sz="2400" dirty="0" smtClean="0"/>
              <a:t>计算机中使用二进制数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计算机内部以</a:t>
            </a:r>
            <a:r>
              <a:rPr lang="en-US" altLang="zh-CN" sz="2000" dirty="0" smtClean="0"/>
              <a:t>2</a:t>
            </a:r>
            <a:r>
              <a:rPr lang="zh-CN" altLang="en-US" sz="2000" dirty="0"/>
              <a:t>进</a:t>
            </a:r>
            <a:r>
              <a:rPr lang="zh-CN" altLang="en-US" sz="2000" dirty="0" smtClean="0"/>
              <a:t>制数工作，外显为强度不同的电磁信号</a:t>
            </a:r>
            <a:endParaRPr lang="en-US" altLang="zh-CN" sz="2000" dirty="0" smtClean="0"/>
          </a:p>
          <a:p>
            <a:pPr lvl="3"/>
            <a:r>
              <a:rPr lang="zh-CN" altLang="en-US" dirty="0" smtClean="0"/>
              <a:t>在计算机中，不论文本、数值、图像、声音、动画，还是视频、控制符号等，都以二进制数表示。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计算机的工作过程，就是二进制码流的流转和计算过程</a:t>
            </a:r>
            <a:endParaRPr lang="en-US" altLang="zh-CN" dirty="0" smtClean="0"/>
          </a:p>
          <a:p>
            <a:pPr lvl="2"/>
            <a:r>
              <a:rPr lang="zh-CN" altLang="en-US" sz="2000" dirty="0" smtClean="0"/>
              <a:t>二进制数的特点</a:t>
            </a:r>
            <a:endParaRPr lang="en-US" altLang="zh-CN" sz="2000" dirty="0" smtClean="0"/>
          </a:p>
          <a:p>
            <a:pPr lvl="3"/>
            <a:r>
              <a:rPr lang="zh-CN" altLang="en-US" sz="1800" dirty="0" smtClean="0"/>
              <a:t>简易性：编码简易，运算规则简单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可行性：没有技术障碍，完全可行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可靠性：降低了电磁信号的串扰因素，更加可靠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逻辑性：与逻辑运算对应，支持逻辑操作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193208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4</a:t>
            </a:r>
            <a:r>
              <a:rPr lang="zh-CN" altLang="en-US" b="0" dirty="0"/>
              <a:t>、数制及其转化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200" dirty="0" smtClean="0"/>
              <a:t>(2)</a:t>
            </a:r>
            <a:r>
              <a:rPr lang="zh-CN" altLang="en-US" sz="2200" dirty="0" smtClean="0"/>
              <a:t>各种数制特点</a:t>
            </a:r>
          </a:p>
          <a:p>
            <a:pPr lvl="2"/>
            <a:r>
              <a:rPr lang="zh-CN" altLang="en-US" sz="2100" dirty="0" smtClean="0"/>
              <a:t>二进制数</a:t>
            </a:r>
          </a:p>
          <a:p>
            <a:pPr lvl="3"/>
            <a:r>
              <a:rPr lang="zh-CN" altLang="en-US" sz="1800" dirty="0" smtClean="0"/>
              <a:t>只有</a:t>
            </a:r>
            <a:r>
              <a:rPr lang="en-US" altLang="zh-CN" sz="1800" dirty="0" smtClean="0"/>
              <a:t>0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两个码。常用字母</a:t>
            </a:r>
            <a:r>
              <a:rPr lang="en-US" altLang="zh-CN" sz="1800" dirty="0" smtClean="0"/>
              <a:t>B</a:t>
            </a:r>
            <a:r>
              <a:rPr lang="zh-CN" altLang="en-US" sz="1800" dirty="0" smtClean="0"/>
              <a:t>标注，或下标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标注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例如：</a:t>
            </a:r>
            <a:r>
              <a:rPr lang="en-US" altLang="zh-CN" sz="1800" dirty="0" smtClean="0"/>
              <a:t>11010011B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11010010</a:t>
            </a:r>
            <a:r>
              <a:rPr lang="zh-CN" altLang="en-US" sz="1800" dirty="0" smtClean="0"/>
              <a:t>）</a:t>
            </a:r>
            <a:r>
              <a:rPr lang="en-US" altLang="zh-CN" sz="1800" baseline="-25000" dirty="0" smtClean="0"/>
              <a:t>2</a:t>
            </a:r>
            <a:endParaRPr lang="zh-CN" altLang="en-US" sz="1800" baseline="-25000" dirty="0" smtClean="0"/>
          </a:p>
          <a:p>
            <a:pPr lvl="2"/>
            <a:r>
              <a:rPr lang="zh-CN" altLang="en-US" sz="2100" dirty="0" smtClean="0"/>
              <a:t>十进制数</a:t>
            </a:r>
          </a:p>
          <a:p>
            <a:pPr lvl="3"/>
            <a:r>
              <a:rPr lang="zh-CN" altLang="en-US" sz="1800" dirty="0" smtClean="0"/>
              <a:t>有</a:t>
            </a:r>
            <a:r>
              <a:rPr lang="en-US" altLang="zh-CN" sz="1800" dirty="0" smtClean="0"/>
              <a:t>0</a:t>
            </a:r>
            <a:r>
              <a:rPr lang="zh-CN" altLang="en-US" sz="1800" dirty="0" smtClean="0"/>
              <a:t>～</a:t>
            </a:r>
            <a:r>
              <a:rPr lang="en-US" altLang="zh-CN" sz="1800" dirty="0" smtClean="0"/>
              <a:t>9</a:t>
            </a:r>
            <a:r>
              <a:rPr lang="zh-CN" altLang="en-US" sz="1800" dirty="0" smtClean="0"/>
              <a:t>共</a:t>
            </a:r>
            <a:r>
              <a:rPr lang="en-US" altLang="zh-CN" sz="1800" dirty="0" smtClean="0"/>
              <a:t>10</a:t>
            </a:r>
            <a:r>
              <a:rPr lang="zh-CN" altLang="en-US" sz="1800" dirty="0" smtClean="0"/>
              <a:t>个状态。常用字母</a:t>
            </a:r>
            <a:r>
              <a:rPr lang="en-US" altLang="zh-CN" sz="1800" dirty="0" smtClean="0"/>
              <a:t>D</a:t>
            </a:r>
            <a:r>
              <a:rPr lang="zh-CN" altLang="en-US" sz="1800" dirty="0" smtClean="0"/>
              <a:t>标注， 或下标</a:t>
            </a:r>
            <a:r>
              <a:rPr lang="en-US" altLang="zh-CN" sz="1800" dirty="0" smtClean="0"/>
              <a:t>10</a:t>
            </a:r>
            <a:r>
              <a:rPr lang="zh-CN" altLang="en-US" sz="1800" dirty="0" smtClean="0"/>
              <a:t>标注或不标注</a:t>
            </a:r>
          </a:p>
          <a:p>
            <a:pPr lvl="2"/>
            <a:r>
              <a:rPr lang="zh-CN" altLang="en-US" sz="2100" dirty="0" smtClean="0"/>
              <a:t>八进制数</a:t>
            </a:r>
          </a:p>
          <a:p>
            <a:pPr lvl="3"/>
            <a:r>
              <a:rPr lang="zh-CN" altLang="en-US" sz="1800" dirty="0" smtClean="0"/>
              <a:t>有</a:t>
            </a:r>
            <a:r>
              <a:rPr lang="en-US" altLang="zh-CN" sz="1800" dirty="0" smtClean="0"/>
              <a:t>0</a:t>
            </a:r>
            <a:r>
              <a:rPr lang="zh-CN" altLang="en-US" sz="1800" dirty="0" smtClean="0"/>
              <a:t>～</a:t>
            </a:r>
            <a:r>
              <a:rPr lang="en-US" altLang="zh-CN" sz="1800" dirty="0" smtClean="0"/>
              <a:t>7</a:t>
            </a:r>
            <a:r>
              <a:rPr lang="zh-CN" altLang="en-US" sz="1800" dirty="0" smtClean="0"/>
              <a:t>共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个状态，常用字母</a:t>
            </a:r>
            <a:r>
              <a:rPr lang="en-US" altLang="zh-CN" sz="1800" dirty="0" smtClean="0"/>
              <a:t>O</a:t>
            </a:r>
            <a:r>
              <a:rPr lang="zh-CN" altLang="en-US" sz="1800" dirty="0" smtClean="0"/>
              <a:t>标注， 或下标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标注。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不可出现大于或者等于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的数码。</a:t>
            </a:r>
          </a:p>
          <a:p>
            <a:pPr lvl="2"/>
            <a:r>
              <a:rPr lang="en-US" altLang="zh-CN" sz="2100" dirty="0" smtClean="0"/>
              <a:t>16</a:t>
            </a:r>
            <a:r>
              <a:rPr lang="zh-CN" altLang="en-US" sz="2100" dirty="0" smtClean="0"/>
              <a:t>进制数</a:t>
            </a:r>
          </a:p>
          <a:p>
            <a:pPr lvl="3"/>
            <a:r>
              <a:rPr lang="zh-CN" altLang="en-US" sz="1800" dirty="0" smtClean="0"/>
              <a:t>有</a:t>
            </a:r>
            <a:r>
              <a:rPr lang="en-US" altLang="zh-CN" sz="1800" dirty="0" smtClean="0"/>
              <a:t>0</a:t>
            </a:r>
            <a:r>
              <a:rPr lang="zh-CN" altLang="en-US" sz="1800" dirty="0" smtClean="0"/>
              <a:t>～</a:t>
            </a:r>
            <a:r>
              <a:rPr lang="en-US" altLang="zh-CN" sz="1800" dirty="0" smtClean="0"/>
              <a:t>9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A,B,C,D,E,F</a:t>
            </a:r>
            <a:r>
              <a:rPr lang="zh-CN" altLang="en-US" sz="1800" dirty="0" smtClean="0"/>
              <a:t>共</a:t>
            </a:r>
            <a:r>
              <a:rPr lang="en-US" altLang="zh-CN" sz="1800" dirty="0" smtClean="0"/>
              <a:t>16</a:t>
            </a:r>
            <a:r>
              <a:rPr lang="zh-CN" altLang="en-US" sz="1800" dirty="0" smtClean="0"/>
              <a:t>个状态，逢</a:t>
            </a:r>
            <a:r>
              <a:rPr lang="en-US" altLang="zh-CN" sz="1800" dirty="0" smtClean="0"/>
              <a:t>16</a:t>
            </a:r>
            <a:r>
              <a:rPr lang="zh-CN" altLang="en-US" sz="1800" dirty="0" smtClean="0"/>
              <a:t>进位。</a:t>
            </a:r>
          </a:p>
          <a:p>
            <a:pPr lvl="3"/>
            <a:r>
              <a:rPr lang="zh-CN" altLang="en-US" sz="1800" dirty="0" smtClean="0"/>
              <a:t>注意与</a:t>
            </a:r>
            <a:r>
              <a:rPr lang="en-US" altLang="zh-CN" sz="1800" dirty="0" smtClean="0"/>
              <a:t>10</a:t>
            </a:r>
            <a:r>
              <a:rPr lang="zh-CN" altLang="en-US" sz="1800" dirty="0" smtClean="0"/>
              <a:t>进制的对应关系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937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5E-5CE3-46E8-8E86-287AA4041239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4</a:t>
            </a:r>
            <a:r>
              <a:rPr lang="zh-CN" altLang="en-US" b="0" dirty="0"/>
              <a:t>、数制及其转化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(</a:t>
            </a:r>
            <a:r>
              <a:rPr lang="en-US" altLang="zh-CN" dirty="0"/>
              <a:t>3)</a:t>
            </a:r>
            <a:r>
              <a:rPr lang="zh-CN" altLang="en-US" dirty="0"/>
              <a:t>数制转换</a:t>
            </a:r>
          </a:p>
          <a:p>
            <a:pPr lvl="2"/>
            <a:r>
              <a:rPr lang="zh-CN" altLang="en-US" dirty="0"/>
              <a:t>基本方法：</a:t>
            </a:r>
          </a:p>
          <a:p>
            <a:pPr lvl="2"/>
            <a:endParaRPr lang="zh-CN" altLang="en-US" dirty="0"/>
          </a:p>
          <a:p>
            <a:pPr lvl="2"/>
            <a:endParaRPr lang="zh-CN" altLang="en-US" dirty="0"/>
          </a:p>
          <a:p>
            <a:pPr lvl="2"/>
            <a:endParaRPr lang="zh-CN" altLang="en-US" dirty="0"/>
          </a:p>
          <a:p>
            <a:pPr lvl="2"/>
            <a:endParaRPr lang="zh-CN" altLang="en-US" dirty="0"/>
          </a:p>
          <a:p>
            <a:pPr lvl="2"/>
            <a:endParaRPr lang="en-US" altLang="zh-CN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3429001"/>
            <a:ext cx="5178425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35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C54-A727-48DE-BBFE-BF6493C81C7E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4</a:t>
            </a:r>
            <a:r>
              <a:rPr lang="zh-CN" altLang="en-US" b="0" dirty="0"/>
              <a:t>、数制及其转化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4"/>
            <a:ext cx="806450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71552" y="5589589"/>
            <a:ext cx="7129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Arial" charset="0"/>
              </a:rPr>
              <a:t>注意从</a:t>
            </a:r>
            <a:r>
              <a:rPr lang="en-US" altLang="zh-CN" sz="2400" b="1">
                <a:latin typeface="Arial" charset="0"/>
              </a:rPr>
              <a:t>0</a:t>
            </a:r>
            <a:r>
              <a:rPr lang="zh-CN" altLang="en-US" sz="2400" b="1">
                <a:latin typeface="Arial" charset="0"/>
              </a:rPr>
              <a:t>开始标注。</a:t>
            </a:r>
          </a:p>
        </p:txBody>
      </p:sp>
    </p:spTree>
    <p:extLst>
      <p:ext uri="{BB962C8B-B14F-4D97-AF65-F5344CB8AC3E}">
        <p14:creationId xmlns:p14="http://schemas.microsoft.com/office/powerpoint/2010/main" val="1523776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A48B-1577-4094-806E-D765BB78E7B4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4</a:t>
            </a:r>
            <a:r>
              <a:rPr lang="zh-CN" altLang="en-US" b="0" dirty="0"/>
              <a:t>、数制及其转化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6"/>
            <a:ext cx="7993062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5" y="5157789"/>
            <a:ext cx="77041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Arial" charset="0"/>
              </a:rPr>
              <a:t>结果为：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charset="0"/>
              </a:rPr>
              <a:t>  </a:t>
            </a:r>
            <a:r>
              <a:rPr lang="en-US" altLang="zh-CN" sz="2400" b="1">
                <a:latin typeface="Arial" charset="0"/>
              </a:rPr>
              <a:t>111001  B                                                23C H</a:t>
            </a:r>
          </a:p>
        </p:txBody>
      </p:sp>
    </p:spTree>
    <p:extLst>
      <p:ext uri="{BB962C8B-B14F-4D97-AF65-F5344CB8AC3E}">
        <p14:creationId xmlns:p14="http://schemas.microsoft.com/office/powerpoint/2010/main" val="3018460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69CC-EE4C-4140-A26F-7957A809798F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4</a:t>
            </a:r>
            <a:r>
              <a:rPr lang="zh-CN" altLang="en-US" b="0" dirty="0"/>
              <a:t>、数制及其转化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14398"/>
            <a:ext cx="8001000" cy="4405402"/>
          </a:xfrm>
        </p:spPr>
        <p:txBody>
          <a:bodyPr>
            <a:normAutofit/>
          </a:bodyPr>
          <a:lstStyle/>
          <a:p>
            <a:pPr lvl="2"/>
            <a:r>
              <a:rPr lang="zh-CN" altLang="en-US" dirty="0"/>
              <a:t>特殊方法：使用计算器协助转化 （示例）</a:t>
            </a:r>
          </a:p>
          <a:p>
            <a:pPr lvl="1"/>
            <a:r>
              <a:rPr lang="en-US" altLang="zh-CN" dirty="0"/>
              <a:t>(4)</a:t>
            </a:r>
            <a:r>
              <a:rPr lang="zh-CN" altLang="en-US" dirty="0"/>
              <a:t>二进制数的使用</a:t>
            </a:r>
          </a:p>
          <a:p>
            <a:pPr lvl="2"/>
            <a:r>
              <a:rPr lang="zh-CN" altLang="en-US" dirty="0" smtClean="0"/>
              <a:t>二进制数的存放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作为</a:t>
            </a:r>
            <a:r>
              <a:rPr lang="zh-CN" altLang="en-US" dirty="0"/>
              <a:t>容量</a:t>
            </a:r>
            <a:r>
              <a:rPr lang="zh-CN" altLang="en-US" dirty="0" smtClean="0"/>
              <a:t>单位</a:t>
            </a:r>
            <a:endParaRPr lang="zh-CN" altLang="en-US" dirty="0"/>
          </a:p>
          <a:p>
            <a:pPr lvl="3"/>
            <a:r>
              <a:rPr lang="zh-CN" altLang="en-US" dirty="0" smtClean="0"/>
              <a:t>比特：一</a:t>
            </a:r>
            <a:r>
              <a:rPr lang="zh-CN" altLang="en-US" dirty="0"/>
              <a:t>位二进制：</a:t>
            </a:r>
            <a:r>
              <a:rPr lang="en-US" altLang="zh-CN" dirty="0"/>
              <a:t>bit</a:t>
            </a:r>
            <a:r>
              <a:rPr lang="zh-CN" altLang="en-US" dirty="0" smtClean="0"/>
              <a:t>，</a:t>
            </a:r>
            <a:endParaRPr lang="zh-CN" altLang="en-US" dirty="0"/>
          </a:p>
          <a:p>
            <a:pPr lvl="3"/>
            <a:r>
              <a:rPr lang="zh-CN" altLang="en-US" dirty="0" smtClean="0"/>
              <a:t>字节：</a:t>
            </a:r>
            <a:r>
              <a:rPr lang="en-US" altLang="zh-CN" dirty="0" smtClean="0"/>
              <a:t>8</a:t>
            </a:r>
            <a:r>
              <a:rPr lang="zh-CN" altLang="en-US" dirty="0"/>
              <a:t>位二进制：</a:t>
            </a:r>
            <a:r>
              <a:rPr lang="en-US" altLang="zh-CN" dirty="0" smtClean="0"/>
              <a:t>Byte</a:t>
            </a:r>
            <a:endParaRPr lang="zh-CN" altLang="en-US" dirty="0"/>
          </a:p>
          <a:p>
            <a:pPr lvl="2"/>
            <a:r>
              <a:rPr lang="zh-CN" altLang="en-US" dirty="0" smtClean="0"/>
              <a:t>应用价值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作为</a:t>
            </a:r>
            <a:r>
              <a:rPr lang="zh-CN" altLang="en-US" dirty="0"/>
              <a:t>数值：</a:t>
            </a:r>
          </a:p>
          <a:p>
            <a:pPr lvl="3"/>
            <a:r>
              <a:rPr lang="zh-CN" altLang="en-US" dirty="0"/>
              <a:t>一位二进制：最小</a:t>
            </a:r>
            <a:r>
              <a:rPr lang="en-US" altLang="zh-CN" dirty="0"/>
              <a:t>0</a:t>
            </a:r>
            <a:r>
              <a:rPr lang="zh-CN" altLang="en-US" dirty="0"/>
              <a:t>，最大</a:t>
            </a:r>
            <a:r>
              <a:rPr lang="en-US" altLang="zh-CN" dirty="0"/>
              <a:t>1   </a:t>
            </a:r>
            <a:r>
              <a:rPr lang="zh-CN" altLang="en-US" dirty="0"/>
              <a:t>（个数</a:t>
            </a:r>
            <a:r>
              <a:rPr lang="en-US" altLang="zh-CN" dirty="0"/>
              <a:t>2</a:t>
            </a:r>
            <a:r>
              <a:rPr lang="en-US" altLang="zh-CN" baseline="30000" dirty="0"/>
              <a:t>1</a:t>
            </a:r>
            <a:r>
              <a:rPr lang="zh-CN" altLang="en-US" dirty="0"/>
              <a:t>）</a:t>
            </a:r>
          </a:p>
          <a:p>
            <a:pPr lvl="3"/>
            <a:r>
              <a:rPr lang="en-US" altLang="zh-CN" dirty="0"/>
              <a:t>8</a:t>
            </a:r>
            <a:r>
              <a:rPr lang="zh-CN" altLang="en-US" dirty="0"/>
              <a:t>位二进制：最小</a:t>
            </a:r>
            <a:r>
              <a:rPr lang="en-US" altLang="zh-CN" dirty="0"/>
              <a:t>0</a:t>
            </a:r>
            <a:r>
              <a:rPr lang="zh-CN" altLang="en-US" dirty="0"/>
              <a:t>，最大</a:t>
            </a:r>
            <a:r>
              <a:rPr lang="en-US" altLang="zh-CN" dirty="0"/>
              <a:t>255</a:t>
            </a:r>
            <a:r>
              <a:rPr lang="zh-CN" altLang="en-US" dirty="0"/>
              <a:t>（个数</a:t>
            </a:r>
            <a:r>
              <a:rPr lang="en-US" altLang="zh-CN" dirty="0"/>
              <a:t>2</a:t>
            </a:r>
            <a:r>
              <a:rPr lang="en-US" altLang="zh-CN" baseline="30000" dirty="0"/>
              <a:t>8</a:t>
            </a:r>
            <a:r>
              <a:rPr lang="zh-CN" altLang="en-US" dirty="0"/>
              <a:t>）</a:t>
            </a:r>
          </a:p>
          <a:p>
            <a:pPr lvl="3"/>
            <a:r>
              <a:rPr lang="en-US" altLang="zh-CN" dirty="0"/>
              <a:t>10</a:t>
            </a:r>
            <a:r>
              <a:rPr lang="zh-CN" altLang="en-US" dirty="0"/>
              <a:t>位二进制：最小</a:t>
            </a:r>
            <a:r>
              <a:rPr lang="en-US" altLang="zh-CN" dirty="0"/>
              <a:t>0</a:t>
            </a:r>
            <a:r>
              <a:rPr lang="zh-CN" altLang="en-US" dirty="0"/>
              <a:t>，最大</a:t>
            </a:r>
            <a:r>
              <a:rPr lang="en-US" altLang="zh-CN" dirty="0"/>
              <a:t>1023</a:t>
            </a:r>
            <a:r>
              <a:rPr lang="zh-CN" altLang="en-US" dirty="0"/>
              <a:t>。（个数</a:t>
            </a:r>
            <a:r>
              <a:rPr lang="en-US" altLang="zh-CN" dirty="0"/>
              <a:t>2</a:t>
            </a:r>
            <a:r>
              <a:rPr lang="en-US" altLang="zh-CN" baseline="30000" dirty="0"/>
              <a:t>10</a:t>
            </a:r>
            <a:r>
              <a:rPr lang="zh-CN" altLang="en-US" dirty="0"/>
              <a:t>）</a:t>
            </a:r>
          </a:p>
          <a:p>
            <a:pPr lvl="3"/>
            <a:r>
              <a:rPr lang="en-US" altLang="zh-CN" dirty="0"/>
              <a:t>16</a:t>
            </a:r>
            <a:r>
              <a:rPr lang="zh-CN" altLang="en-US" dirty="0"/>
              <a:t>位二进制：最小</a:t>
            </a:r>
            <a:r>
              <a:rPr lang="en-US" altLang="zh-CN" dirty="0"/>
              <a:t>0</a:t>
            </a:r>
            <a:r>
              <a:rPr lang="zh-CN" altLang="en-US" dirty="0"/>
              <a:t>，最大</a:t>
            </a:r>
            <a:r>
              <a:rPr lang="en-US" altLang="zh-CN" dirty="0"/>
              <a:t>65535</a:t>
            </a:r>
            <a:r>
              <a:rPr lang="zh-CN" altLang="en-US" dirty="0"/>
              <a:t>。（个数</a:t>
            </a:r>
            <a:r>
              <a:rPr lang="en-US" altLang="zh-CN" dirty="0"/>
              <a:t>2</a:t>
            </a:r>
            <a:r>
              <a:rPr lang="en-US" altLang="zh-CN" baseline="30000" dirty="0"/>
              <a:t>16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20923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750302"/>
            <a:ext cx="7024688" cy="64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课程简介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988" y="1527989"/>
            <a:ext cx="7489825" cy="4564836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zh-CN" altLang="en-US" sz="2400" dirty="0"/>
              <a:t>重大消息</a:t>
            </a:r>
            <a:endParaRPr lang="en-US" altLang="zh-CN" sz="2400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zh-CN" sz="2400" dirty="0">
                <a:latin typeface="华文仿宋" pitchFamily="2" charset="-122"/>
                <a:ea typeface="华文仿宋" pitchFamily="2" charset="-122"/>
              </a:rPr>
              <a:t>2014</a:t>
            </a:r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年</a:t>
            </a:r>
            <a:r>
              <a:rPr lang="en-US" altLang="zh-CN" sz="2400" dirty="0"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月开始执行新版</a:t>
            </a:r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大纲</a:t>
            </a:r>
            <a:endParaRPr lang="en-US" altLang="zh-CN" sz="2400" dirty="0">
              <a:latin typeface="华文仿宋" pitchFamily="2" charset="-122"/>
              <a:ea typeface="华文仿宋" pitchFamily="2" charset="-122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版本以</a:t>
            </a:r>
            <a:r>
              <a:rPr lang="en-US" altLang="zh-CN" sz="2400" dirty="0">
                <a:latin typeface="华文仿宋" pitchFamily="2" charset="-122"/>
                <a:ea typeface="华文仿宋" pitchFamily="2" charset="-122"/>
              </a:rPr>
              <a:t>Windows7 +Office 2010</a:t>
            </a:r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为基础</a:t>
            </a:r>
            <a:endParaRPr lang="en-US" altLang="zh-CN" sz="2400" dirty="0">
              <a:latin typeface="华文仿宋" pitchFamily="2" charset="-122"/>
              <a:ea typeface="华文仿宋" pitchFamily="2" charset="-122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zh-CN" altLang="en-US" sz="2400" dirty="0" smtClean="0"/>
              <a:t>我校教学</a:t>
            </a:r>
            <a:endParaRPr lang="en-US" altLang="zh-CN" sz="2400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关注国家统考规范、尽量与国家统考规范保持一致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注重发展自己的特色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2">
              <a:defRPr/>
            </a:pPr>
            <a:r>
              <a:rPr lang="zh-CN" altLang="en-US" dirty="0" smtClean="0"/>
              <a:t>专科教学</a:t>
            </a:r>
            <a:endParaRPr lang="en-US" altLang="zh-CN" dirty="0" smtClean="0"/>
          </a:p>
          <a:p>
            <a:pPr marL="1581912" lvl="4">
              <a:defRPr/>
            </a:pPr>
            <a:r>
              <a:rPr lang="zh-CN" altLang="en-US" sz="2400" dirty="0" smtClean="0"/>
              <a:t>重点关注实际应用技能，以具备实际操作能力为主要目标</a:t>
            </a:r>
            <a:endParaRPr lang="en-US" altLang="zh-CN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本科教学</a:t>
            </a:r>
            <a:endParaRPr lang="en-US" altLang="zh-CN" dirty="0" smtClean="0"/>
          </a:p>
          <a:p>
            <a:pPr marL="1581912" lvl="4">
              <a:defRPr/>
            </a:pPr>
            <a:r>
              <a:rPr lang="zh-CN" altLang="en-US" sz="2400" dirty="0" smtClean="0"/>
              <a:t>关注实际应用技能</a:t>
            </a:r>
            <a:endParaRPr lang="en-US" altLang="zh-CN" sz="2400" dirty="0" smtClean="0"/>
          </a:p>
          <a:p>
            <a:pPr marL="1581912" lvl="4">
              <a:defRPr/>
            </a:pPr>
            <a:r>
              <a:rPr lang="zh-CN" altLang="en-US" sz="2400" dirty="0" smtClean="0"/>
              <a:t>兼顾理论知识</a:t>
            </a:r>
            <a:endParaRPr lang="zh-CN" altLang="en-US" sz="2400" dirty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81B085AC-349E-4E6D-94F9-D5BC5E9FBEAA}" type="slidenum">
              <a:rPr lang="en-US" altLang="zh-CN" smtClean="0">
                <a:solidFill>
                  <a:srgbClr val="FEFEFE"/>
                </a:solidFill>
              </a:rPr>
              <a:pPr eaLnBrk="1" hangingPunct="1"/>
              <a:t>3</a:t>
            </a:fld>
            <a:endParaRPr lang="en-US" altLang="zh-CN" smtClean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95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8FD4-DAB0-49C8-8D61-0EDCE22554F7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4</a:t>
            </a:r>
            <a:r>
              <a:rPr lang="zh-CN" altLang="en-US" b="0" dirty="0"/>
              <a:t>、数制及其转化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zh-CN" altLang="en-US" dirty="0"/>
              <a:t>特定的数词：</a:t>
            </a:r>
          </a:p>
          <a:p>
            <a:pPr lvl="3"/>
            <a:r>
              <a:rPr lang="zh-CN" altLang="en-US" dirty="0" smtClean="0"/>
              <a:t>数词单位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10</a:t>
            </a:r>
            <a:r>
              <a:rPr lang="zh-CN" altLang="en-US" dirty="0"/>
              <a:t>位二进制，</a:t>
            </a:r>
            <a:r>
              <a:rPr lang="en-US" altLang="zh-CN" dirty="0"/>
              <a:t>2</a:t>
            </a:r>
            <a:r>
              <a:rPr lang="en-US" altLang="zh-CN" baseline="30000" dirty="0"/>
              <a:t>10</a:t>
            </a:r>
            <a:r>
              <a:rPr lang="zh-CN" altLang="en-US" dirty="0"/>
              <a:t>，即</a:t>
            </a:r>
            <a:r>
              <a:rPr lang="en-US" altLang="zh-CN" dirty="0"/>
              <a:t>1024</a:t>
            </a:r>
            <a:r>
              <a:rPr lang="zh-CN" altLang="en-US" dirty="0"/>
              <a:t>，定义为</a:t>
            </a:r>
            <a:r>
              <a:rPr lang="en-US" altLang="zh-CN" dirty="0"/>
              <a:t>K</a:t>
            </a:r>
            <a:r>
              <a:rPr lang="zh-CN" altLang="en-US" dirty="0"/>
              <a:t>，约等于</a:t>
            </a:r>
            <a:r>
              <a:rPr lang="en-US" altLang="zh-CN" dirty="0"/>
              <a:t>1000</a:t>
            </a:r>
            <a:r>
              <a:rPr lang="zh-CN" altLang="en-US" dirty="0"/>
              <a:t>；</a:t>
            </a:r>
          </a:p>
          <a:p>
            <a:pPr lvl="4"/>
            <a:r>
              <a:rPr lang="en-US" altLang="zh-CN" dirty="0"/>
              <a:t>20</a:t>
            </a:r>
            <a:r>
              <a:rPr lang="zh-CN" altLang="en-US" dirty="0"/>
              <a:t>位二进制，</a:t>
            </a:r>
            <a:r>
              <a:rPr lang="en-US" altLang="zh-CN" dirty="0"/>
              <a:t>2</a:t>
            </a:r>
            <a:r>
              <a:rPr lang="en-US" altLang="zh-CN" baseline="30000" dirty="0"/>
              <a:t>20</a:t>
            </a:r>
            <a:r>
              <a:rPr lang="zh-CN" altLang="en-US" dirty="0"/>
              <a:t>，即</a:t>
            </a:r>
            <a:r>
              <a:rPr lang="en-US" altLang="zh-CN" dirty="0"/>
              <a:t>1024×1024</a:t>
            </a:r>
            <a:r>
              <a:rPr lang="zh-CN" altLang="en-US" dirty="0"/>
              <a:t>，定义为</a:t>
            </a:r>
            <a:r>
              <a:rPr lang="en-US" altLang="zh-CN" dirty="0"/>
              <a:t>M</a:t>
            </a:r>
            <a:r>
              <a:rPr lang="zh-CN" altLang="en-US" dirty="0"/>
              <a:t>（兆），约等于</a:t>
            </a:r>
            <a:r>
              <a:rPr lang="en-US" altLang="zh-CN" dirty="0"/>
              <a:t>1</a:t>
            </a:r>
            <a:r>
              <a:rPr lang="zh-CN" altLang="en-US" dirty="0"/>
              <a:t>百万；</a:t>
            </a:r>
          </a:p>
          <a:p>
            <a:pPr lvl="4"/>
            <a:r>
              <a:rPr lang="en-US" altLang="zh-CN" dirty="0"/>
              <a:t>30</a:t>
            </a:r>
            <a:r>
              <a:rPr lang="zh-CN" altLang="en-US" dirty="0"/>
              <a:t>位二进制，</a:t>
            </a:r>
            <a:r>
              <a:rPr lang="en-US" altLang="zh-CN" dirty="0"/>
              <a:t>2</a:t>
            </a:r>
            <a:r>
              <a:rPr lang="en-US" altLang="zh-CN" baseline="30000" dirty="0"/>
              <a:t>30</a:t>
            </a:r>
            <a:r>
              <a:rPr lang="zh-CN" altLang="en-US" dirty="0"/>
              <a:t>，即</a:t>
            </a:r>
            <a:r>
              <a:rPr lang="en-US" altLang="zh-CN" dirty="0"/>
              <a:t>1024×1024×1024</a:t>
            </a:r>
            <a:r>
              <a:rPr lang="zh-CN" altLang="en-US" dirty="0"/>
              <a:t>，定义为</a:t>
            </a:r>
            <a:r>
              <a:rPr lang="en-US" altLang="zh-CN" dirty="0"/>
              <a:t>G</a:t>
            </a:r>
            <a:r>
              <a:rPr lang="zh-CN" altLang="en-US" dirty="0"/>
              <a:t>，约等于</a:t>
            </a:r>
            <a:r>
              <a:rPr lang="en-US" altLang="zh-CN" dirty="0"/>
              <a:t>10</a:t>
            </a:r>
            <a:r>
              <a:rPr lang="en-US" altLang="zh-CN" baseline="30000" dirty="0"/>
              <a:t>9</a:t>
            </a:r>
            <a:r>
              <a:rPr lang="zh-CN" altLang="en-US" dirty="0"/>
              <a:t>；</a:t>
            </a:r>
          </a:p>
          <a:p>
            <a:pPr lvl="4"/>
            <a:r>
              <a:rPr lang="en-US" altLang="zh-CN" dirty="0"/>
              <a:t>40</a:t>
            </a:r>
            <a:r>
              <a:rPr lang="zh-CN" altLang="en-US" dirty="0"/>
              <a:t>位二进制，</a:t>
            </a:r>
            <a:r>
              <a:rPr lang="en-US" altLang="zh-CN" dirty="0"/>
              <a:t>2</a:t>
            </a:r>
            <a:r>
              <a:rPr lang="en-US" altLang="zh-CN" baseline="30000" dirty="0"/>
              <a:t>40</a:t>
            </a:r>
            <a:r>
              <a:rPr lang="zh-CN" altLang="en-US" dirty="0"/>
              <a:t>，即</a:t>
            </a:r>
            <a:r>
              <a:rPr lang="en-US" altLang="zh-CN" dirty="0"/>
              <a:t>1024×1024×1024×1024</a:t>
            </a:r>
            <a:r>
              <a:rPr lang="zh-CN" altLang="en-US" dirty="0"/>
              <a:t>，定义为</a:t>
            </a:r>
            <a:r>
              <a:rPr lang="en-US" altLang="zh-CN" dirty="0"/>
              <a:t>T</a:t>
            </a:r>
            <a:r>
              <a:rPr lang="zh-CN" altLang="en-US" dirty="0"/>
              <a:t>，约等于</a:t>
            </a:r>
            <a:r>
              <a:rPr lang="en-US" altLang="zh-CN" dirty="0"/>
              <a:t>10</a:t>
            </a:r>
            <a:r>
              <a:rPr lang="en-US" altLang="zh-CN" baseline="30000" dirty="0"/>
              <a:t>12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50</a:t>
            </a:r>
            <a:r>
              <a:rPr lang="zh-CN" altLang="en-US" dirty="0" smtClean="0"/>
              <a:t>位二进制，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50</a:t>
            </a:r>
            <a:r>
              <a:rPr lang="zh-CN" altLang="en-US" dirty="0" smtClean="0"/>
              <a:t>，即</a:t>
            </a:r>
            <a:r>
              <a:rPr lang="en-US" altLang="zh-CN" dirty="0" smtClean="0"/>
              <a:t>1024T</a:t>
            </a:r>
            <a:r>
              <a:rPr lang="zh-CN" altLang="en-US" dirty="0" smtClean="0"/>
              <a:t>，定义为</a:t>
            </a:r>
            <a:r>
              <a:rPr lang="en-US" altLang="zh-CN" dirty="0" smtClean="0"/>
              <a:t>P</a:t>
            </a:r>
            <a:r>
              <a:rPr lang="zh-CN" altLang="en-US" dirty="0" smtClean="0"/>
              <a:t>，约等于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15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lvl="3"/>
            <a:r>
              <a:rPr lang="zh-CN" altLang="en-US" dirty="0" smtClean="0"/>
              <a:t>注意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K,M,G,T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</a:t>
            </a:r>
            <a:r>
              <a:rPr lang="zh-CN" altLang="en-US" dirty="0" smtClean="0"/>
              <a:t>仅仅</a:t>
            </a:r>
            <a:r>
              <a:rPr lang="zh-CN" altLang="en-US" dirty="0"/>
              <a:t>是</a:t>
            </a:r>
            <a:r>
              <a:rPr lang="zh-CN" altLang="en-US" dirty="0" smtClean="0"/>
              <a:t>数词，</a:t>
            </a:r>
            <a:endParaRPr lang="en-US" altLang="zh-CN" dirty="0" smtClean="0"/>
          </a:p>
          <a:p>
            <a:pPr lvl="4"/>
            <a:r>
              <a:rPr lang="zh-CN" altLang="en-US" dirty="0"/>
              <a:t>数词</a:t>
            </a:r>
            <a:r>
              <a:rPr lang="zh-CN" altLang="en-US" dirty="0" smtClean="0"/>
              <a:t>应该与量词配合使用。例如：主机运行频率：</a:t>
            </a:r>
            <a:r>
              <a:rPr lang="en-US" altLang="zh-CN" dirty="0" smtClean="0"/>
              <a:t>2GHz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81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03C-14DC-413C-9CC0-ED97887F6AD3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5</a:t>
            </a:r>
            <a:r>
              <a:rPr lang="zh-CN" altLang="en-US" b="0" dirty="0" smtClean="0"/>
              <a:t>、信息在计算机中的表示</a:t>
            </a:r>
            <a:endParaRPr lang="zh-CN" altLang="en-US" b="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5</a:t>
            </a:r>
            <a:r>
              <a:rPr lang="zh-CN" altLang="en-US" b="1" dirty="0"/>
              <a:t>、信息在计算机中如何表示</a:t>
            </a:r>
          </a:p>
          <a:p>
            <a:pPr lvl="1"/>
            <a:r>
              <a:rPr lang="en-US" altLang="zh-CN" dirty="0"/>
              <a:t>(1)</a:t>
            </a:r>
            <a:r>
              <a:rPr lang="zh-CN" altLang="en-US" dirty="0"/>
              <a:t>数值在计算机中表示</a:t>
            </a:r>
          </a:p>
          <a:p>
            <a:pPr lvl="2"/>
            <a:r>
              <a:rPr lang="zh-CN" altLang="en-US" dirty="0"/>
              <a:t>整数：直接化成二进制</a:t>
            </a:r>
          </a:p>
          <a:p>
            <a:pPr lvl="3"/>
            <a:r>
              <a:rPr lang="zh-CN" altLang="en-US" dirty="0"/>
              <a:t>整数</a:t>
            </a:r>
            <a:r>
              <a:rPr lang="en-US" altLang="zh-CN" dirty="0"/>
              <a:t>(16bit)</a:t>
            </a:r>
          </a:p>
          <a:p>
            <a:pPr lvl="3"/>
            <a:r>
              <a:rPr lang="zh-CN" altLang="en-US" dirty="0"/>
              <a:t>长整数</a:t>
            </a:r>
            <a:r>
              <a:rPr lang="en-US" altLang="zh-CN" dirty="0"/>
              <a:t>(32bit)</a:t>
            </a:r>
          </a:p>
          <a:p>
            <a:pPr lvl="2"/>
            <a:r>
              <a:rPr lang="zh-CN" altLang="en-US" dirty="0"/>
              <a:t>小数：使用</a:t>
            </a:r>
            <a:r>
              <a:rPr lang="zh-CN" altLang="en-US" dirty="0" smtClean="0"/>
              <a:t>浮点数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例如：</a:t>
            </a:r>
            <a:r>
              <a:rPr lang="en-US" altLang="zh-CN" dirty="0"/>
              <a:t> </a:t>
            </a:r>
            <a:r>
              <a:rPr lang="en-US" altLang="zh-CN" dirty="0" smtClean="0"/>
              <a:t>01001000 E 0100   </a:t>
            </a:r>
            <a:r>
              <a:rPr lang="zh-CN" altLang="en-US" dirty="0" smtClean="0"/>
              <a:t>代表（</a:t>
            </a:r>
            <a:r>
              <a:rPr lang="en-US" altLang="zh-CN" dirty="0" smtClean="0"/>
              <a:t>01001000</a:t>
            </a:r>
            <a:r>
              <a:rPr lang="zh-CN" altLang="en-US" dirty="0" smtClean="0"/>
              <a:t>）</a:t>
            </a:r>
            <a:r>
              <a:rPr lang="en-US" altLang="zh-CN" dirty="0" smtClean="0"/>
              <a:t>X 2</a:t>
            </a:r>
            <a:r>
              <a:rPr lang="en-US" altLang="zh-CN" baseline="30000" dirty="0" smtClean="0"/>
              <a:t>(0100)</a:t>
            </a:r>
            <a:endParaRPr lang="zh-CN" altLang="en-US" baseline="30000" dirty="0"/>
          </a:p>
          <a:p>
            <a:pPr lvl="3"/>
            <a:r>
              <a:rPr lang="zh-CN" altLang="en-US" dirty="0" smtClean="0"/>
              <a:t>其中</a:t>
            </a:r>
            <a:r>
              <a:rPr lang="en-US" altLang="zh-CN" dirty="0" smtClean="0"/>
              <a:t>E</a:t>
            </a:r>
            <a:r>
              <a:rPr lang="zh-CN" altLang="en-US" dirty="0" smtClean="0"/>
              <a:t>后边的数字代表小数点的位置，因此称为浮点数。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4301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42E-80E4-4BC8-8732-A1899F4DA970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5</a:t>
            </a:r>
            <a:r>
              <a:rPr lang="zh-CN" altLang="en-US" b="0" dirty="0"/>
              <a:t>、信息在计算机中的表示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14400"/>
            <a:ext cx="8001000" cy="1296144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(</a:t>
            </a:r>
            <a:r>
              <a:rPr lang="en-US" altLang="zh-CN" dirty="0"/>
              <a:t>2)</a:t>
            </a:r>
            <a:r>
              <a:rPr lang="zh-CN" altLang="en-US" dirty="0"/>
              <a:t>图像的计算机化</a:t>
            </a:r>
            <a:r>
              <a:rPr lang="zh-CN" altLang="en-US" dirty="0" smtClean="0"/>
              <a:t>表示</a:t>
            </a:r>
            <a:endParaRPr lang="zh-CN" altLang="en-US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19266"/>
            <a:ext cx="6121400" cy="401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07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5</a:t>
            </a:r>
            <a:r>
              <a:rPr lang="zh-CN" altLang="en-US" b="0" dirty="0"/>
              <a:t>、信息在计算机中的表示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zh-CN" altLang="en-US" dirty="0" smtClean="0"/>
              <a:t>基本指标：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 </a:t>
            </a:r>
            <a:r>
              <a:rPr lang="zh-CN" altLang="en-US" dirty="0"/>
              <a:t>列</a:t>
            </a:r>
            <a:r>
              <a:rPr lang="en-US" altLang="zh-CN" dirty="0"/>
              <a:t>×</a:t>
            </a:r>
            <a:r>
              <a:rPr lang="zh-CN" altLang="en-US" dirty="0"/>
              <a:t>行</a:t>
            </a:r>
            <a:r>
              <a:rPr lang="en-US" altLang="zh-CN" dirty="0"/>
              <a:t>×</a:t>
            </a:r>
            <a:r>
              <a:rPr lang="zh-CN" altLang="en-US" dirty="0"/>
              <a:t>色彩</a:t>
            </a:r>
            <a:r>
              <a:rPr lang="zh-CN" altLang="en-US" dirty="0" smtClean="0"/>
              <a:t>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含义：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分辨率：列</a:t>
            </a:r>
            <a:r>
              <a:rPr lang="en-US" altLang="zh-CN" dirty="0"/>
              <a:t>×</a:t>
            </a:r>
            <a:r>
              <a:rPr lang="zh-CN" altLang="en-US" dirty="0" smtClean="0"/>
              <a:t>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颜色深度：支持颜色的种类数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实例：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500</a:t>
            </a:r>
            <a:r>
              <a:rPr lang="zh-CN" altLang="en-US" dirty="0" smtClean="0"/>
              <a:t>万像素数码相机，照片</a:t>
            </a:r>
            <a:r>
              <a:rPr lang="en-US" altLang="zh-CN" dirty="0" smtClean="0"/>
              <a:t>2500</a:t>
            </a:r>
            <a:r>
              <a:rPr lang="en-US" altLang="zh-CN" dirty="0"/>
              <a:t> </a:t>
            </a:r>
            <a:r>
              <a:rPr lang="en-US" altLang="zh-CN" dirty="0" smtClean="0"/>
              <a:t>×2000</a:t>
            </a:r>
            <a:r>
              <a:rPr lang="zh-CN" altLang="en-US" dirty="0" smtClean="0"/>
              <a:t>像素，</a:t>
            </a:r>
            <a:r>
              <a:rPr lang="en-US" altLang="zh-CN" dirty="0" smtClean="0"/>
              <a:t>24</a:t>
            </a:r>
            <a:r>
              <a:rPr lang="zh-CN" altLang="en-US" dirty="0" smtClean="0"/>
              <a:t>位颜色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810</a:t>
            </a:r>
            <a:r>
              <a:rPr lang="zh-CN" altLang="en-US" dirty="0" smtClean="0"/>
              <a:t>万像素数码相机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…………………………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6071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EF5-E904-4B0D-B63E-5C83F0386904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5</a:t>
            </a:r>
            <a:r>
              <a:rPr lang="zh-CN" altLang="en-US" b="0" dirty="0"/>
              <a:t>、信息在计算机中的表示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zh-CN" dirty="0" smtClean="0"/>
              <a:t>(</a:t>
            </a:r>
            <a:r>
              <a:rPr lang="en-US" altLang="zh-CN" dirty="0"/>
              <a:t>3)</a:t>
            </a:r>
            <a:r>
              <a:rPr lang="zh-CN" altLang="en-US" dirty="0"/>
              <a:t>字符型信息的</a:t>
            </a:r>
            <a:r>
              <a:rPr lang="zh-CN" altLang="en-US" dirty="0" smtClean="0"/>
              <a:t>表示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基本思路</a:t>
            </a:r>
            <a:endParaRPr lang="zh-CN" altLang="en-US" dirty="0"/>
          </a:p>
          <a:p>
            <a:pPr lvl="3">
              <a:lnSpc>
                <a:spcPct val="90000"/>
              </a:lnSpc>
            </a:pPr>
            <a:r>
              <a:rPr lang="zh-CN" altLang="en-US" dirty="0"/>
              <a:t>字符</a:t>
            </a:r>
            <a:r>
              <a:rPr lang="zh-CN" altLang="en-US" dirty="0" smtClean="0"/>
              <a:t>编码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/>
              <a:t>类似于学生学号，唯一标识，指代此字符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en-US" altLang="zh-CN" dirty="0" smtClean="0"/>
              <a:t>——</a:t>
            </a:r>
            <a:r>
              <a:rPr lang="zh-CN" altLang="en-US" dirty="0" smtClean="0"/>
              <a:t>具有唯一性</a:t>
            </a:r>
            <a:endParaRPr lang="zh-CN" altLang="en-US" dirty="0"/>
          </a:p>
          <a:p>
            <a:pPr lvl="3">
              <a:lnSpc>
                <a:spcPct val="90000"/>
              </a:lnSpc>
            </a:pPr>
            <a:r>
              <a:rPr lang="zh-CN" altLang="en-US" dirty="0"/>
              <a:t>点阵</a:t>
            </a:r>
            <a:r>
              <a:rPr lang="zh-CN" altLang="en-US" dirty="0" smtClean="0"/>
              <a:t>码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/>
              <a:t>类似于学生照片，描述字符的长相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/>
              <a:t>不唯一</a:t>
            </a:r>
          </a:p>
          <a:p>
            <a:pPr lvl="3">
              <a:lnSpc>
                <a:spcPct val="90000"/>
              </a:lnSpc>
            </a:pPr>
            <a:r>
              <a:rPr lang="zh-CN" altLang="en-US" dirty="0"/>
              <a:t>外</a:t>
            </a:r>
            <a:r>
              <a:rPr lang="zh-CN" altLang="en-US" dirty="0" smtClean="0"/>
              <a:t>码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/>
              <a:t>类似于找到学生的各种方法；用于快速检索字符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/>
              <a:t>不</a:t>
            </a:r>
            <a:r>
              <a:rPr lang="zh-CN" altLang="en-US" dirty="0" smtClean="0"/>
              <a:t>唯一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051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、信息在计算机中的表示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lnSpc>
                <a:spcPct val="90000"/>
              </a:lnSpc>
            </a:pPr>
            <a:r>
              <a:rPr lang="zh-CN" altLang="en-US" sz="2000" b="1" u="sng" dirty="0" smtClean="0"/>
              <a:t>英文字符编码方案</a:t>
            </a:r>
          </a:p>
          <a:p>
            <a:pPr lvl="3">
              <a:lnSpc>
                <a:spcPct val="90000"/>
              </a:lnSpc>
            </a:pPr>
            <a:r>
              <a:rPr lang="en-US" altLang="zh-CN" dirty="0" smtClean="0"/>
              <a:t>ASCII</a:t>
            </a:r>
            <a:r>
              <a:rPr lang="zh-CN" altLang="en-US" dirty="0" smtClean="0"/>
              <a:t>码：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en-US" altLang="zh-CN" dirty="0" smtClean="0"/>
              <a:t>128</a:t>
            </a:r>
            <a:r>
              <a:rPr lang="zh-CN" altLang="en-US" dirty="0" smtClean="0"/>
              <a:t>个字符，编号为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127</a:t>
            </a:r>
            <a:r>
              <a:rPr lang="zh-CN" altLang="en-US" dirty="0" smtClean="0"/>
              <a:t>， 共</a:t>
            </a:r>
            <a:r>
              <a:rPr lang="en-US" altLang="zh-CN" dirty="0" smtClean="0"/>
              <a:t>7</a:t>
            </a:r>
            <a:r>
              <a:rPr lang="zh-CN" altLang="en-US" dirty="0" smtClean="0"/>
              <a:t>位，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zh-CN" altLang="en-US" dirty="0" smtClean="0"/>
              <a:t>实际占用</a:t>
            </a:r>
            <a:r>
              <a:rPr lang="en-US" altLang="zh-CN" dirty="0" smtClean="0"/>
              <a:t>8bit</a:t>
            </a:r>
            <a:r>
              <a:rPr lang="zh-CN" altLang="en-US" dirty="0" smtClean="0"/>
              <a:t>，最高位为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</a:rPr>
              <a:t>规定</a:t>
            </a:r>
            <a:r>
              <a:rPr lang="en-US" altLang="zh-CN" b="1" dirty="0" smtClean="0">
                <a:solidFill>
                  <a:srgbClr val="FF0000"/>
                </a:solidFill>
              </a:rPr>
              <a:t>8</a:t>
            </a:r>
            <a:r>
              <a:rPr lang="zh-CN" altLang="en-US" b="1" dirty="0" smtClean="0">
                <a:solidFill>
                  <a:srgbClr val="FF0000"/>
                </a:solidFill>
              </a:rPr>
              <a:t>个</a:t>
            </a:r>
            <a:r>
              <a:rPr lang="en-US" altLang="zh-CN" b="1" dirty="0" smtClean="0">
                <a:solidFill>
                  <a:srgbClr val="FF0000"/>
                </a:solidFill>
              </a:rPr>
              <a:t>bit</a:t>
            </a:r>
            <a:r>
              <a:rPr lang="zh-CN" altLang="en-US" b="1" dirty="0" smtClean="0">
                <a:solidFill>
                  <a:srgbClr val="FF0000"/>
                </a:solidFill>
              </a:rPr>
              <a:t>为一个字节</a:t>
            </a:r>
          </a:p>
          <a:p>
            <a:pPr lvl="4">
              <a:lnSpc>
                <a:spcPct val="90000"/>
              </a:lnSpc>
            </a:pPr>
            <a:r>
              <a:rPr lang="zh-CN" altLang="en-US" dirty="0" smtClean="0"/>
              <a:t>用于存储、传输。</a:t>
            </a:r>
          </a:p>
          <a:p>
            <a:pPr lvl="4">
              <a:lnSpc>
                <a:spcPct val="90000"/>
              </a:lnSpc>
            </a:pPr>
            <a:r>
              <a:rPr lang="zh-CN" altLang="en-US" dirty="0" smtClean="0"/>
              <a:t>每个字符占用一个字节的空间（空格</a:t>
            </a:r>
            <a:r>
              <a:rPr lang="en-US" altLang="zh-CN" dirty="0" smtClean="0"/>
              <a:t>-32 0-48 A-65 a-97</a:t>
            </a:r>
            <a:r>
              <a:rPr lang="zh-CN" altLang="en-US" dirty="0" smtClean="0"/>
              <a:t>）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点阵码：</a:t>
            </a:r>
            <a:r>
              <a:rPr lang="en-US" altLang="zh-CN" dirty="0" smtClean="0"/>
              <a:t>8×9</a:t>
            </a:r>
            <a:r>
              <a:rPr lang="zh-CN" altLang="en-US" dirty="0" smtClean="0"/>
              <a:t>等；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不需要外码，直接通过键盘输入</a:t>
            </a:r>
            <a:endParaRPr lang="en-US" altLang="zh-CN" dirty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示例：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zh-CN" altLang="en-US" dirty="0" smtClean="0"/>
              <a:t>键盘上的每一个字符都对应一个编码，是该字符的唯一标记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zh-CN" altLang="en-US" dirty="0" smtClean="0"/>
              <a:t>空格：</a:t>
            </a:r>
            <a:r>
              <a:rPr lang="en-US" altLang="zh-CN" dirty="0" smtClean="0"/>
              <a:t>20H                      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30H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48</a:t>
            </a:r>
            <a:r>
              <a:rPr lang="zh-CN" altLang="en-US" dirty="0" smtClean="0"/>
              <a:t>）        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31H</a:t>
            </a:r>
          </a:p>
          <a:p>
            <a:pPr lvl="4">
              <a:lnSpc>
                <a:spcPct val="90000"/>
              </a:lnSpc>
            </a:pPr>
            <a:r>
              <a:rPr lang="en-US" altLang="zh-CN" dirty="0" smtClean="0"/>
              <a:t>A:         41H   (65)             a:  61H (97)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5547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CA38-256E-4FAB-9B83-220876D808B3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5</a:t>
            </a:r>
            <a:r>
              <a:rPr lang="zh-CN" altLang="en-US" b="0" dirty="0"/>
              <a:t>、信息在计算机中的表示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zh-CN" altLang="en-US" b="1" dirty="0" smtClean="0"/>
              <a:t>汉字编码方案</a:t>
            </a:r>
            <a:endParaRPr lang="zh-CN" altLang="en-US" b="1" dirty="0"/>
          </a:p>
          <a:p>
            <a:pPr lvl="3"/>
            <a:r>
              <a:rPr lang="zh-CN" altLang="en-US" dirty="0"/>
              <a:t>内部编码（内码）</a:t>
            </a:r>
            <a:r>
              <a:rPr lang="en-US" altLang="zh-CN" dirty="0">
                <a:latin typeface="Arial"/>
              </a:rPr>
              <a:t>——</a:t>
            </a:r>
            <a:r>
              <a:rPr lang="zh-CN" altLang="en-US" dirty="0"/>
              <a:t>采用</a:t>
            </a:r>
            <a:r>
              <a:rPr lang="en-US" altLang="zh-CN" dirty="0"/>
              <a:t>16bit(</a:t>
            </a:r>
            <a:r>
              <a:rPr lang="zh-CN" altLang="en-US" dirty="0"/>
              <a:t>连续两个字节</a:t>
            </a:r>
            <a:r>
              <a:rPr lang="en-US" altLang="zh-CN" dirty="0"/>
              <a:t>)</a:t>
            </a:r>
            <a:r>
              <a:rPr lang="zh-CN" altLang="en-US" dirty="0"/>
              <a:t>，每个字节的头一位都是校验码，定为</a:t>
            </a:r>
            <a:r>
              <a:rPr lang="en-US" altLang="zh-CN" dirty="0"/>
              <a:t>1</a:t>
            </a:r>
            <a:r>
              <a:rPr lang="zh-CN" altLang="en-US" dirty="0"/>
              <a:t>。</a:t>
            </a:r>
          </a:p>
          <a:p>
            <a:pPr lvl="4"/>
            <a:r>
              <a:rPr lang="zh-CN" altLang="en-US" dirty="0"/>
              <a:t>存储、传输过程中使用</a:t>
            </a:r>
          </a:p>
          <a:p>
            <a:pPr lvl="4"/>
            <a:r>
              <a:rPr lang="zh-CN" altLang="en-US" dirty="0"/>
              <a:t>占用两个字节</a:t>
            </a:r>
          </a:p>
          <a:p>
            <a:pPr lvl="4"/>
            <a:r>
              <a:rPr lang="zh-CN" altLang="en-US" dirty="0"/>
              <a:t>多种方案：</a:t>
            </a:r>
            <a:r>
              <a:rPr lang="en-US" altLang="zh-CN" dirty="0"/>
              <a:t>GB2312-80, BIG5,GBK, Unicode</a:t>
            </a:r>
          </a:p>
          <a:p>
            <a:pPr lvl="3"/>
            <a:r>
              <a:rPr lang="zh-CN" altLang="en-US" dirty="0"/>
              <a:t>点阵码</a:t>
            </a:r>
            <a:r>
              <a:rPr lang="en-US" altLang="zh-CN" dirty="0">
                <a:latin typeface="Arial"/>
              </a:rPr>
              <a:t>——</a:t>
            </a:r>
            <a:r>
              <a:rPr lang="zh-CN" altLang="en-US" dirty="0"/>
              <a:t>字模库</a:t>
            </a:r>
          </a:p>
          <a:p>
            <a:pPr lvl="4"/>
            <a:r>
              <a:rPr lang="en-US" altLang="zh-CN" dirty="0"/>
              <a:t>16×16</a:t>
            </a:r>
            <a:r>
              <a:rPr lang="zh-CN" altLang="en-US" dirty="0"/>
              <a:t>点阵，</a:t>
            </a:r>
            <a:r>
              <a:rPr lang="en-US" altLang="zh-CN" dirty="0"/>
              <a:t>24×24</a:t>
            </a:r>
            <a:r>
              <a:rPr lang="zh-CN" altLang="en-US" dirty="0"/>
              <a:t>点阵，</a:t>
            </a:r>
            <a:r>
              <a:rPr lang="en-US" altLang="zh-CN" dirty="0"/>
              <a:t>48×48</a:t>
            </a:r>
            <a:r>
              <a:rPr lang="zh-CN" altLang="en-US" dirty="0"/>
              <a:t>点阵，各种字体</a:t>
            </a:r>
          </a:p>
          <a:p>
            <a:pPr lvl="3"/>
            <a:r>
              <a:rPr lang="zh-CN" altLang="en-US" dirty="0"/>
              <a:t>汉字输入码（外码）</a:t>
            </a:r>
          </a:p>
          <a:p>
            <a:pPr lvl="4"/>
            <a:r>
              <a:rPr lang="zh-CN" altLang="en-US" dirty="0"/>
              <a:t>便于用户输入，在系统中一个汉字可有多个外码。</a:t>
            </a:r>
          </a:p>
          <a:p>
            <a:pPr lvl="4"/>
            <a:r>
              <a:rPr lang="zh-CN" altLang="en-US" dirty="0"/>
              <a:t>简拼、双拼、全拼、五笔、微软拼音、搜狗输入法等等</a:t>
            </a:r>
          </a:p>
        </p:txBody>
      </p:sp>
    </p:spTree>
    <p:extLst>
      <p:ext uri="{BB962C8B-B14F-4D97-AF65-F5344CB8AC3E}">
        <p14:creationId xmlns:p14="http://schemas.microsoft.com/office/powerpoint/2010/main" val="395970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7AF9-3742-45FE-89C0-9B6DC0C10DC7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6</a:t>
            </a:r>
            <a:r>
              <a:rPr lang="zh-CN" altLang="en-US" b="0" dirty="0" smtClean="0"/>
              <a:t>、计算机硬件系统</a:t>
            </a:r>
            <a:endParaRPr lang="zh-CN" altLang="en-US" b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1700213"/>
            <a:ext cx="4176713" cy="4643458"/>
          </a:xfrm>
        </p:spPr>
        <p:txBody>
          <a:bodyPr>
            <a:normAutofit/>
          </a:bodyPr>
          <a:lstStyle/>
          <a:p>
            <a:r>
              <a:rPr lang="en-US" altLang="zh-CN" b="1" dirty="0"/>
              <a:t>6</a:t>
            </a:r>
            <a:r>
              <a:rPr lang="zh-CN" altLang="en-US" b="1" dirty="0"/>
              <a:t>、硬件系统</a:t>
            </a:r>
            <a:endParaRPr lang="zh-CN" altLang="en-US" dirty="0"/>
          </a:p>
          <a:p>
            <a:pPr lvl="1"/>
            <a:r>
              <a:rPr lang="en-US" altLang="zh-CN" sz="2200" dirty="0"/>
              <a:t>(1)</a:t>
            </a:r>
            <a:r>
              <a:rPr lang="zh-CN" altLang="en-US" sz="2200" dirty="0"/>
              <a:t>硬件系统</a:t>
            </a:r>
          </a:p>
          <a:p>
            <a:pPr lvl="2"/>
            <a:r>
              <a:rPr lang="zh-CN" altLang="en-US" sz="2100" b="1" dirty="0"/>
              <a:t>逻辑构成</a:t>
            </a:r>
          </a:p>
          <a:p>
            <a:pPr lvl="3"/>
            <a:r>
              <a:rPr lang="zh-CN" altLang="en-US" sz="1800" dirty="0"/>
              <a:t>主机（</a:t>
            </a:r>
            <a:r>
              <a:rPr lang="en-US" altLang="zh-CN" sz="1800" dirty="0"/>
              <a:t>CPU</a:t>
            </a:r>
            <a:r>
              <a:rPr lang="zh-CN" altLang="en-US" sz="1800" dirty="0"/>
              <a:t>和内存）</a:t>
            </a:r>
          </a:p>
          <a:p>
            <a:pPr lvl="3"/>
            <a:r>
              <a:rPr lang="zh-CN" altLang="en-US" sz="1800" dirty="0"/>
              <a:t>外设（</a:t>
            </a:r>
            <a:r>
              <a:rPr lang="en-US" altLang="zh-CN" sz="1800" dirty="0"/>
              <a:t>I/O</a:t>
            </a:r>
            <a:r>
              <a:rPr lang="zh-CN" altLang="en-US" sz="1800" dirty="0"/>
              <a:t>设备，外存）</a:t>
            </a:r>
          </a:p>
          <a:p>
            <a:pPr lvl="2"/>
            <a:r>
              <a:rPr lang="zh-CN" altLang="en-US" sz="2100" dirty="0"/>
              <a:t>物理组成</a:t>
            </a:r>
          </a:p>
          <a:p>
            <a:pPr lvl="3"/>
            <a:r>
              <a:rPr lang="en-US" altLang="zh-CN" sz="1800" dirty="0" smtClean="0"/>
              <a:t>CPU</a:t>
            </a:r>
            <a:r>
              <a:rPr lang="zh-CN" altLang="en-US" sz="1800" dirty="0" smtClean="0"/>
              <a:t>、内存</a:t>
            </a:r>
            <a:endParaRPr lang="zh-CN" altLang="en-US" sz="1800" dirty="0"/>
          </a:p>
          <a:p>
            <a:pPr lvl="3"/>
            <a:r>
              <a:rPr lang="zh-CN" altLang="en-US" sz="1800" dirty="0" smtClean="0"/>
              <a:t>外存、输入输出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主板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基座</a:t>
            </a:r>
            <a:endParaRPr lang="zh-CN" altLang="en-US" sz="18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1" y="1989139"/>
            <a:ext cx="47529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43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D19D-11C1-40F6-B694-60843AAF03D6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6</a:t>
            </a:r>
            <a:r>
              <a:rPr lang="zh-CN" altLang="en-US" b="0" dirty="0"/>
              <a:t>、计算机硬件系统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51123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500" b="1" dirty="0"/>
              <a:t>(2)</a:t>
            </a:r>
            <a:r>
              <a:rPr lang="zh-CN" altLang="en-US" sz="2500" b="1" dirty="0"/>
              <a:t>微机的主要构成</a:t>
            </a:r>
          </a:p>
          <a:p>
            <a:pPr lvl="1">
              <a:lnSpc>
                <a:spcPct val="80000"/>
              </a:lnSpc>
            </a:pPr>
            <a:r>
              <a:rPr lang="zh-CN" altLang="en-US" sz="2400" b="1" dirty="0"/>
              <a:t> 主板：</a:t>
            </a:r>
            <a:r>
              <a:rPr lang="en-US" altLang="zh-CN" sz="2400" b="1" dirty="0" err="1"/>
              <a:t>MotherBoard</a:t>
            </a:r>
            <a:r>
              <a:rPr lang="zh-CN" altLang="en-US" sz="2400" b="1" dirty="0"/>
              <a:t>。</a:t>
            </a:r>
          </a:p>
          <a:p>
            <a:pPr lvl="2">
              <a:lnSpc>
                <a:spcPct val="80000"/>
              </a:lnSpc>
            </a:pPr>
            <a:r>
              <a:rPr lang="zh-CN" altLang="en-US" sz="2000" b="1" dirty="0" smtClean="0"/>
              <a:t>计算机中信号的控制</a:t>
            </a:r>
            <a:endParaRPr lang="en-US" altLang="zh-CN" sz="2000" b="1" dirty="0" smtClean="0"/>
          </a:p>
          <a:p>
            <a:pPr lvl="3">
              <a:lnSpc>
                <a:spcPct val="80000"/>
              </a:lnSpc>
            </a:pPr>
            <a:r>
              <a:rPr lang="zh-CN" altLang="en-US" sz="1600" dirty="0" smtClean="0"/>
              <a:t>信号时长由时钟进行控制，每个信号必须保留一个时钟周期</a:t>
            </a:r>
            <a:endParaRPr lang="en-US" altLang="zh-CN" sz="1600" dirty="0" smtClean="0"/>
          </a:p>
          <a:p>
            <a:pPr lvl="2">
              <a:lnSpc>
                <a:spcPct val="80000"/>
              </a:lnSpc>
            </a:pPr>
            <a:r>
              <a:rPr lang="zh-CN" altLang="en-US" sz="2000" b="1" dirty="0" smtClean="0"/>
              <a:t>振荡器：</a:t>
            </a:r>
            <a:endParaRPr lang="en-US" altLang="zh-CN" sz="2000" b="1" dirty="0" smtClean="0"/>
          </a:p>
          <a:p>
            <a:pPr lvl="3">
              <a:lnSpc>
                <a:spcPct val="80000"/>
              </a:lnSpc>
            </a:pPr>
            <a:r>
              <a:rPr lang="zh-CN" altLang="en-US" sz="1600" b="1" dirty="0" smtClean="0"/>
              <a:t>类似与人的心脏，提供定时信号，也叫时钟。</a:t>
            </a:r>
            <a:endParaRPr lang="en-US" altLang="zh-CN" sz="1600" b="1" dirty="0" smtClean="0"/>
          </a:p>
          <a:p>
            <a:pPr lvl="3">
              <a:lnSpc>
                <a:spcPct val="80000"/>
              </a:lnSpc>
            </a:pPr>
            <a:r>
              <a:rPr lang="zh-CN" altLang="en-US" sz="1600" b="1" dirty="0" smtClean="0"/>
              <a:t>振荡器的振荡频率称为计算机的时钟频率。</a:t>
            </a:r>
            <a:endParaRPr lang="en-US" altLang="zh-CN" sz="1600" b="1" dirty="0" smtClean="0"/>
          </a:p>
          <a:p>
            <a:pPr lvl="2">
              <a:lnSpc>
                <a:spcPct val="80000"/>
              </a:lnSpc>
            </a:pPr>
            <a:r>
              <a:rPr lang="zh-CN" altLang="en-US" sz="2000" b="1" dirty="0" smtClean="0"/>
              <a:t>频率的类型</a:t>
            </a:r>
            <a:endParaRPr lang="zh-CN" altLang="en-US" sz="2000" b="1" dirty="0"/>
          </a:p>
          <a:p>
            <a:pPr lvl="3">
              <a:lnSpc>
                <a:spcPct val="80000"/>
              </a:lnSpc>
            </a:pPr>
            <a:r>
              <a:rPr lang="zh-CN" altLang="en-US" sz="1600" b="1" dirty="0"/>
              <a:t>外部</a:t>
            </a:r>
            <a:r>
              <a:rPr lang="zh-CN" altLang="en-US" sz="1600" b="1" dirty="0" smtClean="0"/>
              <a:t>频率</a:t>
            </a:r>
            <a:endParaRPr lang="en-US" altLang="zh-CN" sz="1600" b="1" dirty="0" smtClean="0"/>
          </a:p>
          <a:p>
            <a:pPr lvl="4">
              <a:lnSpc>
                <a:spcPct val="80000"/>
              </a:lnSpc>
            </a:pPr>
            <a:r>
              <a:rPr lang="zh-CN" altLang="en-US" sz="1600" b="1" dirty="0" smtClean="0"/>
              <a:t>主板上的元件间隔较远，振荡频率较低</a:t>
            </a:r>
            <a:endParaRPr lang="zh-CN" altLang="en-US" sz="1600" b="1" dirty="0"/>
          </a:p>
          <a:p>
            <a:pPr lvl="3">
              <a:lnSpc>
                <a:spcPct val="80000"/>
              </a:lnSpc>
            </a:pPr>
            <a:r>
              <a:rPr lang="zh-CN" altLang="en-US" sz="1600" b="1" dirty="0"/>
              <a:t>主频</a:t>
            </a:r>
            <a:r>
              <a:rPr lang="zh-CN" altLang="en-US" sz="1600" b="1" dirty="0" smtClean="0"/>
              <a:t>率</a:t>
            </a:r>
            <a:endParaRPr lang="en-US" altLang="zh-CN" sz="1600" b="1" dirty="0" smtClean="0"/>
          </a:p>
          <a:p>
            <a:pPr lvl="4">
              <a:lnSpc>
                <a:spcPct val="80000"/>
              </a:lnSpc>
            </a:pPr>
            <a:r>
              <a:rPr lang="en-US" altLang="zh-CN" sz="1600" b="1" dirty="0" smtClean="0"/>
              <a:t>CPU</a:t>
            </a:r>
            <a:r>
              <a:rPr lang="zh-CN" altLang="en-US" sz="1600" b="1" dirty="0" smtClean="0"/>
              <a:t>内部的工作频率较高，</a:t>
            </a:r>
            <a:endParaRPr lang="en-US" altLang="zh-CN" sz="1600" b="1" dirty="0" smtClean="0"/>
          </a:p>
          <a:p>
            <a:pPr lvl="4">
              <a:lnSpc>
                <a:spcPct val="80000"/>
              </a:lnSpc>
            </a:pPr>
            <a:r>
              <a:rPr lang="en-US" altLang="zh-CN" sz="1600" b="1" dirty="0" smtClean="0"/>
              <a:t>CPU</a:t>
            </a:r>
            <a:r>
              <a:rPr lang="zh-CN" altLang="en-US" sz="1600" b="1" dirty="0" smtClean="0"/>
              <a:t>由主板提供工作频率，需要加入倍频器</a:t>
            </a:r>
            <a:endParaRPr lang="en-US" altLang="zh-CN" sz="1600" b="1" dirty="0" smtClean="0"/>
          </a:p>
          <a:p>
            <a:pPr lvl="4">
              <a:lnSpc>
                <a:spcPct val="80000"/>
              </a:lnSpc>
            </a:pPr>
            <a:r>
              <a:rPr lang="zh-CN" altLang="en-US" sz="1600" b="1" dirty="0" smtClean="0"/>
              <a:t>  </a:t>
            </a:r>
            <a:r>
              <a:rPr lang="zh-CN" altLang="en-US" sz="1600" b="1" dirty="0"/>
              <a:t>例如：</a:t>
            </a:r>
            <a:r>
              <a:rPr lang="en-US" altLang="zh-CN" sz="1600" b="1" dirty="0"/>
              <a:t>667 * 3        </a:t>
            </a:r>
            <a:r>
              <a:rPr lang="en-US" altLang="zh-CN" sz="1600" b="1" dirty="0" smtClean="0"/>
              <a:t>800*3     1333</a:t>
            </a:r>
            <a:r>
              <a:rPr lang="zh-CN" altLang="en-US" sz="1600" b="1" dirty="0" smtClean="0"/>
              <a:t>*</a:t>
            </a:r>
            <a:r>
              <a:rPr lang="en-US" altLang="zh-CN" sz="1600" b="1" dirty="0" smtClean="0"/>
              <a:t>2.5</a:t>
            </a:r>
            <a:endParaRPr lang="en-US" altLang="zh-CN" sz="1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43037"/>
            <a:ext cx="6324600" cy="39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9899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计算机硬件系统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257799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</a:pPr>
            <a:r>
              <a:rPr lang="zh-CN" altLang="en-US" sz="2200" b="1" dirty="0" smtClean="0"/>
              <a:t>系统总线（</a:t>
            </a:r>
            <a:r>
              <a:rPr lang="en-US" altLang="zh-CN" sz="2200" b="1" dirty="0" smtClean="0"/>
              <a:t>BUS</a:t>
            </a:r>
            <a:r>
              <a:rPr lang="zh-CN" altLang="en-US" sz="2200" b="1" dirty="0" smtClean="0"/>
              <a:t>）</a:t>
            </a:r>
          </a:p>
          <a:p>
            <a:pPr lvl="3">
              <a:lnSpc>
                <a:spcPct val="80000"/>
              </a:lnSpc>
            </a:pPr>
            <a:r>
              <a:rPr lang="zh-CN" altLang="en-US" sz="1800" dirty="0" smtClean="0"/>
              <a:t>作用</a:t>
            </a:r>
            <a:endParaRPr lang="en-US" altLang="zh-CN" sz="1800" dirty="0" smtClean="0"/>
          </a:p>
          <a:p>
            <a:pPr lvl="4">
              <a:lnSpc>
                <a:spcPct val="80000"/>
              </a:lnSpc>
            </a:pPr>
            <a:r>
              <a:rPr lang="zh-CN" altLang="en-US" sz="1800" dirty="0" smtClean="0"/>
              <a:t>在计算机中实现信号传输的排线，每排线可有</a:t>
            </a:r>
            <a:r>
              <a:rPr lang="en-US" altLang="zh-CN" sz="1800" dirty="0" smtClean="0"/>
              <a:t>64</a:t>
            </a:r>
            <a:r>
              <a:rPr lang="zh-CN" altLang="en-US" sz="1800" dirty="0" smtClean="0"/>
              <a:t>根或</a:t>
            </a:r>
            <a:r>
              <a:rPr lang="en-US" altLang="zh-CN" sz="1800" dirty="0" smtClean="0"/>
              <a:t>32</a:t>
            </a:r>
            <a:r>
              <a:rPr lang="zh-CN" altLang="en-US" sz="1800" dirty="0" smtClean="0"/>
              <a:t>根</a:t>
            </a:r>
            <a:endParaRPr lang="en-US" altLang="zh-CN" sz="1800" dirty="0" smtClean="0"/>
          </a:p>
          <a:p>
            <a:pPr lvl="3">
              <a:lnSpc>
                <a:spcPct val="80000"/>
              </a:lnSpc>
            </a:pPr>
            <a:r>
              <a:rPr lang="zh-CN" altLang="en-US" dirty="0" smtClean="0"/>
              <a:t>根据用途划分</a:t>
            </a:r>
          </a:p>
          <a:p>
            <a:pPr lvl="4">
              <a:lnSpc>
                <a:spcPct val="80000"/>
              </a:lnSpc>
            </a:pPr>
            <a:r>
              <a:rPr lang="zh-CN" altLang="en-US" dirty="0" smtClean="0"/>
              <a:t>数据总线（双向，条数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/>
              <a:t>字长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/>
              <a:t>多少位计算机）：</a:t>
            </a:r>
          </a:p>
          <a:p>
            <a:pPr lvl="4">
              <a:lnSpc>
                <a:spcPct val="80000"/>
              </a:lnSpc>
            </a:pPr>
            <a:r>
              <a:rPr lang="zh-CN" altLang="en-US" dirty="0" smtClean="0"/>
              <a:t>地址总线（单向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/>
              <a:t>寻址能力）：</a:t>
            </a:r>
            <a:endParaRPr lang="en-US" altLang="zh-CN" dirty="0" smtClean="0"/>
          </a:p>
          <a:p>
            <a:pPr lvl="5">
              <a:lnSpc>
                <a:spcPct val="80000"/>
              </a:lnSpc>
            </a:pPr>
            <a:r>
              <a:rPr lang="en-US" altLang="zh-CN" dirty="0" smtClean="0"/>
              <a:t>24</a:t>
            </a:r>
            <a:r>
              <a:rPr lang="zh-CN" altLang="en-US" dirty="0" smtClean="0"/>
              <a:t>位寻址</a:t>
            </a:r>
            <a:r>
              <a:rPr lang="en-US" altLang="zh-CN" dirty="0" smtClean="0"/>
              <a:t>16MB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位寻址</a:t>
            </a:r>
            <a:r>
              <a:rPr lang="en-US" altLang="zh-CN" dirty="0" smtClean="0"/>
              <a:t>4GB</a:t>
            </a:r>
          </a:p>
          <a:p>
            <a:pPr lvl="4">
              <a:lnSpc>
                <a:spcPct val="80000"/>
              </a:lnSpc>
            </a:pPr>
            <a:r>
              <a:rPr lang="zh-CN" altLang="en-US" dirty="0" smtClean="0"/>
              <a:t>控制总线（双向）</a:t>
            </a:r>
          </a:p>
          <a:p>
            <a:pPr lvl="3">
              <a:lnSpc>
                <a:spcPct val="80000"/>
              </a:lnSpc>
            </a:pPr>
            <a:r>
              <a:rPr lang="zh-CN" altLang="en-US" sz="1800" dirty="0" smtClean="0"/>
              <a:t>根据位置划分</a:t>
            </a:r>
            <a:endParaRPr lang="en-US" altLang="zh-CN" sz="1800" dirty="0" smtClean="0"/>
          </a:p>
          <a:p>
            <a:pPr lvl="4">
              <a:lnSpc>
                <a:spcPct val="80000"/>
              </a:lnSpc>
            </a:pPr>
            <a:r>
              <a:rPr lang="zh-CN" altLang="en-US" sz="1800" dirty="0" smtClean="0"/>
              <a:t>内部总线（</a:t>
            </a:r>
            <a:r>
              <a:rPr lang="en-US" altLang="zh-CN" sz="1800" dirty="0" smtClean="0"/>
              <a:t>CPU</a:t>
            </a:r>
            <a:r>
              <a:rPr lang="zh-CN" altLang="en-US" sz="1800" dirty="0" smtClean="0"/>
              <a:t>）与外部总线</a:t>
            </a:r>
            <a:r>
              <a:rPr lang="en-US" altLang="zh-CN" sz="1800" dirty="0" smtClean="0"/>
              <a:t>(</a:t>
            </a:r>
            <a:r>
              <a:rPr lang="zh-CN" altLang="en-US" sz="1800" dirty="0" smtClean="0"/>
              <a:t>主板</a:t>
            </a:r>
            <a:r>
              <a:rPr lang="en-US" altLang="zh-CN" sz="1800" dirty="0" smtClean="0"/>
              <a:t>)</a:t>
            </a:r>
          </a:p>
          <a:p>
            <a:pPr lvl="3">
              <a:lnSpc>
                <a:spcPct val="80000"/>
              </a:lnSpc>
            </a:pPr>
            <a:r>
              <a:rPr lang="zh-CN" altLang="en-US" sz="1800" dirty="0" smtClean="0"/>
              <a:t>根据技术划分</a:t>
            </a:r>
          </a:p>
          <a:p>
            <a:pPr lvl="4">
              <a:lnSpc>
                <a:spcPct val="80000"/>
              </a:lnSpc>
            </a:pPr>
            <a:r>
              <a:rPr lang="en-US" altLang="zh-CN" sz="1800" dirty="0" smtClean="0"/>
              <a:t>ISA  EISA PCI, AGP  PCI-E</a:t>
            </a:r>
            <a:r>
              <a:rPr lang="zh-CN" altLang="en-US" sz="1800" dirty="0" smtClean="0"/>
              <a:t>等等</a:t>
            </a:r>
          </a:p>
          <a:p>
            <a:pPr lvl="2">
              <a:lnSpc>
                <a:spcPct val="80000"/>
              </a:lnSpc>
            </a:pPr>
            <a:r>
              <a:rPr lang="zh-CN" altLang="en-US" sz="2200" dirty="0" smtClean="0"/>
              <a:t>接口</a:t>
            </a:r>
          </a:p>
          <a:p>
            <a:pPr lvl="3">
              <a:lnSpc>
                <a:spcPct val="80000"/>
              </a:lnSpc>
            </a:pPr>
            <a:r>
              <a:rPr lang="zh-CN" altLang="en-US" sz="1800" dirty="0" smtClean="0"/>
              <a:t>串口、并口、</a:t>
            </a:r>
            <a:r>
              <a:rPr lang="en-US" altLang="zh-CN" sz="1800" dirty="0" smtClean="0"/>
              <a:t>USB</a:t>
            </a:r>
            <a:r>
              <a:rPr lang="zh-CN" altLang="en-US" sz="1800" dirty="0" smtClean="0"/>
              <a:t>接口、</a:t>
            </a:r>
            <a:r>
              <a:rPr lang="en-US" altLang="zh-CN" sz="1800" dirty="0" smtClean="0"/>
              <a:t>1394</a:t>
            </a:r>
            <a:r>
              <a:rPr lang="zh-CN" altLang="en-US" sz="1800" dirty="0" smtClean="0"/>
              <a:t>接口等等</a:t>
            </a:r>
            <a:r>
              <a:rPr lang="en-US" altLang="zh-CN" sz="1800" dirty="0" smtClean="0"/>
              <a:t>, USB</a:t>
            </a:r>
            <a:r>
              <a:rPr lang="zh-CN" altLang="en-US" sz="1800" dirty="0" smtClean="0"/>
              <a:t>口支持热插拔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50302"/>
            <a:ext cx="7024688" cy="64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课程简介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版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7989"/>
            <a:ext cx="7643192" cy="459817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800" dirty="0" smtClean="0"/>
              <a:t>课程内容</a:t>
            </a:r>
          </a:p>
          <a:p>
            <a:pPr lvl="1" eaLnBrk="1" hangingPunct="1"/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   计算机常识</a:t>
            </a:r>
          </a:p>
          <a:p>
            <a:pPr lvl="1" eaLnBrk="1" hangingPunct="1"/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   操作系统应用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——Windows 7</a:t>
            </a:r>
          </a:p>
          <a:p>
            <a:pPr lvl="1" eaLnBrk="1" hangingPunct="1"/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   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文字处理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——Word 2010</a:t>
            </a:r>
          </a:p>
          <a:p>
            <a:pPr lvl="1" eaLnBrk="1" hangingPunct="1"/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   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电子表格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——Excel 2010</a:t>
            </a:r>
          </a:p>
          <a:p>
            <a:pPr lvl="1" eaLnBrk="1" hangingPunct="1"/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   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演示文稿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——PowerPoint 2010</a:t>
            </a:r>
          </a:p>
          <a:p>
            <a:pPr lvl="1" eaLnBrk="1" hangingPunct="1"/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   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计算机网络基础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——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网络常识，网络连接、测试</a:t>
            </a:r>
          </a:p>
          <a:p>
            <a:pPr lvl="1" eaLnBrk="1" hangingPunct="1"/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    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Internet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应用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——IE9.0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使用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, Email(Outlook2010)</a:t>
            </a:r>
          </a:p>
          <a:p>
            <a:pPr lvl="1" eaLnBrk="1" hangingPunct="1"/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    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信息安全与网络道德</a:t>
            </a:r>
          </a:p>
          <a:p>
            <a:pPr lvl="1" eaLnBrk="1" hangingPunct="1"/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   计算机多媒体技术（概念，主要技术、文件压缩）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9220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E69BA0A1-0591-4065-A2D0-D794FA3E928F}" type="slidenum">
              <a:rPr lang="en-US" altLang="zh-CN" smtClean="0"/>
              <a:pPr eaLnBrk="1" hangingPunct="1"/>
              <a:t>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64036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6A4B-AB54-4DED-AFB8-6D0979EC59A8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6</a:t>
            </a:r>
            <a:r>
              <a:rPr lang="zh-CN" altLang="en-US" b="0" dirty="0"/>
              <a:t>、计算机硬件系统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zh-CN" altLang="en-US" b="1" dirty="0"/>
              <a:t>中央处理器（</a:t>
            </a:r>
            <a:r>
              <a:rPr lang="en-US" altLang="zh-CN" dirty="0"/>
              <a:t>CPU</a:t>
            </a:r>
            <a:r>
              <a:rPr lang="zh-CN" altLang="en-US" dirty="0"/>
              <a:t>）</a:t>
            </a:r>
          </a:p>
          <a:p>
            <a:pPr lvl="3"/>
            <a:r>
              <a:rPr lang="zh-CN" altLang="en-US" dirty="0"/>
              <a:t>构成：</a:t>
            </a:r>
          </a:p>
          <a:p>
            <a:pPr lvl="4"/>
            <a:r>
              <a:rPr lang="zh-CN" altLang="en-US" dirty="0"/>
              <a:t>运算器（完成各种算术运算和逻辑运算，简称为</a:t>
            </a:r>
            <a:r>
              <a:rPr lang="en-US" altLang="zh-CN" dirty="0"/>
              <a:t>ALU</a:t>
            </a:r>
            <a:r>
              <a:rPr lang="zh-CN" altLang="en-US" dirty="0"/>
              <a:t>）</a:t>
            </a:r>
          </a:p>
          <a:p>
            <a:pPr lvl="4"/>
            <a:r>
              <a:rPr lang="zh-CN" altLang="en-US" dirty="0"/>
              <a:t>控制器</a:t>
            </a:r>
            <a:r>
              <a:rPr lang="en-US" altLang="zh-CN" dirty="0"/>
              <a:t>+</a:t>
            </a:r>
            <a:r>
              <a:rPr lang="zh-CN" altLang="en-US" dirty="0"/>
              <a:t>寄存器</a:t>
            </a:r>
          </a:p>
          <a:p>
            <a:pPr lvl="4"/>
            <a:r>
              <a:rPr lang="zh-CN" altLang="en-US" b="1" dirty="0"/>
              <a:t>部分内部集成高速缓存</a:t>
            </a:r>
          </a:p>
          <a:p>
            <a:pPr lvl="3"/>
            <a:r>
              <a:rPr lang="zh-CN" altLang="en-US" b="1" dirty="0"/>
              <a:t>指标：</a:t>
            </a:r>
          </a:p>
          <a:p>
            <a:pPr lvl="4"/>
            <a:r>
              <a:rPr lang="zh-CN" altLang="en-US" b="1" dirty="0" smtClean="0"/>
              <a:t>核心数量</a:t>
            </a:r>
            <a:endParaRPr lang="en-US" altLang="zh-CN" b="1" dirty="0" smtClean="0"/>
          </a:p>
          <a:p>
            <a:pPr lvl="4"/>
            <a:r>
              <a:rPr lang="zh-CN" altLang="en-US" b="1" dirty="0" smtClean="0"/>
              <a:t>主频</a:t>
            </a:r>
            <a:r>
              <a:rPr lang="zh-CN" altLang="en-US" b="1" dirty="0"/>
              <a:t>率</a:t>
            </a:r>
          </a:p>
          <a:p>
            <a:pPr lvl="4"/>
            <a:r>
              <a:rPr lang="zh-CN" altLang="en-US" b="1" dirty="0"/>
              <a:t>字长</a:t>
            </a:r>
          </a:p>
          <a:p>
            <a:pPr lvl="4"/>
            <a:r>
              <a:rPr lang="zh-CN" altLang="en-US" b="1" dirty="0"/>
              <a:t>高速缓存数</a:t>
            </a:r>
          </a:p>
          <a:p>
            <a:pPr lvl="3"/>
            <a:r>
              <a:rPr lang="zh-CN" altLang="en-US" b="1" dirty="0"/>
              <a:t>两大微处理器公司：</a:t>
            </a:r>
          </a:p>
          <a:p>
            <a:pPr lvl="4"/>
            <a:r>
              <a:rPr lang="en-US" altLang="zh-CN" b="1" dirty="0"/>
              <a:t>Intel:  P4      </a:t>
            </a:r>
            <a:r>
              <a:rPr lang="zh-CN" altLang="en-US" b="1" dirty="0"/>
              <a:t>酷睿</a:t>
            </a:r>
            <a:r>
              <a:rPr lang="en-US" altLang="zh-CN" b="1" dirty="0"/>
              <a:t>(</a:t>
            </a:r>
            <a:r>
              <a:rPr lang="en-US" altLang="zh-CN" b="1"/>
              <a:t>Core</a:t>
            </a:r>
            <a:r>
              <a:rPr lang="en-US" altLang="zh-CN" b="1" smtClean="0"/>
              <a:t>) i3/ i5/ i7</a:t>
            </a:r>
            <a:endParaRPr lang="en-US" altLang="zh-CN" b="1" dirty="0"/>
          </a:p>
          <a:p>
            <a:pPr lvl="4"/>
            <a:r>
              <a:rPr lang="en-US" altLang="zh-CN" b="1" dirty="0"/>
              <a:t>AMD: Athlon64 X2</a:t>
            </a:r>
            <a:r>
              <a:rPr lang="en-US" altLang="zh-CN" dirty="0"/>
              <a:t> </a:t>
            </a:r>
            <a:r>
              <a:rPr lang="zh-CN" altLang="en-US" dirty="0"/>
              <a:t>等等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47808"/>
            <a:ext cx="2095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99" y="2579726"/>
            <a:ext cx="27241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3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990D-ABF3-4FBB-9F26-28C250A5773A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6</a:t>
            </a:r>
            <a:r>
              <a:rPr lang="zh-CN" altLang="en-US" b="0" dirty="0"/>
              <a:t>、计算机硬件系统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zh-CN" altLang="en-US" b="1" dirty="0"/>
              <a:t>存储器：</a:t>
            </a:r>
          </a:p>
          <a:p>
            <a:pPr lvl="3"/>
            <a:r>
              <a:rPr lang="zh-CN" altLang="en-US" dirty="0"/>
              <a:t>高速缓存：</a:t>
            </a:r>
          </a:p>
          <a:p>
            <a:pPr lvl="4"/>
            <a:r>
              <a:rPr lang="zh-CN" altLang="en-US" dirty="0"/>
              <a:t>高速</a:t>
            </a:r>
            <a:r>
              <a:rPr lang="en-US" altLang="zh-CN" dirty="0"/>
              <a:t>Cache</a:t>
            </a:r>
            <a:r>
              <a:rPr lang="zh-CN" altLang="en-US" dirty="0"/>
              <a:t>，速度高于内存</a:t>
            </a:r>
            <a:r>
              <a:rPr lang="zh-CN" altLang="en-US" dirty="0" smtClean="0"/>
              <a:t>（集成</a:t>
            </a:r>
            <a:r>
              <a:rPr lang="zh-CN" altLang="en-US" dirty="0"/>
              <a:t>于</a:t>
            </a:r>
            <a:r>
              <a:rPr lang="en-US" altLang="zh-CN" dirty="0"/>
              <a:t>CPU</a:t>
            </a:r>
            <a:r>
              <a:rPr lang="zh-CN" altLang="en-US" dirty="0"/>
              <a:t>内部）。</a:t>
            </a:r>
          </a:p>
          <a:p>
            <a:pPr lvl="3"/>
            <a:r>
              <a:rPr lang="zh-CN" altLang="en-US" dirty="0"/>
              <a:t>内存（主存）</a:t>
            </a:r>
          </a:p>
          <a:p>
            <a:pPr lvl="4"/>
            <a:r>
              <a:rPr lang="zh-CN" altLang="en-US" b="1" dirty="0"/>
              <a:t>内存分</a:t>
            </a:r>
            <a:r>
              <a:rPr lang="en-US" altLang="zh-CN" b="1" dirty="0"/>
              <a:t>RAM</a:t>
            </a:r>
            <a:r>
              <a:rPr lang="zh-CN" altLang="en-US" b="1" dirty="0"/>
              <a:t>（断电后信息立即丢失）和</a:t>
            </a:r>
            <a:r>
              <a:rPr lang="en-US" altLang="zh-CN" b="1" dirty="0"/>
              <a:t>ROM</a:t>
            </a:r>
            <a:r>
              <a:rPr lang="zh-CN" altLang="en-US" b="1" dirty="0"/>
              <a:t>（主要用于存储</a:t>
            </a:r>
            <a:r>
              <a:rPr lang="en-US" altLang="zh-CN" b="1" dirty="0"/>
              <a:t>BIOS</a:t>
            </a:r>
            <a:r>
              <a:rPr lang="zh-CN" altLang="en-US" b="1" dirty="0"/>
              <a:t>信息，断电后仍保存）。</a:t>
            </a:r>
          </a:p>
          <a:p>
            <a:pPr lvl="4"/>
            <a:r>
              <a:rPr lang="zh-CN" altLang="en-US" b="1" dirty="0"/>
              <a:t>存储运行中的数据和程序。程序必须进入内存才能被</a:t>
            </a:r>
            <a:r>
              <a:rPr lang="en-US" altLang="zh-CN" b="1" dirty="0"/>
              <a:t>CPU</a:t>
            </a:r>
            <a:r>
              <a:rPr lang="zh-CN" altLang="en-US" b="1" dirty="0"/>
              <a:t>执行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lvl="4"/>
            <a:r>
              <a:rPr lang="zh-CN" altLang="en-US" dirty="0" smtClean="0"/>
              <a:t>微机的内存主要指</a:t>
            </a:r>
            <a:r>
              <a:rPr lang="en-US" altLang="zh-CN" dirty="0" smtClean="0"/>
              <a:t>RAM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3"/>
            <a:r>
              <a:rPr lang="zh-CN" altLang="en-US" b="1" dirty="0" smtClean="0"/>
              <a:t>内存的主要指标</a:t>
            </a:r>
            <a:endParaRPr lang="zh-CN" altLang="en-US" dirty="0"/>
          </a:p>
          <a:p>
            <a:pPr lvl="4"/>
            <a:r>
              <a:rPr lang="zh-CN" altLang="en-US" dirty="0" smtClean="0"/>
              <a:t>容量</a:t>
            </a:r>
            <a:r>
              <a:rPr lang="zh-CN" altLang="en-US" dirty="0"/>
              <a:t>（</a:t>
            </a:r>
            <a:r>
              <a:rPr lang="en-US" altLang="zh-CN" dirty="0"/>
              <a:t>MB,GB</a:t>
            </a:r>
            <a:r>
              <a:rPr lang="zh-CN" altLang="en-US" dirty="0" smtClean="0"/>
              <a:t>）： 例如：</a:t>
            </a:r>
            <a:r>
              <a:rPr lang="en-US" altLang="zh-CN" dirty="0" smtClean="0"/>
              <a:t>2GB</a:t>
            </a:r>
          </a:p>
          <a:p>
            <a:pPr lvl="4"/>
            <a:r>
              <a:rPr lang="zh-CN" altLang="en-US" dirty="0" smtClean="0"/>
              <a:t>运行频率</a:t>
            </a:r>
            <a:r>
              <a:rPr lang="zh-CN" altLang="en-US" dirty="0"/>
              <a:t>为标准</a:t>
            </a:r>
            <a:r>
              <a:rPr lang="zh-CN" altLang="en-US" dirty="0" smtClean="0"/>
              <a:t>。</a:t>
            </a:r>
            <a:r>
              <a:rPr lang="en-US" altLang="zh-CN" dirty="0"/>
              <a:t> DDRII</a:t>
            </a:r>
            <a:r>
              <a:rPr lang="zh-CN" altLang="en-US" dirty="0"/>
              <a:t>，</a:t>
            </a:r>
            <a:r>
              <a:rPr lang="en-US" altLang="zh-CN" dirty="0" smtClean="0"/>
              <a:t>667Mhz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81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80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D994-5F94-4C19-B8C2-71E829D94E35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6</a:t>
            </a:r>
            <a:r>
              <a:rPr lang="zh-CN" altLang="en-US" b="0" dirty="0"/>
              <a:t>、计算机硬件系统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3"/>
            <a:r>
              <a:rPr lang="zh-CN" altLang="en-US" dirty="0"/>
              <a:t>外存（辅存）。</a:t>
            </a:r>
            <a:endParaRPr lang="zh-CN" altLang="en-US" b="1" dirty="0"/>
          </a:p>
          <a:p>
            <a:pPr lvl="4"/>
            <a:r>
              <a:rPr lang="zh-CN" altLang="en-US" dirty="0"/>
              <a:t>外存储器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光盘</a:t>
            </a:r>
            <a:r>
              <a:rPr lang="zh-CN" altLang="en-US" dirty="0"/>
              <a:t>（</a:t>
            </a:r>
            <a:r>
              <a:rPr lang="en-US" altLang="zh-CN" b="1" dirty="0"/>
              <a:t>CD-ROM, DVD</a:t>
            </a:r>
            <a:r>
              <a:rPr lang="zh-CN" altLang="en-US" dirty="0"/>
              <a:t>）、硬盘、</a:t>
            </a:r>
            <a:r>
              <a:rPr lang="en-US" altLang="zh-CN" dirty="0"/>
              <a:t>U</a:t>
            </a:r>
            <a:r>
              <a:rPr lang="zh-CN" altLang="en-US" dirty="0"/>
              <a:t>盘（写保护）、闪存</a:t>
            </a:r>
            <a:r>
              <a:rPr lang="zh-CN" altLang="en-US" dirty="0" smtClean="0"/>
              <a:t>卡，早期的软盘等</a:t>
            </a:r>
            <a:endParaRPr lang="zh-CN" altLang="en-US" dirty="0"/>
          </a:p>
          <a:p>
            <a:pPr lvl="4"/>
            <a:r>
              <a:rPr lang="zh-CN" altLang="en-US" dirty="0"/>
              <a:t>硬盘：防震、防尘</a:t>
            </a:r>
            <a:endParaRPr lang="zh-CN" altLang="en-US" b="1" dirty="0"/>
          </a:p>
          <a:p>
            <a:pPr lvl="2"/>
            <a:r>
              <a:rPr lang="zh-CN" altLang="en-US" b="1" dirty="0"/>
              <a:t>外部设备</a:t>
            </a:r>
          </a:p>
          <a:p>
            <a:pPr lvl="3"/>
            <a:r>
              <a:rPr lang="zh-CN" altLang="en-US" dirty="0"/>
              <a:t>输入设备：</a:t>
            </a:r>
          </a:p>
          <a:p>
            <a:pPr lvl="4"/>
            <a:r>
              <a:rPr lang="zh-CN" altLang="en-US" b="1" dirty="0"/>
              <a:t>键盘</a:t>
            </a:r>
            <a:r>
              <a:rPr lang="en-US" altLang="zh-CN" b="1" dirty="0"/>
              <a:t>(</a:t>
            </a:r>
            <a:r>
              <a:rPr lang="zh-CN" altLang="en-US" b="1" dirty="0"/>
              <a:t>必备</a:t>
            </a:r>
            <a:r>
              <a:rPr lang="en-US" altLang="zh-CN" b="1" dirty="0"/>
              <a:t>)</a:t>
            </a:r>
            <a:r>
              <a:rPr lang="zh-CN" altLang="en-US" b="1" dirty="0"/>
              <a:t>、鼠标（必备）、</a:t>
            </a:r>
            <a:r>
              <a:rPr lang="zh-CN" altLang="en-US" dirty="0"/>
              <a:t>扫描仪，光笔；</a:t>
            </a:r>
          </a:p>
          <a:p>
            <a:pPr lvl="3"/>
            <a:r>
              <a:rPr lang="zh-CN" altLang="en-US" dirty="0"/>
              <a:t>输出设备：</a:t>
            </a:r>
          </a:p>
          <a:p>
            <a:pPr lvl="4"/>
            <a:r>
              <a:rPr lang="zh-CN" altLang="en-US" b="1" dirty="0"/>
              <a:t>显示器（必备）、</a:t>
            </a:r>
            <a:r>
              <a:rPr lang="zh-CN" altLang="en-US" dirty="0"/>
              <a:t>打印机、绘图仪；</a:t>
            </a:r>
          </a:p>
          <a:p>
            <a:pPr lvl="3"/>
            <a:r>
              <a:rPr lang="zh-CN" altLang="en-US" dirty="0"/>
              <a:t>其中：触摸屏、外存兼具输入、输出功能。</a:t>
            </a:r>
          </a:p>
          <a:p>
            <a:pPr lvl="2"/>
            <a:r>
              <a:rPr lang="en-US" altLang="zh-CN" dirty="0"/>
              <a:t>CMOS</a:t>
            </a:r>
            <a:r>
              <a:rPr lang="zh-CN" altLang="en-US" dirty="0"/>
              <a:t>：硬件配置信息保存在</a:t>
            </a:r>
            <a:r>
              <a:rPr lang="en-US" altLang="zh-CN" dirty="0"/>
              <a:t>CMOS</a:t>
            </a:r>
            <a:r>
              <a:rPr lang="zh-CN" altLang="en-US" dirty="0"/>
              <a:t>中。</a:t>
            </a:r>
          </a:p>
        </p:txBody>
      </p:sp>
    </p:spTree>
    <p:extLst>
      <p:ext uri="{BB962C8B-B14F-4D97-AF65-F5344CB8AC3E}">
        <p14:creationId xmlns:p14="http://schemas.microsoft.com/office/powerpoint/2010/main" val="2660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B981-3F9D-4617-9511-DC2BAA989F9B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7</a:t>
            </a:r>
            <a:r>
              <a:rPr lang="zh-CN" altLang="en-US" b="0" dirty="0" smtClean="0"/>
              <a:t> 计算机软件系统</a:t>
            </a:r>
            <a:endParaRPr lang="zh-CN" altLang="en-US" b="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600" b="1" dirty="0"/>
              <a:t>7</a:t>
            </a:r>
            <a:r>
              <a:rPr lang="zh-CN" altLang="en-US" sz="2600" b="1" dirty="0"/>
              <a:t>、计算机软件系统</a:t>
            </a:r>
          </a:p>
          <a:p>
            <a:pPr lvl="1">
              <a:lnSpc>
                <a:spcPct val="90000"/>
              </a:lnSpc>
            </a:pPr>
            <a:r>
              <a:rPr lang="en-US" altLang="zh-CN" sz="2200" b="1" dirty="0"/>
              <a:t>(1)</a:t>
            </a:r>
            <a:r>
              <a:rPr lang="zh-CN" altLang="en-US" sz="2200" b="1" dirty="0"/>
              <a:t>计算机</a:t>
            </a:r>
            <a:r>
              <a:rPr lang="zh-CN" altLang="en-US" sz="2200" b="1" dirty="0" smtClean="0"/>
              <a:t>语言</a:t>
            </a:r>
            <a:endParaRPr lang="en-US" altLang="zh-CN" sz="2200" b="1" dirty="0" smtClean="0"/>
          </a:p>
          <a:p>
            <a:pPr lvl="2">
              <a:lnSpc>
                <a:spcPct val="90000"/>
              </a:lnSpc>
            </a:pPr>
            <a:r>
              <a:rPr lang="zh-CN" altLang="en-US" b="1" dirty="0" smtClean="0"/>
              <a:t>定义：</a:t>
            </a:r>
            <a:endParaRPr lang="en-US" altLang="zh-CN" b="1" dirty="0" smtClean="0"/>
          </a:p>
          <a:p>
            <a:pPr lvl="3">
              <a:lnSpc>
                <a:spcPct val="90000"/>
              </a:lnSpc>
            </a:pPr>
            <a:r>
              <a:rPr lang="zh-CN" altLang="en-US" sz="1800" b="1" dirty="0" smtClean="0"/>
              <a:t>编写计算机程序的语句集，通常配合一定的环境开展工作。</a:t>
            </a:r>
            <a:endParaRPr lang="en-US" altLang="zh-CN" sz="1800" b="1" dirty="0" smtClean="0"/>
          </a:p>
          <a:p>
            <a:pPr lvl="3">
              <a:lnSpc>
                <a:spcPct val="90000"/>
              </a:lnSpc>
            </a:pPr>
            <a:endParaRPr lang="en-US" altLang="zh-CN" sz="1800" b="1" dirty="0" smtClean="0"/>
          </a:p>
          <a:p>
            <a:pPr lvl="3">
              <a:lnSpc>
                <a:spcPct val="90000"/>
              </a:lnSpc>
            </a:pPr>
            <a:r>
              <a:rPr lang="zh-CN" altLang="en-US" sz="1800" b="1" dirty="0" smtClean="0"/>
              <a:t>例如：</a:t>
            </a:r>
            <a:r>
              <a:rPr lang="en-US" altLang="zh-CN" sz="1800" b="1" dirty="0" smtClean="0"/>
              <a:t>Basic</a:t>
            </a:r>
            <a:r>
              <a:rPr lang="zh-CN" altLang="en-US" sz="1800" b="1" dirty="0" smtClean="0"/>
              <a:t>语言，</a:t>
            </a:r>
            <a:r>
              <a:rPr lang="en-US" altLang="zh-CN" sz="1800" b="1" dirty="0" smtClean="0"/>
              <a:t>C</a:t>
            </a:r>
            <a:r>
              <a:rPr lang="zh-CN" altLang="en-US" sz="1800" b="1" dirty="0" smtClean="0"/>
              <a:t>语言，</a:t>
            </a:r>
            <a:r>
              <a:rPr lang="en-US" altLang="zh-CN" sz="1800" b="1" dirty="0" smtClean="0"/>
              <a:t>Java</a:t>
            </a:r>
            <a:r>
              <a:rPr lang="zh-CN" altLang="en-US" sz="1800" b="1" dirty="0" smtClean="0"/>
              <a:t>语言等。</a:t>
            </a:r>
            <a:endParaRPr lang="en-US" altLang="zh-CN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721773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7</a:t>
            </a:r>
            <a:r>
              <a:rPr lang="zh-CN" altLang="en-US" b="0" dirty="0"/>
              <a:t> 计算机软件系统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90000"/>
              </a:lnSpc>
            </a:pPr>
            <a:r>
              <a:rPr lang="zh-CN" altLang="en-US" sz="2100" b="1" dirty="0" smtClean="0"/>
              <a:t>机器语言：</a:t>
            </a:r>
          </a:p>
          <a:p>
            <a:pPr lvl="3">
              <a:lnSpc>
                <a:spcPct val="90000"/>
              </a:lnSpc>
            </a:pPr>
            <a:r>
              <a:rPr lang="zh-CN" altLang="en-US" sz="1800" dirty="0" smtClean="0"/>
              <a:t>是最早的程序设计语言。</a:t>
            </a:r>
          </a:p>
          <a:p>
            <a:pPr lvl="3">
              <a:lnSpc>
                <a:spcPct val="90000"/>
              </a:lnSpc>
            </a:pPr>
            <a:r>
              <a:rPr lang="zh-CN" altLang="en-US" sz="1800" dirty="0" smtClean="0"/>
              <a:t>直接编写</a:t>
            </a:r>
            <a:r>
              <a:rPr lang="zh-CN" altLang="en-US" sz="1800" b="1" dirty="0" smtClean="0"/>
              <a:t>二进制</a:t>
            </a:r>
            <a:r>
              <a:rPr lang="zh-CN" altLang="en-US" sz="1800" dirty="0" smtClean="0"/>
              <a:t>代码，不需翻译或解释，直接识别，</a:t>
            </a:r>
          </a:p>
          <a:p>
            <a:pPr lvl="3">
              <a:lnSpc>
                <a:spcPct val="90000"/>
              </a:lnSpc>
            </a:pPr>
            <a:r>
              <a:rPr lang="zh-CN" altLang="en-US" sz="1800" b="1" dirty="0" smtClean="0"/>
              <a:t>移植性很差。</a:t>
            </a:r>
          </a:p>
          <a:p>
            <a:pPr lvl="3">
              <a:lnSpc>
                <a:spcPct val="90000"/>
              </a:lnSpc>
            </a:pPr>
            <a:r>
              <a:rPr lang="zh-CN" altLang="en-US" sz="1800" b="1" dirty="0" smtClean="0"/>
              <a:t>其</a:t>
            </a:r>
            <a:r>
              <a:rPr lang="zh-CN" altLang="en-US" sz="1800" dirty="0" smtClean="0"/>
              <a:t>基础是机器指令：操作码（做什么操作）＋操作数（被操作的数据或地址）。</a:t>
            </a:r>
          </a:p>
          <a:p>
            <a:pPr lvl="2">
              <a:lnSpc>
                <a:spcPct val="90000"/>
              </a:lnSpc>
            </a:pPr>
            <a:r>
              <a:rPr lang="zh-CN" altLang="en-US" sz="2100" b="1" dirty="0" smtClean="0"/>
              <a:t>汇编语言</a:t>
            </a:r>
          </a:p>
          <a:p>
            <a:pPr lvl="3">
              <a:lnSpc>
                <a:spcPct val="90000"/>
              </a:lnSpc>
            </a:pPr>
            <a:r>
              <a:rPr lang="zh-CN" altLang="en-US" sz="1800" dirty="0" smtClean="0"/>
              <a:t>计算机软件采用了助记符号表示机器语言我们称之为汇编语言。</a:t>
            </a:r>
          </a:p>
          <a:p>
            <a:pPr lvl="3">
              <a:lnSpc>
                <a:spcPct val="90000"/>
              </a:lnSpc>
            </a:pPr>
            <a:r>
              <a:rPr lang="zh-CN" altLang="en-US" sz="1800" dirty="0" smtClean="0"/>
              <a:t>与机器语言类似，随机器而异，移植性差。</a:t>
            </a:r>
          </a:p>
          <a:p>
            <a:pPr lvl="3">
              <a:lnSpc>
                <a:spcPct val="90000"/>
              </a:lnSpc>
            </a:pPr>
            <a:r>
              <a:rPr lang="zh-CN" altLang="en-US" sz="1800" dirty="0" smtClean="0"/>
              <a:t> 指令被以助记符的形式呈现。</a:t>
            </a:r>
          </a:p>
          <a:p>
            <a:pPr lvl="4">
              <a:lnSpc>
                <a:spcPct val="90000"/>
              </a:lnSpc>
            </a:pPr>
            <a:r>
              <a:rPr lang="zh-CN" altLang="en-US" sz="1800" dirty="0" smtClean="0"/>
              <a:t>例如：</a:t>
            </a:r>
            <a:r>
              <a:rPr lang="en-US" altLang="zh-CN" sz="1800" dirty="0" err="1" smtClean="0"/>
              <a:t>mov</a:t>
            </a:r>
            <a:r>
              <a:rPr lang="en-US" altLang="zh-CN" sz="1800" dirty="0" smtClean="0"/>
              <a:t> ax,9      </a:t>
            </a:r>
            <a:r>
              <a:rPr lang="zh-CN" altLang="en-US" sz="1800" dirty="0" smtClean="0"/>
              <a:t>表示把</a:t>
            </a:r>
            <a:r>
              <a:rPr lang="en-US" altLang="zh-CN" sz="1800" dirty="0" smtClean="0"/>
              <a:t>9</a:t>
            </a:r>
            <a:r>
              <a:rPr lang="zh-CN" altLang="en-US" sz="1800" dirty="0" smtClean="0"/>
              <a:t>搬移到寄存器</a:t>
            </a:r>
            <a:r>
              <a:rPr lang="en-US" altLang="zh-CN" sz="1800" dirty="0" smtClean="0"/>
              <a:t>ax</a:t>
            </a:r>
            <a:r>
              <a:rPr lang="zh-CN" altLang="en-US" sz="1800" dirty="0" smtClean="0"/>
              <a:t>中。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955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54A-8A2F-4936-8855-FC59B5E7097A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7</a:t>
            </a:r>
            <a:r>
              <a:rPr lang="zh-CN" altLang="en-US" b="0" dirty="0"/>
              <a:t>、计算机软件系统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zh-CN" altLang="en-US" b="1" dirty="0"/>
              <a:t>高级语言</a:t>
            </a:r>
          </a:p>
          <a:p>
            <a:pPr lvl="3"/>
            <a:r>
              <a:rPr lang="zh-CN" altLang="en-US" dirty="0"/>
              <a:t>高级语言接近于自然语言。高级语言有两种不同的形式：编译型和解释型。</a:t>
            </a:r>
          </a:p>
          <a:p>
            <a:pPr lvl="3"/>
            <a:r>
              <a:rPr lang="zh-CN" altLang="en-US" dirty="0"/>
              <a:t>编译型</a:t>
            </a:r>
          </a:p>
          <a:p>
            <a:pPr lvl="4"/>
            <a:r>
              <a:rPr lang="zh-CN" altLang="en-US" dirty="0"/>
              <a:t>高级语言源程序编译成目标文件，经过连接（连接库文件）生成可执行文件，程序执行时直接执行可执行文件，完全可以脱离编译系统和源程序独立使用。</a:t>
            </a:r>
          </a:p>
          <a:p>
            <a:pPr lvl="3"/>
            <a:r>
              <a:rPr lang="zh-CN" altLang="en-US" dirty="0"/>
              <a:t>解释型</a:t>
            </a:r>
          </a:p>
          <a:p>
            <a:pPr lvl="4"/>
            <a:r>
              <a:rPr lang="zh-CN" altLang="en-US" dirty="0"/>
              <a:t>解释型通过解释系统解释为机器代码，然后执行，接着检查源程序是否结束，如果没有结束，继续到源程序中取下一语句，进行解释和执行。</a:t>
            </a:r>
          </a:p>
          <a:p>
            <a:pPr lvl="2"/>
            <a:r>
              <a:rPr lang="zh-CN" altLang="en-US" dirty="0"/>
              <a:t>当前计算机高级语言以编译型的为主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2783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7. </a:t>
            </a:r>
            <a:r>
              <a:rPr lang="zh-CN" altLang="en-US" b="0" dirty="0" smtClean="0"/>
              <a:t>计算机</a:t>
            </a:r>
            <a:r>
              <a:rPr lang="zh-CN" altLang="en-US" b="0" dirty="0"/>
              <a:t>软件系统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4330824" cy="4757759"/>
          </a:xfrm>
        </p:spPr>
        <p:txBody>
          <a:bodyPr/>
          <a:lstStyle/>
          <a:p>
            <a:pPr lvl="1"/>
            <a:r>
              <a:rPr lang="en-US" altLang="zh-CN" sz="2200" dirty="0"/>
              <a:t>(2)</a:t>
            </a:r>
            <a:r>
              <a:rPr lang="zh-CN" altLang="en-US" sz="2200" dirty="0"/>
              <a:t>计算机软件体系</a:t>
            </a:r>
          </a:p>
          <a:p>
            <a:pPr lvl="2"/>
            <a:r>
              <a:rPr lang="zh-CN" altLang="en-US" sz="2100" b="1" dirty="0"/>
              <a:t>操作系统是其他软件的基础，是用户和硬件的接口</a:t>
            </a:r>
            <a:r>
              <a:rPr lang="zh-CN" altLang="en-US" sz="2100" dirty="0"/>
              <a:t>（</a:t>
            </a:r>
            <a:r>
              <a:rPr lang="en-US" altLang="zh-CN" sz="2100" b="1" dirty="0"/>
              <a:t>Windows, Unix, Linux</a:t>
            </a:r>
            <a:r>
              <a:rPr lang="zh-CN" altLang="en-US" sz="2100" dirty="0"/>
              <a:t>）。</a:t>
            </a:r>
          </a:p>
          <a:p>
            <a:pPr lvl="2"/>
            <a:r>
              <a:rPr lang="zh-CN" altLang="en-US" sz="2100" dirty="0"/>
              <a:t>没有安装操作系统的计算机是裸机（实际上是没有安装任何软件，因为操作系统是裸机上的第一个软件）</a:t>
            </a:r>
            <a:r>
              <a:rPr lang="zh-CN" altLang="en-US" sz="2100" dirty="0" smtClean="0"/>
              <a:t>。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87218"/>
            <a:ext cx="382905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665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E45-52AB-497E-AC0A-DA275284BA32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7. </a:t>
            </a:r>
            <a:r>
              <a:rPr lang="zh-CN" altLang="en-US" b="0" dirty="0"/>
              <a:t>计算机软件系统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altLang="zh-CN" b="1" dirty="0" smtClean="0"/>
              <a:t>(3)</a:t>
            </a:r>
            <a:r>
              <a:rPr lang="zh-CN" altLang="en-US" b="1" dirty="0" smtClean="0"/>
              <a:t>计算机软件的分类</a:t>
            </a:r>
            <a:endParaRPr lang="zh-CN" altLang="en-US" b="1" dirty="0"/>
          </a:p>
          <a:p>
            <a:pPr lvl="2">
              <a:lnSpc>
                <a:spcPct val="90000"/>
              </a:lnSpc>
            </a:pPr>
            <a:r>
              <a:rPr lang="zh-CN" altLang="en-US" b="1" dirty="0"/>
              <a:t>系统软件：</a:t>
            </a:r>
          </a:p>
          <a:p>
            <a:pPr lvl="3">
              <a:lnSpc>
                <a:spcPct val="90000"/>
              </a:lnSpc>
            </a:pPr>
            <a:r>
              <a:rPr lang="zh-CN" altLang="en-US" dirty="0"/>
              <a:t>操作系统、语言处理系统、数据库管理系统</a:t>
            </a:r>
            <a:r>
              <a:rPr lang="en-US" altLang="zh-CN" dirty="0">
                <a:latin typeface="Arial"/>
              </a:rPr>
              <a:t>…</a:t>
            </a:r>
            <a:r>
              <a:rPr lang="en-US" altLang="zh-CN" dirty="0"/>
              <a:t>)</a:t>
            </a:r>
            <a:r>
              <a:rPr lang="en-US" altLang="zh-CN" b="1" dirty="0"/>
              <a:t>  </a:t>
            </a:r>
          </a:p>
          <a:p>
            <a:pPr lvl="2">
              <a:lnSpc>
                <a:spcPct val="90000"/>
              </a:lnSpc>
            </a:pPr>
            <a:r>
              <a:rPr lang="zh-CN" altLang="en-US" b="1" dirty="0"/>
              <a:t>应用软件</a:t>
            </a:r>
          </a:p>
          <a:p>
            <a:pPr lvl="3">
              <a:lnSpc>
                <a:spcPct val="90000"/>
              </a:lnSpc>
            </a:pPr>
            <a:r>
              <a:rPr lang="zh-CN" altLang="en-US" b="1" dirty="0" smtClean="0"/>
              <a:t>面向</a:t>
            </a:r>
            <a:r>
              <a:rPr lang="zh-CN" altLang="en-US" dirty="0" smtClean="0"/>
              <a:t>具体应用的软件。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例如：</a:t>
            </a:r>
            <a:r>
              <a:rPr lang="en-US" altLang="zh-CN" dirty="0" smtClean="0"/>
              <a:t> </a:t>
            </a:r>
            <a:r>
              <a:rPr lang="zh-CN" altLang="en-US" dirty="0"/>
              <a:t>财务软件，学籍管理软件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lvl="3">
              <a:lnSpc>
                <a:spcPct val="90000"/>
              </a:lnSpc>
            </a:pPr>
            <a:r>
              <a:rPr lang="zh-CN" altLang="en-US" b="1" dirty="0" smtClean="0"/>
              <a:t>例如：</a:t>
            </a:r>
            <a:r>
              <a:rPr lang="en-US" altLang="zh-CN" b="1" dirty="0" smtClean="0"/>
              <a:t>Word</a:t>
            </a:r>
            <a:r>
              <a:rPr lang="zh-CN" altLang="en-US" b="1" dirty="0"/>
              <a:t>、</a:t>
            </a:r>
            <a:r>
              <a:rPr lang="en-US" altLang="zh-CN" b="1" dirty="0" smtClean="0"/>
              <a:t>Excel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PowerPoint</a:t>
            </a:r>
            <a:endParaRPr lang="zh-CN" altLang="en-US" dirty="0"/>
          </a:p>
          <a:p>
            <a:pPr lvl="1">
              <a:lnSpc>
                <a:spcPct val="90000"/>
              </a:lnSpc>
            </a:pPr>
            <a:r>
              <a:rPr lang="en-US" altLang="zh-CN" b="1" smtClean="0"/>
              <a:t>(4)</a:t>
            </a:r>
            <a:r>
              <a:rPr lang="zh-CN" altLang="en-US" b="1" dirty="0"/>
              <a:t>常见软件</a:t>
            </a:r>
          </a:p>
          <a:p>
            <a:pPr lvl="2">
              <a:lnSpc>
                <a:spcPct val="90000"/>
              </a:lnSpc>
            </a:pPr>
            <a:r>
              <a:rPr lang="zh-CN" altLang="en-US" dirty="0"/>
              <a:t>常见的</a:t>
            </a:r>
            <a:r>
              <a:rPr lang="en-US" altLang="zh-CN" dirty="0"/>
              <a:t>Windows </a:t>
            </a:r>
            <a:r>
              <a:rPr lang="en-US" altLang="zh-CN" dirty="0" smtClean="0"/>
              <a:t>7</a:t>
            </a:r>
            <a:r>
              <a:rPr lang="zh-CN" altLang="en-US" dirty="0" smtClean="0"/>
              <a:t>是</a:t>
            </a:r>
            <a:r>
              <a:rPr lang="zh-CN" altLang="en-US" dirty="0"/>
              <a:t>多用户多任务操作系统。</a:t>
            </a:r>
          </a:p>
          <a:p>
            <a:pPr lvl="2">
              <a:lnSpc>
                <a:spcPct val="90000"/>
              </a:lnSpc>
            </a:pPr>
            <a:r>
              <a:rPr lang="en-US" altLang="zh-CN" dirty="0"/>
              <a:t>Word</a:t>
            </a:r>
            <a:r>
              <a:rPr lang="zh-CN" altLang="en-US" dirty="0"/>
              <a:t>是文字处理软件，</a:t>
            </a:r>
            <a:r>
              <a:rPr lang="en-US" altLang="zh-CN" dirty="0"/>
              <a:t>Excel</a:t>
            </a:r>
            <a:r>
              <a:rPr lang="zh-CN" altLang="en-US" dirty="0"/>
              <a:t>是电子表格</a:t>
            </a:r>
            <a:r>
              <a:rPr lang="zh-CN" altLang="en-US" dirty="0" smtClean="0"/>
              <a:t>软件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PowerPoint</a:t>
            </a:r>
            <a:r>
              <a:rPr lang="zh-CN" altLang="en-US" dirty="0" smtClean="0"/>
              <a:t>是演示文稿软件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Photoshop</a:t>
            </a:r>
            <a:r>
              <a:rPr lang="zh-CN" altLang="en-US" dirty="0" smtClean="0"/>
              <a:t>是图像处理软件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en-US" altLang="zh-CN" dirty="0"/>
              <a:t>Access</a:t>
            </a:r>
            <a:r>
              <a:rPr lang="zh-CN" altLang="en-US" dirty="0"/>
              <a:t>是数据库管理系统等等</a:t>
            </a:r>
          </a:p>
        </p:txBody>
      </p:sp>
    </p:spTree>
    <p:extLst>
      <p:ext uri="{BB962C8B-B14F-4D97-AF65-F5344CB8AC3E}">
        <p14:creationId xmlns:p14="http://schemas.microsoft.com/office/powerpoint/2010/main" val="327328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832F-376F-40CF-A6EC-54FC4DE714A7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8.</a:t>
            </a:r>
            <a:r>
              <a:rPr lang="zh-CN" altLang="en-US" b="0" dirty="0" smtClean="0"/>
              <a:t>计算机的性能指标</a:t>
            </a:r>
            <a:endParaRPr lang="zh-CN" altLang="en-US" b="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600" b="1" dirty="0"/>
              <a:t>8</a:t>
            </a:r>
            <a:r>
              <a:rPr lang="zh-CN" altLang="en-US" sz="2600" b="1" dirty="0"/>
              <a:t>、计算机的性能指标：</a:t>
            </a:r>
          </a:p>
          <a:p>
            <a:pPr lvl="1">
              <a:lnSpc>
                <a:spcPct val="90000"/>
              </a:lnSpc>
            </a:pPr>
            <a:r>
              <a:rPr lang="zh-CN" altLang="en-US" sz="2200" dirty="0" smtClean="0"/>
              <a:t>主频</a:t>
            </a:r>
            <a:r>
              <a:rPr lang="en-US" altLang="zh-CN" sz="2200" dirty="0"/>
              <a:t>(MHz, GHz</a:t>
            </a:r>
            <a:r>
              <a:rPr lang="en-US" altLang="zh-CN" sz="2200" dirty="0" smtClean="0"/>
              <a:t>)</a:t>
            </a:r>
            <a:endParaRPr lang="zh-CN" altLang="en-US" sz="2200" dirty="0"/>
          </a:p>
          <a:p>
            <a:pPr lvl="2">
              <a:lnSpc>
                <a:spcPct val="90000"/>
              </a:lnSpc>
            </a:pPr>
            <a:r>
              <a:rPr lang="en-US" altLang="zh-CN" sz="2100" dirty="0"/>
              <a:t>P4 2.6GHz           </a:t>
            </a:r>
            <a:r>
              <a:rPr lang="zh-CN" altLang="en-US" sz="2100" dirty="0"/>
              <a:t>酷睿双核</a:t>
            </a:r>
            <a:r>
              <a:rPr lang="en-US" altLang="zh-CN" sz="2100" dirty="0"/>
              <a:t>2.0GHz</a:t>
            </a:r>
          </a:p>
          <a:p>
            <a:pPr lvl="1">
              <a:lnSpc>
                <a:spcPct val="90000"/>
              </a:lnSpc>
            </a:pPr>
            <a:r>
              <a:rPr lang="zh-CN" altLang="en-US" sz="2200" dirty="0"/>
              <a:t>字长</a:t>
            </a:r>
            <a:r>
              <a:rPr lang="en-US" altLang="zh-CN" sz="2200" dirty="0">
                <a:latin typeface="Arial"/>
              </a:rPr>
              <a:t>——</a:t>
            </a:r>
            <a:r>
              <a:rPr lang="zh-CN" altLang="en-US" sz="2200" dirty="0"/>
              <a:t>数据线的条数</a:t>
            </a:r>
          </a:p>
          <a:p>
            <a:pPr lvl="2">
              <a:lnSpc>
                <a:spcPct val="90000"/>
              </a:lnSpc>
            </a:pPr>
            <a:r>
              <a:rPr lang="zh-CN" altLang="en-US" sz="2100" dirty="0"/>
              <a:t>早期</a:t>
            </a:r>
            <a:r>
              <a:rPr lang="en-US" altLang="zh-CN" sz="2100" dirty="0"/>
              <a:t>P4</a:t>
            </a:r>
            <a:r>
              <a:rPr lang="zh-CN" altLang="en-US" sz="2100" dirty="0"/>
              <a:t>是</a:t>
            </a:r>
            <a:r>
              <a:rPr lang="en-US" altLang="zh-CN" sz="2100" dirty="0"/>
              <a:t>32</a:t>
            </a:r>
            <a:r>
              <a:rPr lang="zh-CN" altLang="en-US" sz="2100" dirty="0"/>
              <a:t>位机     酷睿：</a:t>
            </a:r>
            <a:r>
              <a:rPr lang="en-US" altLang="zh-CN" sz="2100" dirty="0"/>
              <a:t>64</a:t>
            </a:r>
            <a:r>
              <a:rPr lang="zh-CN" altLang="en-US" sz="2100" dirty="0"/>
              <a:t>位计算机</a:t>
            </a:r>
          </a:p>
          <a:p>
            <a:pPr lvl="1">
              <a:lnSpc>
                <a:spcPct val="90000"/>
              </a:lnSpc>
            </a:pPr>
            <a:r>
              <a:rPr lang="zh-CN" altLang="en-US" sz="2200" dirty="0"/>
              <a:t>内存容量</a:t>
            </a:r>
            <a:r>
              <a:rPr lang="en-US" altLang="zh-CN" sz="2200" dirty="0"/>
              <a:t>(MB,GB)</a:t>
            </a:r>
          </a:p>
          <a:p>
            <a:pPr lvl="2">
              <a:lnSpc>
                <a:spcPct val="90000"/>
              </a:lnSpc>
            </a:pPr>
            <a:r>
              <a:rPr lang="zh-CN" altLang="en-US" sz="2100" dirty="0"/>
              <a:t>内存</a:t>
            </a:r>
            <a:r>
              <a:rPr lang="en-US" altLang="zh-CN" sz="2100" dirty="0"/>
              <a:t>512MB,  </a:t>
            </a:r>
            <a:r>
              <a:rPr lang="zh-CN" altLang="en-US" sz="2100" dirty="0"/>
              <a:t>内存</a:t>
            </a:r>
            <a:r>
              <a:rPr lang="en-US" altLang="zh-CN" sz="2100" dirty="0"/>
              <a:t>2GB,  </a:t>
            </a:r>
            <a:r>
              <a:rPr lang="zh-CN" altLang="en-US" sz="2100" dirty="0"/>
              <a:t>内存</a:t>
            </a:r>
            <a:r>
              <a:rPr lang="en-US" altLang="zh-CN" sz="2100" dirty="0"/>
              <a:t>4GB</a:t>
            </a:r>
          </a:p>
          <a:p>
            <a:pPr lvl="1">
              <a:lnSpc>
                <a:spcPct val="90000"/>
              </a:lnSpc>
            </a:pPr>
            <a:r>
              <a:rPr lang="zh-CN" altLang="en-US" sz="2200" dirty="0"/>
              <a:t>运算速度（</a:t>
            </a:r>
            <a:r>
              <a:rPr lang="en-US" altLang="zh-CN" sz="2200" dirty="0"/>
              <a:t>MIPS</a:t>
            </a:r>
            <a:r>
              <a:rPr lang="zh-CN" altLang="en-US" sz="2200" dirty="0" smtClean="0"/>
              <a:t>）</a:t>
            </a:r>
            <a:endParaRPr lang="en-US" altLang="zh-CN" sz="2200" dirty="0" smtClean="0"/>
          </a:p>
          <a:p>
            <a:pPr lvl="1">
              <a:lnSpc>
                <a:spcPct val="90000"/>
              </a:lnSpc>
            </a:pPr>
            <a:r>
              <a:rPr lang="zh-CN" altLang="en-US" sz="2200" dirty="0" smtClean="0"/>
              <a:t>核心数量</a:t>
            </a:r>
            <a:endParaRPr lang="en-US" altLang="zh-CN" sz="2200" dirty="0" smtClean="0"/>
          </a:p>
          <a:p>
            <a:pPr lvl="2">
              <a:lnSpc>
                <a:spcPct val="90000"/>
              </a:lnSpc>
            </a:pPr>
            <a:r>
              <a:rPr lang="zh-CN" altLang="en-US" sz="1800" dirty="0"/>
              <a:t>单</a:t>
            </a:r>
            <a:r>
              <a:rPr lang="zh-CN" altLang="en-US" sz="1800" dirty="0" smtClean="0"/>
              <a:t>核、双核、四核、八核</a:t>
            </a:r>
            <a:endParaRPr lang="zh-CN" altLang="en-US" sz="1800" dirty="0"/>
          </a:p>
          <a:p>
            <a:pPr lvl="1">
              <a:lnSpc>
                <a:spcPct val="90000"/>
              </a:lnSpc>
            </a:pPr>
            <a:r>
              <a:rPr lang="zh-CN" altLang="en-US" sz="2200" dirty="0"/>
              <a:t>外设配置及扩展能力</a:t>
            </a:r>
          </a:p>
          <a:p>
            <a:pPr lvl="2">
              <a:lnSpc>
                <a:spcPct val="90000"/>
              </a:lnSpc>
            </a:pPr>
            <a:r>
              <a:rPr lang="zh-CN" altLang="en-US" sz="2100" dirty="0"/>
              <a:t>硬盘：</a:t>
            </a:r>
            <a:r>
              <a:rPr lang="en-US" altLang="zh-CN" sz="2100" dirty="0"/>
              <a:t>1TB</a:t>
            </a:r>
            <a:r>
              <a:rPr lang="zh-CN" altLang="en-US" sz="2100" dirty="0"/>
              <a:t>硬盘</a:t>
            </a:r>
          </a:p>
          <a:p>
            <a:pPr lvl="2">
              <a:lnSpc>
                <a:spcPct val="90000"/>
              </a:lnSpc>
            </a:pPr>
            <a:r>
              <a:rPr lang="zh-CN" altLang="en-US" sz="2100" dirty="0"/>
              <a:t>网速：</a:t>
            </a:r>
            <a:r>
              <a:rPr lang="en-US" altLang="zh-CN" sz="2100" dirty="0"/>
              <a:t>100Mbps</a:t>
            </a:r>
            <a:r>
              <a:rPr lang="zh-CN" altLang="en-US" sz="2100" dirty="0"/>
              <a:t>网卡</a:t>
            </a:r>
          </a:p>
        </p:txBody>
      </p:sp>
    </p:spTree>
    <p:extLst>
      <p:ext uri="{BB962C8B-B14F-4D97-AF65-F5344CB8AC3E}">
        <p14:creationId xmlns:p14="http://schemas.microsoft.com/office/powerpoint/2010/main" val="292200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C46-3E96-4563-99A4-0B3BC1B21793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9.</a:t>
            </a:r>
            <a:r>
              <a:rPr lang="zh-CN" altLang="en-US" b="0" dirty="0" smtClean="0"/>
              <a:t>常见的术语</a:t>
            </a:r>
            <a:endParaRPr lang="zh-CN" altLang="en-US" b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600" b="1" dirty="0"/>
              <a:t>9</a:t>
            </a:r>
            <a:r>
              <a:rPr lang="zh-CN" altLang="en-US" sz="2600" b="1" dirty="0"/>
              <a:t>、常见术语</a:t>
            </a:r>
          </a:p>
          <a:p>
            <a:pPr lvl="1">
              <a:lnSpc>
                <a:spcPct val="80000"/>
              </a:lnSpc>
            </a:pPr>
            <a:r>
              <a:rPr lang="zh-CN" altLang="en-US" sz="2200" dirty="0"/>
              <a:t>位：即一个二进制位（</a:t>
            </a:r>
            <a:r>
              <a:rPr lang="en-US" altLang="zh-CN" sz="2200" dirty="0"/>
              <a:t>bit</a:t>
            </a:r>
            <a:r>
              <a:rPr lang="zh-CN" altLang="en-US" sz="2200" dirty="0"/>
              <a:t>），比特；</a:t>
            </a:r>
          </a:p>
          <a:p>
            <a:pPr lvl="1">
              <a:lnSpc>
                <a:spcPct val="80000"/>
              </a:lnSpc>
            </a:pPr>
            <a:r>
              <a:rPr lang="zh-CN" altLang="en-US" sz="2200" dirty="0"/>
              <a:t>字节</a:t>
            </a:r>
            <a:r>
              <a:rPr lang="zh-CN" altLang="en-US" sz="2200" dirty="0" smtClean="0"/>
              <a:t>：计算机</a:t>
            </a:r>
            <a:r>
              <a:rPr lang="zh-CN" altLang="en-US" sz="2200" dirty="0"/>
              <a:t>中规定８位二进制码（</a:t>
            </a:r>
            <a:r>
              <a:rPr lang="en-US" altLang="zh-CN" sz="2200" dirty="0"/>
              <a:t>8bit</a:t>
            </a:r>
            <a:r>
              <a:rPr lang="zh-CN" altLang="en-US" sz="2200" dirty="0"/>
              <a:t>）为一个字节。</a:t>
            </a:r>
          </a:p>
          <a:p>
            <a:pPr lvl="2">
              <a:lnSpc>
                <a:spcPct val="80000"/>
              </a:lnSpc>
            </a:pPr>
            <a:r>
              <a:rPr lang="zh-CN" altLang="en-US" sz="2100" dirty="0" smtClean="0"/>
              <a:t>     一</a:t>
            </a:r>
            <a:r>
              <a:rPr lang="zh-CN" altLang="en-US" sz="2100" dirty="0"/>
              <a:t>个字节可以表示无符号数的范围：</a:t>
            </a:r>
          </a:p>
          <a:p>
            <a:pPr lvl="2">
              <a:lnSpc>
                <a:spcPct val="80000"/>
              </a:lnSpc>
            </a:pPr>
            <a:r>
              <a:rPr lang="zh-CN" altLang="en-US" sz="2100" dirty="0"/>
              <a:t>    表示二进制：</a:t>
            </a:r>
            <a:r>
              <a:rPr lang="en-US" altLang="zh-CN" sz="2100" dirty="0"/>
              <a:t>0</a:t>
            </a:r>
            <a:r>
              <a:rPr lang="zh-CN" altLang="en-US" sz="2100" dirty="0"/>
              <a:t>～</a:t>
            </a:r>
            <a:r>
              <a:rPr lang="en-US" altLang="zh-CN" sz="2100" dirty="0"/>
              <a:t>11111111</a:t>
            </a:r>
          </a:p>
          <a:p>
            <a:pPr lvl="2">
              <a:lnSpc>
                <a:spcPct val="80000"/>
              </a:lnSpc>
            </a:pPr>
            <a:r>
              <a:rPr lang="zh-CN" altLang="en-US" sz="2100" dirty="0"/>
              <a:t>　表示十进制数：</a:t>
            </a:r>
            <a:r>
              <a:rPr lang="en-US" altLang="zh-CN" sz="2100" dirty="0"/>
              <a:t>0</a:t>
            </a:r>
            <a:r>
              <a:rPr lang="zh-CN" altLang="en-US" sz="2100" dirty="0"/>
              <a:t>～</a:t>
            </a:r>
            <a:r>
              <a:rPr lang="en-US" altLang="zh-CN" sz="2100" dirty="0"/>
              <a:t>255</a:t>
            </a:r>
          </a:p>
          <a:p>
            <a:pPr lvl="2">
              <a:lnSpc>
                <a:spcPct val="80000"/>
              </a:lnSpc>
            </a:pPr>
            <a:r>
              <a:rPr lang="zh-CN" altLang="en-US" sz="2100" dirty="0"/>
              <a:t>　表示</a:t>
            </a:r>
            <a:r>
              <a:rPr lang="en-US" altLang="zh-CN" sz="2100" dirty="0"/>
              <a:t>16</a:t>
            </a:r>
            <a:r>
              <a:rPr lang="zh-CN" altLang="en-US" sz="2100" dirty="0"/>
              <a:t>进制数：</a:t>
            </a:r>
            <a:r>
              <a:rPr lang="en-US" altLang="zh-CN" sz="2100" dirty="0"/>
              <a:t>0</a:t>
            </a:r>
            <a:r>
              <a:rPr lang="zh-CN" altLang="en-US" sz="2100" dirty="0"/>
              <a:t>～</a:t>
            </a:r>
            <a:r>
              <a:rPr lang="en-US" altLang="zh-CN" sz="2100" dirty="0"/>
              <a:t>FF</a:t>
            </a:r>
          </a:p>
          <a:p>
            <a:pPr lvl="1">
              <a:lnSpc>
                <a:spcPct val="80000"/>
              </a:lnSpc>
            </a:pPr>
            <a:r>
              <a:rPr lang="zh-CN" altLang="en-US" sz="2200" dirty="0"/>
              <a:t>字：</a:t>
            </a:r>
          </a:p>
          <a:p>
            <a:pPr lvl="2">
              <a:lnSpc>
                <a:spcPct val="80000"/>
              </a:lnSpc>
            </a:pPr>
            <a:r>
              <a:rPr lang="zh-CN" altLang="en-US" sz="2100" dirty="0"/>
              <a:t>计算机系统把计算机一次可以处理的数据称为一个字</a:t>
            </a:r>
            <a:r>
              <a:rPr lang="zh-CN" altLang="en-US" sz="2100" dirty="0" smtClean="0"/>
              <a:t>。</a:t>
            </a:r>
            <a:endParaRPr lang="en-US" altLang="zh-CN" sz="2100" dirty="0" smtClean="0"/>
          </a:p>
          <a:p>
            <a:pPr lvl="1">
              <a:lnSpc>
                <a:spcPct val="80000"/>
              </a:lnSpc>
            </a:pPr>
            <a:r>
              <a:rPr lang="zh-CN" altLang="en-US" sz="2500" dirty="0" smtClean="0"/>
              <a:t>字长：</a:t>
            </a:r>
            <a:endParaRPr lang="en-US" altLang="zh-CN" sz="2500" dirty="0" smtClean="0"/>
          </a:p>
          <a:p>
            <a:pPr lvl="2">
              <a:lnSpc>
                <a:spcPct val="80000"/>
              </a:lnSpc>
            </a:pPr>
            <a:r>
              <a:rPr lang="zh-CN" altLang="en-US" sz="2100" dirty="0" smtClean="0"/>
              <a:t>一</a:t>
            </a:r>
            <a:r>
              <a:rPr lang="zh-CN" altLang="en-US" sz="2100" dirty="0"/>
              <a:t>个字所包含二进制位数就是字长。</a:t>
            </a:r>
          </a:p>
          <a:p>
            <a:pPr lvl="2">
              <a:lnSpc>
                <a:spcPct val="80000"/>
              </a:lnSpc>
            </a:pPr>
            <a:r>
              <a:rPr lang="zh-CN" altLang="en-US" sz="2100" dirty="0"/>
              <a:t>事实上就是计算机硬件系统中数据总线的位数，直接反应计算机数据处理的能力。例如早期的</a:t>
            </a:r>
            <a:r>
              <a:rPr lang="en-US" altLang="zh-CN" sz="2100" dirty="0"/>
              <a:t>P4</a:t>
            </a:r>
            <a:r>
              <a:rPr lang="zh-CN" altLang="en-US" sz="2100" dirty="0"/>
              <a:t>是</a:t>
            </a:r>
            <a:r>
              <a:rPr lang="en-US" altLang="zh-CN" sz="2100" dirty="0"/>
              <a:t>32</a:t>
            </a:r>
            <a:r>
              <a:rPr lang="zh-CN" altLang="en-US" sz="2100" dirty="0"/>
              <a:t>位机，</a:t>
            </a:r>
            <a:r>
              <a:rPr lang="en-US" altLang="zh-CN" sz="2100" dirty="0"/>
              <a:t>80286</a:t>
            </a:r>
            <a:r>
              <a:rPr lang="zh-CN" altLang="en-US" sz="2100" dirty="0"/>
              <a:t>是</a:t>
            </a:r>
            <a:r>
              <a:rPr lang="en-US" altLang="zh-CN" sz="2100" dirty="0"/>
              <a:t>16</a:t>
            </a:r>
            <a:r>
              <a:rPr lang="zh-CN" altLang="en-US" sz="2100" dirty="0"/>
              <a:t>位机。</a:t>
            </a:r>
          </a:p>
        </p:txBody>
      </p:sp>
    </p:spTree>
    <p:extLst>
      <p:ext uri="{BB962C8B-B14F-4D97-AF65-F5344CB8AC3E}">
        <p14:creationId xmlns:p14="http://schemas.microsoft.com/office/powerpoint/2010/main" val="3465074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024688" cy="6413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课程简介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教材</a:t>
            </a:r>
            <a:endParaRPr lang="zh-CN" altLang="en-US" dirty="0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FEEBB32C-3063-4ED8-A75C-F8BB9F9D2691}" type="slidenum">
              <a:rPr lang="en-US" altLang="zh-CN" smtClean="0">
                <a:solidFill>
                  <a:srgbClr val="FEFEFE"/>
                </a:solidFill>
              </a:rPr>
              <a:pPr eaLnBrk="1" hangingPunct="1"/>
              <a:t>5</a:t>
            </a:fld>
            <a:endParaRPr lang="en-US" altLang="zh-CN" smtClean="0">
              <a:solidFill>
                <a:srgbClr val="FEFEFE"/>
              </a:solidFill>
            </a:endParaRPr>
          </a:p>
        </p:txBody>
      </p:sp>
      <p:pic>
        <p:nvPicPr>
          <p:cNvPr id="1024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376"/>
            <a:ext cx="468052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787218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教材名称：计算机应用基础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出版社：清华大学出版社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作     者：全国高校网络教育</a:t>
            </a:r>
            <a:endParaRPr lang="en-US" altLang="zh-CN" sz="2000" b="1" dirty="0" smtClean="0"/>
          </a:p>
          <a:p>
            <a:r>
              <a:rPr lang="en-US" altLang="zh-CN" sz="2000" b="1" dirty="0"/>
              <a:t> </a:t>
            </a:r>
            <a:r>
              <a:rPr lang="en-US" altLang="zh-CN" sz="2000" b="1" dirty="0" smtClean="0"/>
              <a:t>                  </a:t>
            </a:r>
            <a:r>
              <a:rPr lang="zh-CN" altLang="en-US" sz="2000" b="1" dirty="0" smtClean="0"/>
              <a:t>考试委员会办公室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出版时间：</a:t>
            </a:r>
            <a:r>
              <a:rPr lang="en-US" altLang="zh-CN" sz="2000" b="1" dirty="0" smtClean="0"/>
              <a:t>2013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8</a:t>
            </a:r>
            <a:r>
              <a:rPr lang="zh-CN" altLang="en-US" sz="2000" b="1" dirty="0" smtClean="0"/>
              <a:t>月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67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379E-46F4-432B-85BE-553B9FF2B47E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10. </a:t>
            </a:r>
            <a:r>
              <a:rPr lang="zh-CN" altLang="en-US" b="0" dirty="0" smtClean="0"/>
              <a:t>容量与速度单位</a:t>
            </a:r>
            <a:endParaRPr lang="zh-CN" altLang="en-US" b="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600" b="1" dirty="0"/>
              <a:t>10</a:t>
            </a:r>
            <a:r>
              <a:rPr lang="zh-CN" altLang="en-US" sz="2600" b="1" dirty="0"/>
              <a:t>、关于计算机容量和速度的量</a:t>
            </a:r>
            <a:r>
              <a:rPr lang="zh-CN" altLang="en-US" sz="2600" dirty="0"/>
              <a:t> </a:t>
            </a:r>
          </a:p>
          <a:p>
            <a:pPr lvl="1"/>
            <a:r>
              <a:rPr lang="zh-CN" altLang="en-US" sz="2200" dirty="0"/>
              <a:t>基本单位</a:t>
            </a:r>
          </a:p>
          <a:p>
            <a:pPr lvl="2"/>
            <a:r>
              <a:rPr lang="zh-CN" altLang="en-US" sz="2100" dirty="0"/>
              <a:t>容量单位：</a:t>
            </a:r>
            <a:r>
              <a:rPr lang="en-US" altLang="zh-CN" sz="2100" dirty="0"/>
              <a:t>Byte</a:t>
            </a:r>
            <a:r>
              <a:rPr lang="zh-CN" altLang="en-US" sz="2100" dirty="0"/>
              <a:t>（字节）； </a:t>
            </a:r>
            <a:r>
              <a:rPr lang="en-US" altLang="zh-CN" sz="2100" dirty="0"/>
              <a:t>Bit</a:t>
            </a:r>
            <a:r>
              <a:rPr lang="zh-CN" altLang="en-US" sz="2100" dirty="0"/>
              <a:t>（位）；</a:t>
            </a:r>
          </a:p>
          <a:p>
            <a:pPr lvl="2"/>
            <a:r>
              <a:rPr lang="zh-CN" altLang="en-US" sz="2100" dirty="0"/>
              <a:t>时间单位 </a:t>
            </a:r>
            <a:r>
              <a:rPr lang="en-US" altLang="zh-CN" sz="2100" dirty="0"/>
              <a:t>s</a:t>
            </a:r>
            <a:r>
              <a:rPr lang="zh-CN" altLang="en-US" sz="2100" dirty="0"/>
              <a:t>（秒）；极小时间单位</a:t>
            </a:r>
            <a:r>
              <a:rPr lang="en-US" altLang="zh-CN" sz="2100" dirty="0"/>
              <a:t>ns</a:t>
            </a:r>
            <a:r>
              <a:rPr lang="zh-CN" altLang="en-US" sz="2100" dirty="0"/>
              <a:t>。</a:t>
            </a:r>
          </a:p>
          <a:p>
            <a:pPr lvl="1"/>
            <a:r>
              <a:rPr lang="zh-CN" altLang="en-US" sz="2200" dirty="0"/>
              <a:t>合成单位</a:t>
            </a:r>
          </a:p>
          <a:p>
            <a:pPr lvl="2"/>
            <a:r>
              <a:rPr lang="zh-CN" altLang="en-US" sz="2100" dirty="0"/>
              <a:t>振荡速度单位： </a:t>
            </a:r>
            <a:r>
              <a:rPr lang="en-US" altLang="zh-CN" sz="2100" dirty="0"/>
              <a:t>Hz</a:t>
            </a:r>
            <a:r>
              <a:rPr lang="zh-CN" altLang="en-US" sz="2100" dirty="0"/>
              <a:t>（赫兹，频率单位，表示每秒振荡的次数，常用</a:t>
            </a:r>
            <a:r>
              <a:rPr lang="en-US" altLang="zh-CN" sz="2100" dirty="0"/>
              <a:t>MHz</a:t>
            </a:r>
            <a:r>
              <a:rPr lang="zh-CN" altLang="en-US" sz="2100" dirty="0"/>
              <a:t>）；</a:t>
            </a:r>
          </a:p>
          <a:p>
            <a:pPr lvl="2"/>
            <a:r>
              <a:rPr lang="zh-CN" altLang="en-US" sz="2100" dirty="0"/>
              <a:t>执行速度单位：</a:t>
            </a:r>
            <a:r>
              <a:rPr lang="en-US" altLang="zh-CN" sz="2100" dirty="0"/>
              <a:t>IPS</a:t>
            </a:r>
            <a:r>
              <a:rPr lang="zh-CN" altLang="en-US" sz="2100" dirty="0"/>
              <a:t>（每秒执行指令条数，经常使用</a:t>
            </a:r>
            <a:r>
              <a:rPr lang="en-US" altLang="zh-CN" sz="2100" dirty="0"/>
              <a:t>MIPS</a:t>
            </a:r>
            <a:r>
              <a:rPr lang="zh-CN" altLang="en-US" sz="2100" dirty="0"/>
              <a:t>）；</a:t>
            </a:r>
          </a:p>
          <a:p>
            <a:pPr lvl="2"/>
            <a:r>
              <a:rPr lang="zh-CN" altLang="en-US" sz="2100" dirty="0"/>
              <a:t>传输速度单位：</a:t>
            </a:r>
            <a:r>
              <a:rPr lang="en-US" altLang="zh-CN" sz="2100" dirty="0"/>
              <a:t>bps</a:t>
            </a:r>
            <a:r>
              <a:rPr lang="zh-CN" altLang="en-US" sz="2100" dirty="0"/>
              <a:t>（每秒传送二进制数位数，用于网络，经常使用</a:t>
            </a:r>
            <a:r>
              <a:rPr lang="en-US" altLang="zh-CN" sz="2100" dirty="0"/>
              <a:t>kbps</a:t>
            </a:r>
            <a:r>
              <a:rPr lang="zh-CN" altLang="en-US" sz="2100" dirty="0"/>
              <a:t>、</a:t>
            </a:r>
            <a:r>
              <a:rPr lang="en-US" altLang="zh-CN" sz="2100" dirty="0"/>
              <a:t>Mbps</a:t>
            </a:r>
            <a:r>
              <a:rPr lang="zh-CN" altLang="en-US" sz="2100" dirty="0"/>
              <a:t>）</a:t>
            </a:r>
          </a:p>
          <a:p>
            <a:pPr lvl="3"/>
            <a:r>
              <a:rPr lang="zh-CN" altLang="en-US" sz="1800" dirty="0"/>
              <a:t>例如某网速</a:t>
            </a:r>
            <a:r>
              <a:rPr lang="en-US" altLang="zh-CN" sz="1800" dirty="0"/>
              <a:t>100M</a:t>
            </a:r>
            <a:r>
              <a:rPr lang="zh-CN" altLang="en-US" sz="1800" dirty="0"/>
              <a:t>，含义是</a:t>
            </a:r>
            <a:r>
              <a:rPr lang="en-US" altLang="zh-CN" sz="1800" dirty="0"/>
              <a:t>100Mbps</a:t>
            </a:r>
            <a:r>
              <a:rPr lang="zh-CN" altLang="en-US" sz="1800" dirty="0"/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514874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11</a:t>
            </a:r>
            <a:r>
              <a:rPr lang="zh-CN" altLang="en-US" dirty="0" smtClean="0"/>
              <a:t>、习题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2577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1</a:t>
            </a:r>
            <a:r>
              <a:rPr lang="zh-CN" altLang="en-US" sz="1800" b="0" dirty="0" smtClean="0">
                <a:latin typeface="+mn-ea"/>
                <a:ea typeface="+mn-ea"/>
              </a:rPr>
              <a:t>、</a:t>
            </a:r>
            <a:r>
              <a:rPr lang="zh-CN" altLang="en-US" sz="1800" b="0" dirty="0">
                <a:latin typeface="+mn-ea"/>
                <a:ea typeface="+mn-ea"/>
              </a:rPr>
              <a:t>计算机系统由硬件系统和软件系统两部分组成，下列选项中不属于硬件系统的是</a:t>
            </a:r>
            <a:r>
              <a:rPr lang="en-US" altLang="zh-CN" sz="1800" b="0" dirty="0">
                <a:latin typeface="+mn-ea"/>
                <a:ea typeface="+mn-ea"/>
              </a:rPr>
              <a:t>______</a:t>
            </a:r>
            <a:r>
              <a:rPr lang="zh-CN" altLang="en-US" sz="18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A</a:t>
            </a:r>
            <a:r>
              <a:rPr lang="zh-CN" altLang="en-US" sz="1800" b="0" dirty="0">
                <a:latin typeface="+mn-ea"/>
                <a:ea typeface="+mn-ea"/>
              </a:rPr>
              <a:t>：中央处理器        </a:t>
            </a:r>
            <a:r>
              <a:rPr lang="en-US" altLang="zh-CN" sz="1800" b="0" dirty="0">
                <a:latin typeface="+mn-ea"/>
                <a:ea typeface="+mn-ea"/>
              </a:rPr>
              <a:t>B</a:t>
            </a:r>
            <a:r>
              <a:rPr lang="zh-CN" altLang="en-US" sz="1800" b="0" dirty="0">
                <a:latin typeface="+mn-ea"/>
                <a:ea typeface="+mn-ea"/>
              </a:rPr>
              <a:t>：内存储器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C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I/O</a:t>
            </a:r>
            <a:r>
              <a:rPr lang="zh-CN" altLang="en-US" sz="1800" b="0" dirty="0">
                <a:latin typeface="+mn-ea"/>
                <a:ea typeface="+mn-ea"/>
              </a:rPr>
              <a:t>设备              </a:t>
            </a:r>
            <a:r>
              <a:rPr lang="en-US" altLang="zh-CN" sz="1800" b="0" dirty="0">
                <a:latin typeface="+mn-ea"/>
                <a:ea typeface="+mn-ea"/>
              </a:rPr>
              <a:t>D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zh-CN" altLang="en-US" sz="1800" b="0" dirty="0" smtClean="0">
                <a:latin typeface="+mn-ea"/>
                <a:ea typeface="+mn-ea"/>
              </a:rPr>
              <a:t>系统软件            答案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D</a:t>
            </a:r>
          </a:p>
          <a:p>
            <a:pPr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2</a:t>
            </a:r>
            <a:r>
              <a:rPr lang="zh-CN" altLang="en-US" sz="1800" b="0" dirty="0" smtClean="0">
                <a:latin typeface="+mn-ea"/>
                <a:ea typeface="+mn-ea"/>
              </a:rPr>
              <a:t>、</a:t>
            </a:r>
            <a:r>
              <a:rPr lang="zh-CN" altLang="en-US" sz="1800" b="0" dirty="0">
                <a:latin typeface="+mn-ea"/>
                <a:ea typeface="+mn-ea"/>
              </a:rPr>
              <a:t>计算机的硬件系统由五大部分组成，下列各项中不属于这五大部分的是</a:t>
            </a:r>
            <a:r>
              <a:rPr lang="en-US" altLang="zh-CN" sz="1800" b="0" dirty="0">
                <a:latin typeface="+mn-ea"/>
                <a:ea typeface="+mn-ea"/>
              </a:rPr>
              <a:t>______</a:t>
            </a:r>
            <a:r>
              <a:rPr lang="zh-CN" altLang="en-US" sz="18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A</a:t>
            </a:r>
            <a:r>
              <a:rPr lang="zh-CN" altLang="en-US" sz="1800" b="0" dirty="0">
                <a:latin typeface="+mn-ea"/>
                <a:ea typeface="+mn-ea"/>
              </a:rPr>
              <a:t>：运算器             </a:t>
            </a:r>
            <a:r>
              <a:rPr lang="en-US" altLang="zh-CN" sz="1800" b="0" dirty="0">
                <a:latin typeface="+mn-ea"/>
                <a:ea typeface="+mn-ea"/>
              </a:rPr>
              <a:t>B</a:t>
            </a:r>
            <a:r>
              <a:rPr lang="zh-CN" altLang="en-US" sz="1800" b="0" dirty="0">
                <a:latin typeface="+mn-ea"/>
                <a:ea typeface="+mn-ea"/>
              </a:rPr>
              <a:t>：软件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C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I/O</a:t>
            </a:r>
            <a:r>
              <a:rPr lang="zh-CN" altLang="en-US" sz="1800" b="0" dirty="0">
                <a:latin typeface="+mn-ea"/>
                <a:ea typeface="+mn-ea"/>
              </a:rPr>
              <a:t>设备            </a:t>
            </a:r>
            <a:r>
              <a:rPr lang="en-US" altLang="zh-CN" sz="1800" b="0" dirty="0">
                <a:latin typeface="+mn-ea"/>
                <a:ea typeface="+mn-ea"/>
              </a:rPr>
              <a:t>D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zh-CN" altLang="en-US" sz="1800" b="0" dirty="0" smtClean="0">
                <a:latin typeface="+mn-ea"/>
                <a:ea typeface="+mn-ea"/>
              </a:rPr>
              <a:t>控制器                答案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 smtClean="0">
                <a:latin typeface="+mn-ea"/>
                <a:ea typeface="+mn-ea"/>
              </a:rPr>
              <a:t>B</a:t>
            </a:r>
          </a:p>
          <a:p>
            <a:pPr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3</a:t>
            </a:r>
            <a:r>
              <a:rPr lang="zh-CN" altLang="en-US" sz="1800" b="0" dirty="0" smtClean="0">
                <a:latin typeface="+mn-ea"/>
                <a:ea typeface="+mn-ea"/>
              </a:rPr>
              <a:t>、</a:t>
            </a:r>
            <a:r>
              <a:rPr lang="zh-CN" altLang="en-US" sz="1800" b="0" dirty="0">
                <a:latin typeface="+mn-ea"/>
                <a:ea typeface="+mn-ea"/>
              </a:rPr>
              <a:t>计算机内部用于处理数据和指令的编码是</a:t>
            </a:r>
            <a:r>
              <a:rPr lang="en-US" altLang="zh-CN" sz="1800" b="0" dirty="0">
                <a:latin typeface="+mn-ea"/>
                <a:ea typeface="+mn-ea"/>
              </a:rPr>
              <a:t>______</a:t>
            </a:r>
            <a:r>
              <a:rPr lang="zh-CN" altLang="en-US" sz="18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A</a:t>
            </a:r>
            <a:r>
              <a:rPr lang="zh-CN" altLang="en-US" sz="1800" b="0" dirty="0">
                <a:latin typeface="+mn-ea"/>
                <a:ea typeface="+mn-ea"/>
              </a:rPr>
              <a:t>：十进制码           </a:t>
            </a:r>
            <a:r>
              <a:rPr lang="en-US" altLang="zh-CN" sz="1800" b="0" dirty="0">
                <a:latin typeface="+mn-ea"/>
                <a:ea typeface="+mn-ea"/>
              </a:rPr>
              <a:t>B</a:t>
            </a:r>
            <a:r>
              <a:rPr lang="zh-CN" altLang="en-US" sz="1800" b="0" dirty="0">
                <a:latin typeface="+mn-ea"/>
                <a:ea typeface="+mn-ea"/>
              </a:rPr>
              <a:t>：二进制码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C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ASCII</a:t>
            </a:r>
            <a:r>
              <a:rPr lang="zh-CN" altLang="en-US" sz="1800" b="0" dirty="0">
                <a:latin typeface="+mn-ea"/>
                <a:ea typeface="+mn-ea"/>
              </a:rPr>
              <a:t>码            </a:t>
            </a:r>
            <a:r>
              <a:rPr lang="en-US" altLang="zh-CN" sz="1800" b="0" dirty="0">
                <a:latin typeface="+mn-ea"/>
                <a:ea typeface="+mn-ea"/>
              </a:rPr>
              <a:t>D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zh-CN" altLang="en-US" sz="1800" b="0" dirty="0" smtClean="0">
                <a:latin typeface="+mn-ea"/>
                <a:ea typeface="+mn-ea"/>
              </a:rPr>
              <a:t>汉字编码               答案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B</a:t>
            </a:r>
          </a:p>
          <a:p>
            <a:pPr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4</a:t>
            </a:r>
            <a:r>
              <a:rPr lang="zh-CN" altLang="en-US" sz="1800" b="0" dirty="0" smtClean="0">
                <a:latin typeface="+mn-ea"/>
                <a:ea typeface="+mn-ea"/>
              </a:rPr>
              <a:t>、</a:t>
            </a:r>
            <a:r>
              <a:rPr lang="zh-CN" altLang="en-US" sz="1800" b="0" dirty="0">
                <a:latin typeface="+mn-ea"/>
                <a:ea typeface="+mn-ea"/>
              </a:rPr>
              <a:t>计算机软件分为系统软件和应用软件两大类，下列各项中不属于系统软件的是</a:t>
            </a:r>
            <a:r>
              <a:rPr lang="en-US" altLang="zh-CN" sz="1800" b="0" dirty="0">
                <a:latin typeface="+mn-ea"/>
                <a:ea typeface="+mn-ea"/>
              </a:rPr>
              <a:t>___</a:t>
            </a:r>
            <a:r>
              <a:rPr lang="zh-CN" altLang="en-US" sz="18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A</a:t>
            </a:r>
            <a:r>
              <a:rPr lang="zh-CN" altLang="en-US" sz="1800" b="0" dirty="0">
                <a:latin typeface="+mn-ea"/>
                <a:ea typeface="+mn-ea"/>
              </a:rPr>
              <a:t>：操作系统          </a:t>
            </a:r>
            <a:r>
              <a:rPr lang="zh-CN" altLang="en-US" sz="1800" b="0" dirty="0" smtClean="0">
                <a:latin typeface="+mn-ea"/>
                <a:ea typeface="+mn-ea"/>
              </a:rPr>
              <a:t>   </a:t>
            </a:r>
            <a:r>
              <a:rPr lang="en-US" altLang="zh-CN" sz="1800" b="0" dirty="0">
                <a:latin typeface="+mn-ea"/>
                <a:ea typeface="+mn-ea"/>
              </a:rPr>
              <a:t>B</a:t>
            </a:r>
            <a:r>
              <a:rPr lang="zh-CN" altLang="en-US" sz="1800" b="0" dirty="0">
                <a:latin typeface="+mn-ea"/>
                <a:ea typeface="+mn-ea"/>
              </a:rPr>
              <a:t>：办公软件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C</a:t>
            </a:r>
            <a:r>
              <a:rPr lang="zh-CN" altLang="en-US" sz="1800" b="0" dirty="0">
                <a:latin typeface="+mn-ea"/>
                <a:ea typeface="+mn-ea"/>
              </a:rPr>
              <a:t>：数据库管理系统       </a:t>
            </a:r>
            <a:r>
              <a:rPr lang="en-US" altLang="zh-CN" sz="1800" b="0" dirty="0">
                <a:latin typeface="+mn-ea"/>
                <a:ea typeface="+mn-ea"/>
              </a:rPr>
              <a:t>D</a:t>
            </a:r>
            <a:r>
              <a:rPr lang="zh-CN" altLang="en-US" sz="1800" b="0" dirty="0">
                <a:latin typeface="+mn-ea"/>
                <a:ea typeface="+mn-ea"/>
              </a:rPr>
              <a:t>：系统支持和</a:t>
            </a:r>
            <a:r>
              <a:rPr lang="zh-CN" altLang="en-US" sz="1800" b="0" dirty="0" smtClean="0">
                <a:latin typeface="+mn-ea"/>
                <a:ea typeface="+mn-ea"/>
              </a:rPr>
              <a:t>服务程序    答案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 smtClean="0">
                <a:latin typeface="+mn-ea"/>
                <a:ea typeface="+mn-ea"/>
              </a:rPr>
              <a:t>B</a:t>
            </a:r>
            <a:endParaRPr lang="en-US" altLang="zh-CN" sz="1800" b="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</a:t>
            </a:r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5</a:t>
            </a:r>
            <a:r>
              <a:rPr lang="zh-CN" altLang="en-US" sz="1800" b="0" dirty="0" smtClean="0">
                <a:latin typeface="+mn-ea"/>
                <a:ea typeface="+mn-ea"/>
              </a:rPr>
              <a:t>、下列各项中，不是微型计算机的主要性能指标的是</a:t>
            </a:r>
            <a:r>
              <a:rPr lang="en-US" altLang="zh-CN" sz="1800" b="0" dirty="0" smtClean="0">
                <a:latin typeface="+mn-ea"/>
                <a:ea typeface="+mn-ea"/>
              </a:rPr>
              <a:t>______</a:t>
            </a:r>
            <a:r>
              <a:rPr lang="zh-CN" altLang="en-US" sz="1800" b="0" dirty="0" smtClean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A</a:t>
            </a:r>
            <a:r>
              <a:rPr lang="zh-CN" altLang="en-US" sz="1800" b="0" dirty="0" smtClean="0">
                <a:latin typeface="+mn-ea"/>
                <a:ea typeface="+mn-ea"/>
              </a:rPr>
              <a:t>：字长                </a:t>
            </a:r>
            <a:r>
              <a:rPr lang="en-US" altLang="zh-CN" sz="1800" b="0" dirty="0" smtClean="0">
                <a:latin typeface="+mn-ea"/>
                <a:ea typeface="+mn-ea"/>
              </a:rPr>
              <a:t>B</a:t>
            </a:r>
            <a:r>
              <a:rPr lang="zh-CN" altLang="en-US" sz="1800" b="0" dirty="0" smtClean="0">
                <a:latin typeface="+mn-ea"/>
                <a:ea typeface="+mn-ea"/>
              </a:rPr>
              <a:t>：内存容量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C</a:t>
            </a:r>
            <a:r>
              <a:rPr lang="zh-CN" altLang="en-US" sz="1800" b="0" dirty="0" smtClean="0">
                <a:latin typeface="+mn-ea"/>
                <a:ea typeface="+mn-ea"/>
              </a:rPr>
              <a:t>：主频                </a:t>
            </a:r>
            <a:r>
              <a:rPr lang="en-US" altLang="zh-CN" sz="1800" b="0" dirty="0" smtClean="0">
                <a:latin typeface="+mn-ea"/>
                <a:ea typeface="+mn-ea"/>
              </a:rPr>
              <a:t>D</a:t>
            </a:r>
            <a:r>
              <a:rPr lang="zh-CN" altLang="en-US" sz="1800" b="0" dirty="0" smtClean="0">
                <a:latin typeface="+mn-ea"/>
                <a:ea typeface="+mn-ea"/>
              </a:rPr>
              <a:t>：硬盘容量        答案：</a:t>
            </a:r>
            <a:r>
              <a:rPr lang="en-US" altLang="zh-CN" sz="1800" b="0" dirty="0" smtClean="0">
                <a:latin typeface="+mn-ea"/>
                <a:ea typeface="+mn-ea"/>
              </a:rPr>
              <a:t>D</a:t>
            </a:r>
          </a:p>
          <a:p>
            <a:pPr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6</a:t>
            </a:r>
            <a:r>
              <a:rPr lang="zh-CN" altLang="en-US" sz="1800" b="0" dirty="0" smtClean="0">
                <a:latin typeface="+mn-ea"/>
                <a:ea typeface="+mn-ea"/>
              </a:rPr>
              <a:t>、</a:t>
            </a:r>
            <a:r>
              <a:rPr lang="zh-CN" altLang="en-US" sz="1800" b="0" dirty="0">
                <a:latin typeface="+mn-ea"/>
                <a:ea typeface="+mn-ea"/>
              </a:rPr>
              <a:t>当前计算机已应用于各种行业、各种领域，而计算机最早的设计是应用于</a:t>
            </a:r>
            <a:r>
              <a:rPr lang="en-US" altLang="zh-CN" sz="1800" b="0" dirty="0">
                <a:latin typeface="+mn-ea"/>
                <a:ea typeface="+mn-ea"/>
              </a:rPr>
              <a:t>______</a:t>
            </a:r>
            <a:r>
              <a:rPr lang="zh-CN" altLang="en-US" sz="18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A</a:t>
            </a:r>
            <a:r>
              <a:rPr lang="zh-CN" altLang="en-US" sz="1800" b="0" dirty="0">
                <a:latin typeface="+mn-ea"/>
                <a:ea typeface="+mn-ea"/>
              </a:rPr>
              <a:t>：数据处理          </a:t>
            </a:r>
            <a:r>
              <a:rPr lang="en-US" altLang="zh-CN" sz="1800" b="0" dirty="0">
                <a:latin typeface="+mn-ea"/>
                <a:ea typeface="+mn-ea"/>
              </a:rPr>
              <a:t>B</a:t>
            </a:r>
            <a:r>
              <a:rPr lang="zh-CN" altLang="en-US" sz="1800" b="0" dirty="0">
                <a:latin typeface="+mn-ea"/>
                <a:ea typeface="+mn-ea"/>
              </a:rPr>
              <a:t>：科学计算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C</a:t>
            </a:r>
            <a:r>
              <a:rPr lang="zh-CN" altLang="en-US" sz="1800" b="0" dirty="0">
                <a:latin typeface="+mn-ea"/>
                <a:ea typeface="+mn-ea"/>
              </a:rPr>
              <a:t>：辅助设计          </a:t>
            </a:r>
            <a:r>
              <a:rPr lang="en-US" altLang="zh-CN" sz="1800" b="0" dirty="0">
                <a:latin typeface="+mn-ea"/>
                <a:ea typeface="+mn-ea"/>
              </a:rPr>
              <a:t>D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zh-CN" altLang="en-US" sz="1800" b="0" dirty="0" smtClean="0">
                <a:latin typeface="+mn-ea"/>
                <a:ea typeface="+mn-ea"/>
              </a:rPr>
              <a:t>过程控制          答案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B</a:t>
            </a:r>
          </a:p>
          <a:p>
            <a:pPr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7</a:t>
            </a:r>
            <a:r>
              <a:rPr lang="zh-CN" altLang="en-US" sz="1800" b="0" dirty="0" smtClean="0">
                <a:latin typeface="+mn-ea"/>
                <a:ea typeface="+mn-ea"/>
              </a:rPr>
              <a:t>、</a:t>
            </a:r>
            <a:r>
              <a:rPr lang="zh-CN" altLang="en-US" sz="1800" b="0" dirty="0">
                <a:latin typeface="+mn-ea"/>
                <a:ea typeface="+mn-ea"/>
              </a:rPr>
              <a:t>在计算机领域，信息是经过转化而成为计算机能够处理的</a:t>
            </a:r>
            <a:r>
              <a:rPr lang="en-US" altLang="zh-CN" sz="1800" b="0" dirty="0">
                <a:latin typeface="+mn-ea"/>
                <a:ea typeface="+mn-ea"/>
              </a:rPr>
              <a:t>______</a:t>
            </a:r>
            <a:r>
              <a:rPr lang="zh-CN" altLang="en-US" sz="18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A</a:t>
            </a:r>
            <a:r>
              <a:rPr lang="zh-CN" altLang="en-US" sz="1800" b="0" dirty="0">
                <a:latin typeface="+mn-ea"/>
                <a:ea typeface="+mn-ea"/>
              </a:rPr>
              <a:t>：数据              </a:t>
            </a:r>
            <a:r>
              <a:rPr lang="en-US" altLang="zh-CN" sz="1800" b="0" dirty="0">
                <a:latin typeface="+mn-ea"/>
                <a:ea typeface="+mn-ea"/>
              </a:rPr>
              <a:t>B</a:t>
            </a:r>
            <a:r>
              <a:rPr lang="zh-CN" altLang="en-US" sz="1800" b="0" dirty="0">
                <a:latin typeface="+mn-ea"/>
                <a:ea typeface="+mn-ea"/>
              </a:rPr>
              <a:t>：符号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C</a:t>
            </a:r>
            <a:r>
              <a:rPr lang="zh-CN" altLang="en-US" sz="1800" b="0" dirty="0">
                <a:latin typeface="+mn-ea"/>
                <a:ea typeface="+mn-ea"/>
              </a:rPr>
              <a:t>：图形              </a:t>
            </a:r>
            <a:r>
              <a:rPr lang="en-US" altLang="zh-CN" sz="1800" b="0" dirty="0">
                <a:latin typeface="+mn-ea"/>
                <a:ea typeface="+mn-ea"/>
              </a:rPr>
              <a:t>D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zh-CN" altLang="en-US" sz="1800" b="0" dirty="0" smtClean="0">
                <a:latin typeface="+mn-ea"/>
                <a:ea typeface="+mn-ea"/>
              </a:rPr>
              <a:t>数字              答案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 smtClean="0">
                <a:latin typeface="+mn-ea"/>
                <a:ea typeface="+mn-ea"/>
              </a:rPr>
              <a:t>A</a:t>
            </a:r>
          </a:p>
          <a:p>
            <a:pPr>
              <a:lnSpc>
                <a:spcPct val="80000"/>
              </a:lnSpc>
            </a:pPr>
            <a:r>
              <a:rPr lang="en-US" altLang="zh-CN" sz="1800" b="0" dirty="0" smtClean="0">
                <a:latin typeface="+mn-ea"/>
                <a:ea typeface="+mn-ea"/>
              </a:rPr>
              <a:t>8</a:t>
            </a:r>
            <a:r>
              <a:rPr lang="zh-CN" altLang="en-US" sz="1800" b="0" dirty="0" smtClean="0">
                <a:latin typeface="+mn-ea"/>
                <a:ea typeface="+mn-ea"/>
              </a:rPr>
              <a:t>、</a:t>
            </a:r>
            <a:r>
              <a:rPr lang="zh-CN" altLang="en-US" sz="1800" b="0" dirty="0">
                <a:latin typeface="+mn-ea"/>
                <a:ea typeface="+mn-ea"/>
              </a:rPr>
              <a:t>一般认为，世界上第一台电子数字计算机诞生于</a:t>
            </a:r>
            <a:r>
              <a:rPr lang="en-US" altLang="zh-CN" sz="1800" b="0" dirty="0">
                <a:latin typeface="+mn-ea"/>
                <a:ea typeface="+mn-ea"/>
              </a:rPr>
              <a:t>______</a:t>
            </a:r>
            <a:r>
              <a:rPr lang="zh-CN" altLang="en-US" sz="18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A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1946</a:t>
            </a:r>
            <a:r>
              <a:rPr lang="zh-CN" altLang="en-US" sz="1800" b="0" dirty="0">
                <a:latin typeface="+mn-ea"/>
                <a:ea typeface="+mn-ea"/>
              </a:rPr>
              <a:t>年              </a:t>
            </a:r>
            <a:r>
              <a:rPr lang="en-US" altLang="zh-CN" sz="1800" b="0" dirty="0">
                <a:latin typeface="+mn-ea"/>
                <a:ea typeface="+mn-ea"/>
              </a:rPr>
              <a:t>B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1952</a:t>
            </a:r>
            <a:r>
              <a:rPr lang="zh-CN" altLang="en-US" sz="1800" b="0" dirty="0">
                <a:latin typeface="+mn-ea"/>
                <a:ea typeface="+mn-ea"/>
              </a:rPr>
              <a:t>年</a:t>
            </a:r>
          </a:p>
          <a:p>
            <a:pPr lvl="1">
              <a:lnSpc>
                <a:spcPct val="80000"/>
              </a:lnSpc>
            </a:pPr>
            <a:r>
              <a:rPr lang="en-US" altLang="zh-CN" sz="1800" b="0" dirty="0">
                <a:latin typeface="+mn-ea"/>
                <a:ea typeface="+mn-ea"/>
              </a:rPr>
              <a:t>C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1959</a:t>
            </a:r>
            <a:r>
              <a:rPr lang="zh-CN" altLang="en-US" sz="1800" b="0" dirty="0">
                <a:latin typeface="+mn-ea"/>
                <a:ea typeface="+mn-ea"/>
              </a:rPr>
              <a:t>年              </a:t>
            </a:r>
            <a:r>
              <a:rPr lang="en-US" altLang="zh-CN" sz="1800" b="0" dirty="0">
                <a:latin typeface="+mn-ea"/>
                <a:ea typeface="+mn-ea"/>
              </a:rPr>
              <a:t>D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>
                <a:latin typeface="+mn-ea"/>
                <a:ea typeface="+mn-ea"/>
              </a:rPr>
              <a:t>1962</a:t>
            </a:r>
            <a:r>
              <a:rPr lang="zh-CN" altLang="en-US" sz="1800" b="0" dirty="0" smtClean="0">
                <a:latin typeface="+mn-ea"/>
                <a:ea typeface="+mn-ea"/>
              </a:rPr>
              <a:t>年           答案</a:t>
            </a:r>
            <a:r>
              <a:rPr lang="zh-CN" altLang="en-US" sz="1800" b="0" dirty="0">
                <a:latin typeface="+mn-ea"/>
                <a:ea typeface="+mn-ea"/>
              </a:rPr>
              <a:t>：</a:t>
            </a:r>
            <a:r>
              <a:rPr lang="en-US" altLang="zh-CN" sz="1800" b="0" dirty="0" smtClean="0">
                <a:latin typeface="+mn-ea"/>
                <a:ea typeface="+mn-ea"/>
              </a:rPr>
              <a:t>A</a:t>
            </a:r>
            <a:endParaRPr lang="zh-CN" altLang="en-US" sz="18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800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11.</a:t>
            </a:r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1900" b="0" dirty="0" smtClean="0">
                <a:latin typeface="+mn-ea"/>
                <a:ea typeface="+mn-ea"/>
              </a:rPr>
              <a:t>9</a:t>
            </a:r>
            <a:r>
              <a:rPr lang="zh-CN" altLang="en-US" sz="1900" b="0" dirty="0" smtClean="0">
                <a:latin typeface="+mn-ea"/>
                <a:ea typeface="+mn-ea"/>
              </a:rPr>
              <a:t>、</a:t>
            </a:r>
            <a:r>
              <a:rPr lang="zh-CN" altLang="en-US" sz="1900" b="0" dirty="0">
                <a:latin typeface="+mn-ea"/>
                <a:ea typeface="+mn-ea"/>
              </a:rPr>
              <a:t>世界上第一台电子数字计算机采用的电子器件是</a:t>
            </a:r>
            <a:r>
              <a:rPr lang="en-US" altLang="zh-CN" sz="1900" b="0" dirty="0">
                <a:latin typeface="+mn-ea"/>
                <a:ea typeface="+mn-ea"/>
              </a:rPr>
              <a:t>______</a:t>
            </a:r>
            <a:r>
              <a:rPr lang="zh-CN" altLang="en-US" sz="19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A</a:t>
            </a:r>
            <a:r>
              <a:rPr lang="zh-CN" altLang="en-US" sz="1700" b="0" dirty="0">
                <a:latin typeface="+mn-ea"/>
                <a:ea typeface="+mn-ea"/>
              </a:rPr>
              <a:t>：大规模集成电路         </a:t>
            </a:r>
            <a:r>
              <a:rPr lang="en-US" altLang="zh-CN" sz="1700" b="0" dirty="0">
                <a:latin typeface="+mn-ea"/>
                <a:ea typeface="+mn-ea"/>
              </a:rPr>
              <a:t>B</a:t>
            </a:r>
            <a:r>
              <a:rPr lang="zh-CN" altLang="en-US" sz="1700" b="0" dirty="0">
                <a:latin typeface="+mn-ea"/>
                <a:ea typeface="+mn-ea"/>
              </a:rPr>
              <a:t>：集成电路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C</a:t>
            </a:r>
            <a:r>
              <a:rPr lang="zh-CN" altLang="en-US" sz="1700" b="0" dirty="0">
                <a:latin typeface="+mn-ea"/>
                <a:ea typeface="+mn-ea"/>
              </a:rPr>
              <a:t>：晶体管                 </a:t>
            </a:r>
            <a:r>
              <a:rPr lang="en-US" altLang="zh-CN" sz="1700" b="0" dirty="0" smtClean="0">
                <a:latin typeface="+mn-ea"/>
                <a:ea typeface="+mn-ea"/>
              </a:rPr>
              <a:t>D</a:t>
            </a:r>
            <a:r>
              <a:rPr lang="zh-CN" altLang="en-US" sz="1700" b="0" dirty="0">
                <a:latin typeface="+mn-ea"/>
                <a:ea typeface="+mn-ea"/>
              </a:rPr>
              <a:t>：</a:t>
            </a:r>
            <a:r>
              <a:rPr lang="zh-CN" altLang="en-US" sz="1700" b="0" dirty="0" smtClean="0">
                <a:latin typeface="+mn-ea"/>
                <a:ea typeface="+mn-ea"/>
              </a:rPr>
              <a:t>电子管           答案</a:t>
            </a:r>
            <a:r>
              <a:rPr lang="zh-CN" altLang="en-US" sz="1700" b="0" dirty="0">
                <a:latin typeface="+mn-ea"/>
                <a:ea typeface="+mn-ea"/>
              </a:rPr>
              <a:t>：</a:t>
            </a:r>
            <a:r>
              <a:rPr lang="en-US" altLang="zh-CN" sz="1700" b="0" dirty="0">
                <a:latin typeface="+mn-ea"/>
                <a:ea typeface="+mn-ea"/>
              </a:rPr>
              <a:t>D</a:t>
            </a:r>
          </a:p>
          <a:p>
            <a:pPr>
              <a:lnSpc>
                <a:spcPct val="80000"/>
              </a:lnSpc>
            </a:pPr>
            <a:r>
              <a:rPr lang="en-US" altLang="zh-CN" sz="1900" b="0" dirty="0" smtClean="0">
                <a:latin typeface="+mn-ea"/>
                <a:ea typeface="+mn-ea"/>
              </a:rPr>
              <a:t>10</a:t>
            </a:r>
            <a:r>
              <a:rPr lang="zh-CN" altLang="en-US" sz="1900" b="0" dirty="0" smtClean="0">
                <a:latin typeface="+mn-ea"/>
                <a:ea typeface="+mn-ea"/>
              </a:rPr>
              <a:t>、</a:t>
            </a:r>
            <a:r>
              <a:rPr lang="zh-CN" altLang="en-US" sz="1900" b="0" dirty="0">
                <a:latin typeface="+mn-ea"/>
                <a:ea typeface="+mn-ea"/>
              </a:rPr>
              <a:t>一个完备的计算机系统应该包含计算机的</a:t>
            </a:r>
            <a:r>
              <a:rPr lang="en-US" altLang="zh-CN" sz="1900" b="0" dirty="0">
                <a:latin typeface="+mn-ea"/>
                <a:ea typeface="+mn-ea"/>
              </a:rPr>
              <a:t>____</a:t>
            </a:r>
            <a:r>
              <a:rPr lang="zh-CN" altLang="en-US" sz="19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A</a:t>
            </a:r>
            <a:r>
              <a:rPr lang="zh-CN" altLang="en-US" sz="1700" b="0" dirty="0">
                <a:latin typeface="+mn-ea"/>
                <a:ea typeface="+mn-ea"/>
              </a:rPr>
              <a:t>：主机和外设             </a:t>
            </a:r>
            <a:r>
              <a:rPr lang="en-US" altLang="zh-CN" sz="1700" b="0" dirty="0">
                <a:latin typeface="+mn-ea"/>
                <a:ea typeface="+mn-ea"/>
              </a:rPr>
              <a:t>B</a:t>
            </a:r>
            <a:r>
              <a:rPr lang="zh-CN" altLang="en-US" sz="1700" b="0" dirty="0">
                <a:latin typeface="+mn-ea"/>
                <a:ea typeface="+mn-ea"/>
              </a:rPr>
              <a:t>：硬件和软件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C</a:t>
            </a:r>
            <a:r>
              <a:rPr lang="zh-CN" altLang="en-US" sz="1700" b="0" dirty="0">
                <a:latin typeface="+mn-ea"/>
                <a:ea typeface="+mn-ea"/>
              </a:rPr>
              <a:t>：</a:t>
            </a:r>
            <a:r>
              <a:rPr lang="en-US" altLang="zh-CN" sz="1700" b="0" dirty="0">
                <a:latin typeface="+mn-ea"/>
                <a:ea typeface="+mn-ea"/>
              </a:rPr>
              <a:t>CPU</a:t>
            </a:r>
            <a:r>
              <a:rPr lang="zh-CN" altLang="en-US" sz="1700" b="0" dirty="0">
                <a:latin typeface="+mn-ea"/>
                <a:ea typeface="+mn-ea"/>
              </a:rPr>
              <a:t>和存储器            </a:t>
            </a:r>
            <a:r>
              <a:rPr lang="en-US" altLang="zh-CN" sz="1700" b="0" dirty="0">
                <a:latin typeface="+mn-ea"/>
                <a:ea typeface="+mn-ea"/>
              </a:rPr>
              <a:t>D</a:t>
            </a:r>
            <a:r>
              <a:rPr lang="zh-CN" altLang="en-US" sz="1700" b="0" dirty="0">
                <a:latin typeface="+mn-ea"/>
                <a:ea typeface="+mn-ea"/>
              </a:rPr>
              <a:t>：控制器和</a:t>
            </a:r>
            <a:r>
              <a:rPr lang="zh-CN" altLang="en-US" sz="1700" b="0" dirty="0" smtClean="0">
                <a:latin typeface="+mn-ea"/>
                <a:ea typeface="+mn-ea"/>
              </a:rPr>
              <a:t>运算器    答案</a:t>
            </a:r>
            <a:r>
              <a:rPr lang="zh-CN" altLang="en-US" sz="1700" b="0" dirty="0">
                <a:latin typeface="+mn-ea"/>
                <a:ea typeface="+mn-ea"/>
              </a:rPr>
              <a:t>：</a:t>
            </a:r>
            <a:r>
              <a:rPr lang="en-US" altLang="zh-CN" sz="1700" b="0" dirty="0">
                <a:latin typeface="+mn-ea"/>
                <a:ea typeface="+mn-ea"/>
              </a:rPr>
              <a:t>B</a:t>
            </a:r>
          </a:p>
          <a:p>
            <a:pPr>
              <a:lnSpc>
                <a:spcPct val="80000"/>
              </a:lnSpc>
            </a:pPr>
            <a:r>
              <a:rPr lang="en-US" altLang="zh-CN" sz="1900" b="0" dirty="0" smtClean="0">
                <a:latin typeface="+mn-ea"/>
                <a:ea typeface="+mn-ea"/>
              </a:rPr>
              <a:t>11</a:t>
            </a:r>
            <a:r>
              <a:rPr lang="zh-CN" altLang="en-US" sz="1900" b="0" dirty="0" smtClean="0">
                <a:latin typeface="+mn-ea"/>
                <a:ea typeface="+mn-ea"/>
              </a:rPr>
              <a:t>、</a:t>
            </a:r>
            <a:r>
              <a:rPr lang="zh-CN" altLang="en-US" sz="1900" b="0" dirty="0">
                <a:latin typeface="+mn-ea"/>
                <a:ea typeface="+mn-ea"/>
              </a:rPr>
              <a:t>组成计算机主机的主要是</a:t>
            </a:r>
            <a:r>
              <a:rPr lang="en-US" altLang="zh-CN" sz="1900" b="0" dirty="0">
                <a:latin typeface="+mn-ea"/>
                <a:ea typeface="+mn-ea"/>
              </a:rPr>
              <a:t>____</a:t>
            </a:r>
            <a:r>
              <a:rPr lang="zh-CN" altLang="en-US" sz="19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A</a:t>
            </a:r>
            <a:r>
              <a:rPr lang="zh-CN" altLang="en-US" sz="1700" b="0" dirty="0">
                <a:latin typeface="+mn-ea"/>
                <a:ea typeface="+mn-ea"/>
              </a:rPr>
              <a:t>：运算器和控制器         </a:t>
            </a:r>
            <a:r>
              <a:rPr lang="en-US" altLang="zh-CN" sz="1700" b="0" dirty="0">
                <a:latin typeface="+mn-ea"/>
                <a:ea typeface="+mn-ea"/>
              </a:rPr>
              <a:t>B</a:t>
            </a:r>
            <a:r>
              <a:rPr lang="zh-CN" altLang="en-US" sz="1700" b="0" dirty="0">
                <a:latin typeface="+mn-ea"/>
                <a:ea typeface="+mn-ea"/>
              </a:rPr>
              <a:t>：中央处理器和主存储器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C</a:t>
            </a:r>
            <a:r>
              <a:rPr lang="zh-CN" altLang="en-US" sz="1700" b="0" dirty="0">
                <a:latin typeface="+mn-ea"/>
                <a:ea typeface="+mn-ea"/>
              </a:rPr>
              <a:t>：运算器和外设           </a:t>
            </a:r>
            <a:r>
              <a:rPr lang="en-US" altLang="zh-CN" sz="1700" b="0" dirty="0">
                <a:latin typeface="+mn-ea"/>
                <a:ea typeface="+mn-ea"/>
              </a:rPr>
              <a:t>D</a:t>
            </a:r>
            <a:r>
              <a:rPr lang="zh-CN" altLang="en-US" sz="1700" b="0" dirty="0">
                <a:latin typeface="+mn-ea"/>
                <a:ea typeface="+mn-ea"/>
              </a:rPr>
              <a:t>：运算器和</a:t>
            </a:r>
            <a:r>
              <a:rPr lang="zh-CN" altLang="en-US" sz="1700" b="0" dirty="0" smtClean="0">
                <a:latin typeface="+mn-ea"/>
                <a:ea typeface="+mn-ea"/>
              </a:rPr>
              <a:t>存储器     答案</a:t>
            </a:r>
            <a:r>
              <a:rPr lang="zh-CN" altLang="en-US" sz="1700" b="0" dirty="0">
                <a:latin typeface="+mn-ea"/>
                <a:ea typeface="+mn-ea"/>
              </a:rPr>
              <a:t>：</a:t>
            </a:r>
            <a:r>
              <a:rPr lang="en-US" altLang="zh-CN" sz="1700" b="0" dirty="0" smtClean="0">
                <a:latin typeface="+mn-ea"/>
                <a:ea typeface="+mn-ea"/>
              </a:rPr>
              <a:t>B</a:t>
            </a:r>
          </a:p>
          <a:p>
            <a:pPr>
              <a:lnSpc>
                <a:spcPct val="80000"/>
              </a:lnSpc>
            </a:pPr>
            <a:r>
              <a:rPr lang="en-US" altLang="zh-CN" sz="1700" b="0" dirty="0" smtClean="0">
                <a:latin typeface="+mn-ea"/>
                <a:ea typeface="+mn-ea"/>
              </a:rPr>
              <a:t>12</a:t>
            </a:r>
            <a:r>
              <a:rPr lang="zh-CN" altLang="en-US" sz="1700" b="0" dirty="0" smtClean="0">
                <a:latin typeface="+mn-ea"/>
                <a:ea typeface="+mn-ea"/>
              </a:rPr>
              <a:t>、</a:t>
            </a:r>
            <a:r>
              <a:rPr lang="zh-CN" altLang="en-US" sz="1700" b="0" dirty="0">
                <a:latin typeface="+mn-ea"/>
                <a:ea typeface="+mn-ea"/>
              </a:rPr>
              <a:t>下面各组设备中，同时包括了输入设备、输出设备和存储设备的是</a:t>
            </a:r>
            <a:r>
              <a:rPr lang="en-US" altLang="zh-CN" sz="1700" b="0" dirty="0">
                <a:latin typeface="+mn-ea"/>
                <a:ea typeface="+mn-ea"/>
              </a:rPr>
              <a:t>____</a:t>
            </a:r>
            <a:r>
              <a:rPr lang="zh-CN" altLang="en-US" sz="17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A</a:t>
            </a:r>
            <a:r>
              <a:rPr lang="zh-CN" altLang="en-US" sz="1700" b="0" dirty="0">
                <a:latin typeface="+mn-ea"/>
                <a:ea typeface="+mn-ea"/>
              </a:rPr>
              <a:t>：</a:t>
            </a:r>
            <a:r>
              <a:rPr lang="en-US" altLang="zh-CN" sz="1700" b="0" dirty="0">
                <a:latin typeface="+mn-ea"/>
                <a:ea typeface="+mn-ea"/>
              </a:rPr>
              <a:t>CRT</a:t>
            </a:r>
            <a:r>
              <a:rPr lang="zh-CN" altLang="en-US" sz="1700" b="0" dirty="0">
                <a:latin typeface="+mn-ea"/>
                <a:ea typeface="+mn-ea"/>
              </a:rPr>
              <a:t>、</a:t>
            </a:r>
            <a:r>
              <a:rPr lang="en-US" altLang="zh-CN" sz="1700" b="0" dirty="0">
                <a:latin typeface="+mn-ea"/>
                <a:ea typeface="+mn-ea"/>
              </a:rPr>
              <a:t>CPU</a:t>
            </a:r>
            <a:r>
              <a:rPr lang="zh-CN" altLang="en-US" sz="1700" b="0" dirty="0">
                <a:latin typeface="+mn-ea"/>
                <a:ea typeface="+mn-ea"/>
              </a:rPr>
              <a:t>、</a:t>
            </a:r>
            <a:r>
              <a:rPr lang="en-US" altLang="zh-CN" sz="1700" b="0" dirty="0">
                <a:latin typeface="+mn-ea"/>
                <a:ea typeface="+mn-ea"/>
              </a:rPr>
              <a:t>ROM          B</a:t>
            </a:r>
            <a:r>
              <a:rPr lang="zh-CN" altLang="en-US" sz="1700" b="0" dirty="0">
                <a:latin typeface="+mn-ea"/>
                <a:ea typeface="+mn-ea"/>
              </a:rPr>
              <a:t>：绘图仪、鼠标器、键盘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C</a:t>
            </a:r>
            <a:r>
              <a:rPr lang="zh-CN" altLang="en-US" sz="1700" b="0" dirty="0">
                <a:latin typeface="+mn-ea"/>
                <a:ea typeface="+mn-ea"/>
              </a:rPr>
              <a:t>：鼠标器、绘图仪、光盘     </a:t>
            </a:r>
            <a:r>
              <a:rPr lang="en-US" altLang="zh-CN" sz="1700" b="0" dirty="0">
                <a:latin typeface="+mn-ea"/>
                <a:ea typeface="+mn-ea"/>
              </a:rPr>
              <a:t>D</a:t>
            </a:r>
            <a:r>
              <a:rPr lang="zh-CN" altLang="en-US" sz="1700" b="0" dirty="0">
                <a:latin typeface="+mn-ea"/>
                <a:ea typeface="+mn-ea"/>
              </a:rPr>
              <a:t>：磁带、打印机、激光印字</a:t>
            </a:r>
            <a:r>
              <a:rPr lang="zh-CN" altLang="en-US" sz="1700" b="0" dirty="0" smtClean="0">
                <a:latin typeface="+mn-ea"/>
                <a:ea typeface="+mn-ea"/>
              </a:rPr>
              <a:t>机   答案</a:t>
            </a:r>
            <a:r>
              <a:rPr lang="zh-CN" altLang="en-US" sz="1700" b="0" dirty="0">
                <a:latin typeface="+mn-ea"/>
                <a:ea typeface="+mn-ea"/>
              </a:rPr>
              <a:t>：</a:t>
            </a:r>
            <a:r>
              <a:rPr lang="en-US" altLang="zh-CN" sz="1700" b="0" dirty="0">
                <a:latin typeface="+mn-ea"/>
                <a:ea typeface="+mn-ea"/>
              </a:rPr>
              <a:t>C</a:t>
            </a:r>
          </a:p>
          <a:p>
            <a:pPr>
              <a:lnSpc>
                <a:spcPct val="80000"/>
              </a:lnSpc>
            </a:pP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11.</a:t>
            </a:r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700" b="0" dirty="0" smtClean="0">
                <a:latin typeface="+mn-ea"/>
                <a:ea typeface="+mn-ea"/>
              </a:rPr>
              <a:t>13</a:t>
            </a:r>
            <a:r>
              <a:rPr lang="zh-CN" altLang="en-US" sz="1700" b="0" dirty="0" smtClean="0">
                <a:latin typeface="+mn-ea"/>
                <a:ea typeface="+mn-ea"/>
              </a:rPr>
              <a:t>、</a:t>
            </a:r>
            <a:r>
              <a:rPr lang="zh-CN" altLang="en-US" sz="1700" b="0" dirty="0">
                <a:latin typeface="+mn-ea"/>
                <a:ea typeface="+mn-ea"/>
              </a:rPr>
              <a:t>在微型计算机的各种设备中，既用于输入又可用于输出的设备是</a:t>
            </a:r>
            <a:r>
              <a:rPr lang="en-US" altLang="zh-CN" sz="1700" b="0" dirty="0">
                <a:latin typeface="+mn-ea"/>
                <a:ea typeface="+mn-ea"/>
              </a:rPr>
              <a:t>____</a:t>
            </a:r>
            <a:r>
              <a:rPr lang="zh-CN" altLang="en-US" sz="17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A</a:t>
            </a:r>
            <a:r>
              <a:rPr lang="zh-CN" altLang="en-US" sz="1700" b="0" dirty="0">
                <a:latin typeface="+mn-ea"/>
                <a:ea typeface="+mn-ea"/>
              </a:rPr>
              <a:t>：磁盘驱动器             </a:t>
            </a:r>
            <a:r>
              <a:rPr lang="en-US" altLang="zh-CN" sz="1700" b="0" dirty="0">
                <a:latin typeface="+mn-ea"/>
                <a:ea typeface="+mn-ea"/>
              </a:rPr>
              <a:t>B</a:t>
            </a:r>
            <a:r>
              <a:rPr lang="zh-CN" altLang="en-US" sz="1700" b="0" dirty="0">
                <a:latin typeface="+mn-ea"/>
                <a:ea typeface="+mn-ea"/>
              </a:rPr>
              <a:t>：键盘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C</a:t>
            </a:r>
            <a:r>
              <a:rPr lang="zh-CN" altLang="en-US" sz="1700" b="0" dirty="0">
                <a:latin typeface="+mn-ea"/>
                <a:ea typeface="+mn-ea"/>
              </a:rPr>
              <a:t>：鼠标                   </a:t>
            </a:r>
            <a:r>
              <a:rPr lang="en-US" altLang="zh-CN" sz="1700" b="0" dirty="0" smtClean="0">
                <a:latin typeface="+mn-ea"/>
                <a:ea typeface="+mn-ea"/>
              </a:rPr>
              <a:t>D</a:t>
            </a:r>
            <a:r>
              <a:rPr lang="zh-CN" altLang="en-US" sz="1700" b="0" dirty="0">
                <a:latin typeface="+mn-ea"/>
                <a:ea typeface="+mn-ea"/>
              </a:rPr>
              <a:t>：绘图仪</a:t>
            </a:r>
          </a:p>
          <a:p>
            <a:pPr lvl="1">
              <a:lnSpc>
                <a:spcPct val="80000"/>
              </a:lnSpc>
            </a:pPr>
            <a:r>
              <a:rPr lang="zh-CN" altLang="en-US" sz="1700" b="0" dirty="0">
                <a:latin typeface="+mn-ea"/>
                <a:ea typeface="+mn-ea"/>
              </a:rPr>
              <a:t>答案：</a:t>
            </a:r>
            <a:r>
              <a:rPr lang="en-US" altLang="zh-CN" sz="1700" b="0" dirty="0">
                <a:latin typeface="+mn-ea"/>
                <a:ea typeface="+mn-ea"/>
              </a:rPr>
              <a:t>A</a:t>
            </a:r>
          </a:p>
          <a:p>
            <a:pPr>
              <a:lnSpc>
                <a:spcPct val="80000"/>
              </a:lnSpc>
            </a:pPr>
            <a:r>
              <a:rPr lang="en-US" altLang="zh-CN" sz="1700" b="0" dirty="0" smtClean="0">
                <a:latin typeface="+mn-ea"/>
                <a:ea typeface="+mn-ea"/>
              </a:rPr>
              <a:t>14</a:t>
            </a:r>
            <a:r>
              <a:rPr lang="zh-CN" altLang="en-US" sz="1700" b="0" dirty="0" smtClean="0">
                <a:latin typeface="+mn-ea"/>
                <a:ea typeface="+mn-ea"/>
              </a:rPr>
              <a:t>、</a:t>
            </a:r>
            <a:r>
              <a:rPr lang="zh-CN" altLang="en-US" sz="1700" b="0" dirty="0">
                <a:latin typeface="+mn-ea"/>
                <a:ea typeface="+mn-ea"/>
              </a:rPr>
              <a:t>冯</a:t>
            </a:r>
            <a:r>
              <a:rPr lang="en-US" altLang="zh-CN" sz="1700" b="0" dirty="0">
                <a:latin typeface="+mn-ea"/>
                <a:ea typeface="+mn-ea"/>
              </a:rPr>
              <a:t>·</a:t>
            </a:r>
            <a:r>
              <a:rPr lang="zh-CN" altLang="en-US" sz="1700" b="0" dirty="0">
                <a:latin typeface="+mn-ea"/>
                <a:ea typeface="+mn-ea"/>
              </a:rPr>
              <a:t>诺依曼结构计算机的五大基本构件包括运算器、存储器、输入设备、输出设备和</a:t>
            </a:r>
            <a:r>
              <a:rPr lang="en-US" altLang="zh-CN" sz="1700" b="0" dirty="0">
                <a:latin typeface="+mn-ea"/>
                <a:ea typeface="+mn-ea"/>
              </a:rPr>
              <a:t>______</a:t>
            </a:r>
            <a:r>
              <a:rPr lang="zh-CN" altLang="en-US" sz="17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A</a:t>
            </a:r>
            <a:r>
              <a:rPr lang="zh-CN" altLang="en-US" sz="1700" b="0" dirty="0">
                <a:latin typeface="+mn-ea"/>
                <a:ea typeface="+mn-ea"/>
              </a:rPr>
              <a:t>：显示器                 </a:t>
            </a:r>
            <a:r>
              <a:rPr lang="en-US" altLang="zh-CN" sz="1700" b="0" dirty="0" smtClean="0">
                <a:latin typeface="+mn-ea"/>
                <a:ea typeface="+mn-ea"/>
              </a:rPr>
              <a:t>B</a:t>
            </a:r>
            <a:r>
              <a:rPr lang="zh-CN" altLang="en-US" sz="1700" b="0" dirty="0">
                <a:latin typeface="+mn-ea"/>
                <a:ea typeface="+mn-ea"/>
              </a:rPr>
              <a:t>：</a:t>
            </a:r>
            <a:r>
              <a:rPr lang="zh-CN" altLang="en-US" sz="1700" b="0" dirty="0" smtClean="0">
                <a:latin typeface="+mn-ea"/>
                <a:ea typeface="+mn-ea"/>
              </a:rPr>
              <a:t>控制器</a:t>
            </a:r>
            <a:endParaRPr lang="en-US" altLang="zh-CN" sz="1700" b="0" dirty="0" smtClean="0">
              <a:latin typeface="+mn-ea"/>
              <a:ea typeface="+mn-ea"/>
            </a:endParaRPr>
          </a:p>
          <a:p>
            <a:pPr lvl="1">
              <a:lnSpc>
                <a:spcPct val="80000"/>
              </a:lnSpc>
            </a:pPr>
            <a:r>
              <a:rPr lang="en-US" altLang="zh-CN" sz="1700" b="0" dirty="0" smtClean="0">
                <a:latin typeface="+mn-ea"/>
                <a:ea typeface="+mn-ea"/>
              </a:rPr>
              <a:t>C</a:t>
            </a:r>
            <a:r>
              <a:rPr lang="zh-CN" altLang="en-US" sz="1700" b="0" dirty="0">
                <a:latin typeface="+mn-ea"/>
                <a:ea typeface="+mn-ea"/>
              </a:rPr>
              <a:t>：硬盘存储器             </a:t>
            </a:r>
            <a:r>
              <a:rPr lang="en-US" altLang="zh-CN" sz="1700" b="0" dirty="0">
                <a:latin typeface="+mn-ea"/>
                <a:ea typeface="+mn-ea"/>
              </a:rPr>
              <a:t>D</a:t>
            </a:r>
            <a:r>
              <a:rPr lang="zh-CN" altLang="en-US" sz="1700" b="0" dirty="0">
                <a:latin typeface="+mn-ea"/>
                <a:ea typeface="+mn-ea"/>
              </a:rPr>
              <a:t>：鼠标器</a:t>
            </a:r>
          </a:p>
          <a:p>
            <a:pPr lvl="1">
              <a:lnSpc>
                <a:spcPct val="80000"/>
              </a:lnSpc>
            </a:pPr>
            <a:r>
              <a:rPr lang="zh-CN" altLang="en-US" sz="1700" b="0" dirty="0">
                <a:latin typeface="+mn-ea"/>
                <a:ea typeface="+mn-ea"/>
              </a:rPr>
              <a:t>答案：</a:t>
            </a:r>
            <a:r>
              <a:rPr lang="en-US" altLang="zh-CN" sz="1700" b="0" dirty="0">
                <a:latin typeface="+mn-ea"/>
                <a:ea typeface="+mn-ea"/>
              </a:rPr>
              <a:t>B</a:t>
            </a:r>
          </a:p>
          <a:p>
            <a:pPr>
              <a:lnSpc>
                <a:spcPct val="80000"/>
              </a:lnSpc>
            </a:pPr>
            <a:r>
              <a:rPr lang="en-US" altLang="zh-CN" sz="1700" b="0" dirty="0" smtClean="0">
                <a:latin typeface="+mn-ea"/>
                <a:ea typeface="+mn-ea"/>
              </a:rPr>
              <a:t>15</a:t>
            </a:r>
            <a:r>
              <a:rPr lang="zh-CN" altLang="en-US" sz="1700" b="0" dirty="0" smtClean="0">
                <a:latin typeface="+mn-ea"/>
                <a:ea typeface="+mn-ea"/>
              </a:rPr>
              <a:t>、</a:t>
            </a:r>
            <a:r>
              <a:rPr lang="zh-CN" altLang="en-US" sz="1700" b="0" dirty="0">
                <a:latin typeface="+mn-ea"/>
                <a:ea typeface="+mn-ea"/>
              </a:rPr>
              <a:t>时至今日，计算机仍采用</a:t>
            </a:r>
            <a:r>
              <a:rPr lang="en-US" altLang="zh-CN" sz="1700" b="0" dirty="0">
                <a:latin typeface="+mn-ea"/>
                <a:ea typeface="+mn-ea"/>
              </a:rPr>
              <a:t>"</a:t>
            </a:r>
            <a:r>
              <a:rPr lang="zh-CN" altLang="en-US" sz="1700" b="0" dirty="0">
                <a:latin typeface="+mn-ea"/>
                <a:ea typeface="+mn-ea"/>
              </a:rPr>
              <a:t>存储程序</a:t>
            </a:r>
            <a:r>
              <a:rPr lang="en-US" altLang="zh-CN" sz="1700" b="0" dirty="0">
                <a:latin typeface="+mn-ea"/>
                <a:ea typeface="+mn-ea"/>
              </a:rPr>
              <a:t>"</a:t>
            </a:r>
            <a:r>
              <a:rPr lang="zh-CN" altLang="en-US" sz="1700" b="0" dirty="0">
                <a:latin typeface="+mn-ea"/>
                <a:ea typeface="+mn-ea"/>
              </a:rPr>
              <a:t>原理，原理的提出者是</a:t>
            </a:r>
            <a:r>
              <a:rPr lang="en-US" altLang="zh-CN" sz="1700" b="0" dirty="0">
                <a:latin typeface="+mn-ea"/>
                <a:ea typeface="+mn-ea"/>
              </a:rPr>
              <a:t>____</a:t>
            </a:r>
            <a:r>
              <a:rPr lang="zh-CN" altLang="en-US" sz="1700" b="0" dirty="0">
                <a:latin typeface="+mn-ea"/>
                <a:ea typeface="+mn-ea"/>
              </a:rPr>
              <a:t>。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A</a:t>
            </a:r>
            <a:r>
              <a:rPr lang="zh-CN" altLang="en-US" sz="1700" b="0" dirty="0">
                <a:latin typeface="+mn-ea"/>
                <a:ea typeface="+mn-ea"/>
              </a:rPr>
              <a:t>：莫尔                   </a:t>
            </a:r>
            <a:r>
              <a:rPr lang="en-US" altLang="zh-CN" sz="1700" b="0" dirty="0" smtClean="0">
                <a:latin typeface="+mn-ea"/>
                <a:ea typeface="+mn-ea"/>
              </a:rPr>
              <a:t>B</a:t>
            </a:r>
            <a:r>
              <a:rPr lang="zh-CN" altLang="en-US" sz="1700" b="0" dirty="0">
                <a:latin typeface="+mn-ea"/>
                <a:ea typeface="+mn-ea"/>
              </a:rPr>
              <a:t>：比尔</a:t>
            </a:r>
            <a:r>
              <a:rPr lang="en-US" altLang="zh-CN" sz="1700" b="0" dirty="0">
                <a:latin typeface="+mn-ea"/>
                <a:ea typeface="+mn-ea"/>
              </a:rPr>
              <a:t>·</a:t>
            </a:r>
            <a:r>
              <a:rPr lang="zh-CN" altLang="en-US" sz="1700" b="0" dirty="0">
                <a:latin typeface="+mn-ea"/>
                <a:ea typeface="+mn-ea"/>
              </a:rPr>
              <a:t>盖茨</a:t>
            </a:r>
          </a:p>
          <a:p>
            <a:pPr lvl="1">
              <a:lnSpc>
                <a:spcPct val="80000"/>
              </a:lnSpc>
            </a:pPr>
            <a:r>
              <a:rPr lang="en-US" altLang="zh-CN" sz="1700" b="0" dirty="0">
                <a:latin typeface="+mn-ea"/>
                <a:ea typeface="+mn-ea"/>
              </a:rPr>
              <a:t>C</a:t>
            </a:r>
            <a:r>
              <a:rPr lang="zh-CN" altLang="en-US" sz="1700" b="0" dirty="0">
                <a:latin typeface="+mn-ea"/>
                <a:ea typeface="+mn-ea"/>
              </a:rPr>
              <a:t>：冯</a:t>
            </a:r>
            <a:r>
              <a:rPr lang="en-US" altLang="zh-CN" sz="1700" b="0" dirty="0">
                <a:latin typeface="+mn-ea"/>
                <a:ea typeface="+mn-ea"/>
              </a:rPr>
              <a:t>·</a:t>
            </a:r>
            <a:r>
              <a:rPr lang="zh-CN" altLang="en-US" sz="1700" b="0" dirty="0">
                <a:latin typeface="+mn-ea"/>
                <a:ea typeface="+mn-ea"/>
              </a:rPr>
              <a:t>诺依曼             </a:t>
            </a:r>
            <a:r>
              <a:rPr lang="en-US" altLang="zh-CN" sz="1700" b="0" dirty="0">
                <a:latin typeface="+mn-ea"/>
                <a:ea typeface="+mn-ea"/>
              </a:rPr>
              <a:t>D</a:t>
            </a:r>
            <a:r>
              <a:rPr lang="zh-CN" altLang="en-US" sz="1700" b="0" dirty="0">
                <a:latin typeface="+mn-ea"/>
                <a:ea typeface="+mn-ea"/>
              </a:rPr>
              <a:t>：科得（</a:t>
            </a:r>
            <a:r>
              <a:rPr lang="en-US" altLang="zh-CN" sz="1700" b="0" dirty="0" err="1">
                <a:latin typeface="+mn-ea"/>
                <a:ea typeface="+mn-ea"/>
              </a:rPr>
              <a:t>E.F.Codd</a:t>
            </a:r>
            <a:r>
              <a:rPr lang="zh-CN" altLang="en-US" sz="1700" b="0" dirty="0">
                <a:latin typeface="+mn-ea"/>
                <a:ea typeface="+mn-ea"/>
              </a:rPr>
              <a:t>）</a:t>
            </a:r>
          </a:p>
          <a:p>
            <a:pPr lvl="1">
              <a:lnSpc>
                <a:spcPct val="80000"/>
              </a:lnSpc>
            </a:pPr>
            <a:r>
              <a:rPr lang="zh-CN" altLang="en-US" sz="1700" b="0" dirty="0">
                <a:latin typeface="+mn-ea"/>
                <a:ea typeface="+mn-ea"/>
              </a:rPr>
              <a:t>答案：</a:t>
            </a:r>
            <a:r>
              <a:rPr lang="en-US" altLang="zh-CN" sz="1700" b="0" dirty="0">
                <a:latin typeface="+mn-ea"/>
                <a:ea typeface="+mn-ea"/>
              </a:rPr>
              <a:t>C</a:t>
            </a:r>
            <a:endParaRPr lang="zh-CN" altLang="en-US" b="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7024688" cy="64135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400" dirty="0" smtClean="0"/>
              <a:t>课程简介</a:t>
            </a:r>
            <a:r>
              <a:rPr lang="en-US" altLang="zh-CN" sz="3400" dirty="0" smtClean="0">
                <a:latin typeface="Arial" charset="0"/>
              </a:rPr>
              <a:t>——</a:t>
            </a:r>
            <a:r>
              <a:rPr lang="zh-CN" altLang="en-US" sz="3400" dirty="0" smtClean="0"/>
              <a:t>教材</a:t>
            </a:r>
          </a:p>
        </p:txBody>
      </p:sp>
      <p:sp>
        <p:nvSpPr>
          <p:cNvPr id="11267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EE287740-203F-4E38-92A2-14E7EE7FA218}" type="slidenum">
              <a:rPr lang="en-US" altLang="zh-CN" smtClean="0"/>
              <a:pPr eaLnBrk="1" hangingPunct="1"/>
              <a:t>6</a:t>
            </a:fld>
            <a:endParaRPr lang="en-US" altLang="zh-CN" smtClean="0"/>
          </a:p>
        </p:txBody>
      </p:sp>
      <p:pic>
        <p:nvPicPr>
          <p:cNvPr id="1126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55170"/>
            <a:ext cx="4774704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78721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配套光盘：</a:t>
            </a:r>
            <a:endParaRPr lang="en-US" altLang="zh-CN" b="1" dirty="0" smtClean="0"/>
          </a:p>
          <a:p>
            <a:r>
              <a:rPr lang="en-US" altLang="zh-CN" b="1" dirty="0" smtClean="0"/>
              <a:t>     </a:t>
            </a:r>
            <a:r>
              <a:rPr lang="zh-CN" altLang="en-US" b="1" dirty="0" smtClean="0"/>
              <a:t>携带一套考试系统，与全国统考环境完全匹配。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zh-CN" altLang="en-US" b="1" dirty="0" smtClean="0"/>
              <a:t>要求：</a:t>
            </a:r>
            <a:endParaRPr lang="en-US" altLang="zh-CN" b="1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Windows  7</a:t>
            </a:r>
            <a:r>
              <a:rPr lang="zh-CN" altLang="en-US" dirty="0" smtClean="0"/>
              <a:t>环境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IE  9.0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Office2010</a:t>
            </a:r>
            <a:r>
              <a:rPr lang="zh-CN" altLang="en-US" dirty="0" smtClean="0"/>
              <a:t>套件，要求包含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Word2010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Excel2010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PowerPoint2010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Outlook2010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437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85796"/>
            <a:ext cx="4618856" cy="631844"/>
          </a:xfrm>
        </p:spPr>
        <p:txBody>
          <a:bodyPr/>
          <a:lstStyle/>
          <a:p>
            <a:pPr algn="l"/>
            <a:r>
              <a:rPr lang="zh-CN" altLang="en-US" dirty="0" smtClean="0"/>
              <a:t>课程简介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参考书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600202"/>
            <a:ext cx="5112568" cy="4757759"/>
          </a:xfrm>
        </p:spPr>
        <p:txBody>
          <a:bodyPr/>
          <a:lstStyle/>
          <a:p>
            <a:pPr lvl="1"/>
            <a:r>
              <a:rPr lang="zh-CN" altLang="en-US" dirty="0" smtClean="0"/>
              <a:t>计算机应用教程</a:t>
            </a:r>
            <a:r>
              <a:rPr lang="en-US" altLang="zh-CN" sz="1800" dirty="0" smtClean="0"/>
              <a:t>(Windows 7</a:t>
            </a:r>
            <a:r>
              <a:rPr lang="zh-CN" altLang="en-US" sz="1800" dirty="0" smtClean="0"/>
              <a:t>环境）</a:t>
            </a:r>
            <a:endParaRPr lang="en-US" altLang="zh-CN" sz="1800" dirty="0" smtClean="0"/>
          </a:p>
          <a:p>
            <a:pPr lvl="2"/>
            <a:r>
              <a:rPr lang="zh-CN" altLang="en-US" sz="1600" dirty="0" smtClean="0"/>
              <a:t>马秀麟、邬彤、马小强、张倩编著</a:t>
            </a:r>
            <a:endParaRPr lang="en-US" altLang="zh-CN" sz="1600" dirty="0" smtClean="0"/>
          </a:p>
          <a:p>
            <a:pPr lvl="2"/>
            <a:r>
              <a:rPr lang="zh-CN" altLang="en-US" dirty="0" smtClean="0"/>
              <a:t>北京师范大学出版社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月出版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环境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Win7+Office 2007</a:t>
            </a:r>
            <a:r>
              <a:rPr lang="zh-CN" altLang="en-US" dirty="0" smtClean="0"/>
              <a:t>环境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9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50302"/>
            <a:ext cx="7024688" cy="64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课程简介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/>
              <a:t>网络资源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527989"/>
            <a:ext cx="7489825" cy="509816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Char char=""/>
            </a:pPr>
            <a:r>
              <a:rPr lang="zh-CN" altLang="en-US" dirty="0" smtClean="0"/>
              <a:t>北师大网络教育学院学习平台（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 smtClean="0"/>
              <a:t>     </a:t>
            </a:r>
            <a:r>
              <a:rPr lang="en-US" altLang="zh-CN" dirty="0" smtClean="0">
                <a:hlinkClick r:id="rId2"/>
              </a:rPr>
              <a:t>HTTP://www.bnude.cn/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日常学习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学习资料文件夹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参加统考</a:t>
            </a:r>
            <a:r>
              <a:rPr lang="en-US" altLang="zh-CN" dirty="0" smtClean="0"/>
              <a:t>      </a:t>
            </a:r>
          </a:p>
          <a:p>
            <a:pPr lvl="2" eaLnBrk="1" hangingPunct="1"/>
            <a:r>
              <a:rPr lang="zh-CN" altLang="en-US" dirty="0" smtClean="0"/>
              <a:t>课程文件夹</a:t>
            </a:r>
            <a:endParaRPr lang="en-US" altLang="zh-CN" dirty="0" smtClean="0"/>
          </a:p>
          <a:p>
            <a:pPr lvl="3" eaLnBrk="1" hangingPunct="1"/>
            <a:r>
              <a:rPr lang="en-US" altLang="zh-CN" dirty="0" smtClean="0"/>
              <a:t>——2013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月以后的辅导视频教材与光盘</a:t>
            </a:r>
            <a:endParaRPr lang="en-US" altLang="zh-CN" dirty="0" smtClean="0"/>
          </a:p>
          <a:p>
            <a:pPr lvl="2" eaLnBrk="1" hangingPunct="1">
              <a:buFont typeface="Wingdings 2" pitchFamily="18" charset="2"/>
              <a:buChar char="³"/>
            </a:pPr>
            <a:r>
              <a:rPr lang="zh-CN" altLang="en-US" dirty="0" smtClean="0"/>
              <a:t>教材之后的习题</a:t>
            </a:r>
            <a:endParaRPr lang="en-US" altLang="zh-CN" dirty="0" smtClean="0"/>
          </a:p>
          <a:p>
            <a:pPr lvl="2" eaLnBrk="1" hangingPunct="1">
              <a:buFont typeface="Wingdings 2" pitchFamily="18" charset="2"/>
              <a:buChar char="³"/>
            </a:pPr>
            <a:r>
              <a:rPr lang="zh-CN" altLang="en-US" dirty="0" smtClean="0"/>
              <a:t>光盘的考试系统</a:t>
            </a:r>
            <a:endParaRPr lang="en-US" altLang="zh-CN" dirty="0" smtClean="0"/>
          </a:p>
          <a:p>
            <a:pPr>
              <a:buFont typeface="Wingdings 2" pitchFamily="18" charset="2"/>
              <a:buChar char="³"/>
            </a:pPr>
            <a:r>
              <a:rPr lang="zh-CN" altLang="en-US" dirty="0" smtClean="0"/>
              <a:t>参考资源</a:t>
            </a:r>
            <a:endParaRPr lang="en-US" altLang="zh-CN" dirty="0" smtClean="0"/>
          </a:p>
          <a:p>
            <a:pPr lvl="1">
              <a:buFont typeface="Wingdings 2" pitchFamily="18" charset="2"/>
              <a:buChar char="³"/>
            </a:pPr>
            <a:r>
              <a:rPr lang="zh-CN" altLang="en-US" dirty="0" smtClean="0"/>
              <a:t>马秀麟教学服务平台</a:t>
            </a:r>
            <a:endParaRPr lang="en-US" altLang="zh-CN" dirty="0" smtClean="0"/>
          </a:p>
          <a:p>
            <a:pPr lvl="1">
              <a:buFont typeface="Wingdings 2" pitchFamily="18" charset="2"/>
              <a:buChar char="³"/>
            </a:pPr>
            <a:r>
              <a:rPr lang="en-US" altLang="zh-CN" dirty="0" smtClean="0">
                <a:hlinkClick r:id="rId3"/>
              </a:rPr>
              <a:t>Http://cen.bnu.edu.cn/mxl</a:t>
            </a:r>
            <a:endParaRPr lang="en-US" altLang="zh-CN" dirty="0" smtClean="0"/>
          </a:p>
          <a:p>
            <a:pPr lvl="1">
              <a:buFont typeface="Wingdings 2" pitchFamily="18" charset="2"/>
              <a:buChar char="³"/>
            </a:pPr>
            <a:r>
              <a:rPr lang="zh-CN" altLang="en-US" dirty="0" smtClean="0"/>
              <a:t>精品课程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计算机应用基础</a:t>
            </a:r>
            <a:endParaRPr lang="en-US" altLang="zh-CN" dirty="0" smtClean="0"/>
          </a:p>
          <a:p>
            <a:pPr lvl="1">
              <a:buFont typeface="Wingdings 2" pitchFamily="18" charset="2"/>
              <a:buChar char="³"/>
            </a:pPr>
            <a:r>
              <a:rPr lang="zh-CN" altLang="en-US" dirty="0" smtClean="0"/>
              <a:t>用户名：</a:t>
            </a:r>
            <a:r>
              <a:rPr lang="en-US" altLang="zh-CN" dirty="0" smtClean="0"/>
              <a:t>04047777</a:t>
            </a:r>
            <a:r>
              <a:rPr lang="zh-CN" altLang="en-US" dirty="0" smtClean="0"/>
              <a:t>，   密码：</a:t>
            </a:r>
            <a:r>
              <a:rPr lang="en-US" altLang="zh-CN" dirty="0" smtClean="0"/>
              <a:t>12345</a:t>
            </a:r>
          </a:p>
          <a:p>
            <a:pPr eaLnBrk="1" hangingPunct="1">
              <a:buFont typeface="Wingdings 2" pitchFamily="18" charset="2"/>
              <a:buChar char=""/>
            </a:pPr>
            <a:endParaRPr lang="en-US" altLang="zh-CN" dirty="0" smtClean="0"/>
          </a:p>
        </p:txBody>
      </p:sp>
      <p:sp>
        <p:nvSpPr>
          <p:cNvPr id="12292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1A97DE15-3144-4297-B6CE-0360086BDE5E}" type="slidenum">
              <a:rPr lang="en-US" altLang="zh-CN" smtClean="0"/>
              <a:pPr eaLnBrk="1" hangingPunct="1"/>
              <a:t>8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9998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课程简介</a:t>
            </a:r>
            <a:r>
              <a:rPr lang="en-US" altLang="zh-CN" dirty="0">
                <a:latin typeface="Arial"/>
              </a:rPr>
              <a:t>——</a:t>
            </a:r>
            <a:r>
              <a:rPr lang="zh-CN" altLang="en-US" dirty="0"/>
              <a:t>考核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两类形式的考核</a:t>
            </a:r>
            <a:endParaRPr lang="en-US" altLang="zh-CN" dirty="0" smtClean="0"/>
          </a:p>
          <a:p>
            <a:pPr lvl="1"/>
            <a:r>
              <a:rPr lang="zh-CN" altLang="en-US" dirty="0"/>
              <a:t>校</a:t>
            </a:r>
            <a:r>
              <a:rPr lang="zh-CN" altLang="en-US" dirty="0" smtClean="0"/>
              <a:t>级期末考试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由学校统一组织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总评成绩由“平时成绩</a:t>
            </a:r>
            <a:r>
              <a:rPr lang="en-US" altLang="zh-CN" dirty="0" smtClean="0"/>
              <a:t>+</a:t>
            </a:r>
            <a:r>
              <a:rPr lang="zh-CN" altLang="en-US" dirty="0" smtClean="0"/>
              <a:t>期末考试成绩”组合而成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期末考试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笔答方式、开卷</a:t>
            </a:r>
            <a:endParaRPr lang="en-US" altLang="zh-CN" dirty="0"/>
          </a:p>
          <a:p>
            <a:pPr lvl="1"/>
            <a:r>
              <a:rPr lang="zh-CN" altLang="en-US" dirty="0" smtClean="0"/>
              <a:t>全国统考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计算机应用基础</a:t>
            </a:r>
            <a:endParaRPr lang="en-US" altLang="zh-CN" dirty="0" smtClean="0"/>
          </a:p>
          <a:p>
            <a:pPr lvl="2"/>
            <a:r>
              <a:rPr lang="zh-CN" altLang="en-US" smtClean="0"/>
              <a:t>由国家网考办统一组织</a:t>
            </a:r>
            <a:endParaRPr lang="en-US" altLang="zh-CN" smtClean="0"/>
          </a:p>
          <a:p>
            <a:pPr lvl="2"/>
            <a:r>
              <a:rPr lang="zh-CN" altLang="en-US" dirty="0" smtClean="0"/>
              <a:t>无</a:t>
            </a:r>
            <a:r>
              <a:rPr lang="zh-CN" altLang="en-US" dirty="0"/>
              <a:t>纸</a:t>
            </a:r>
            <a:r>
              <a:rPr lang="zh-CN" altLang="en-US" dirty="0" smtClean="0"/>
              <a:t>化考试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闭卷考试、机器阅卷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388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4103</Words>
  <Application>Microsoft Office PowerPoint</Application>
  <PresentationFormat>全屏显示(4:3)</PresentationFormat>
  <Paragraphs>593</Paragraphs>
  <Slides>54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Office 主题</vt:lpstr>
      <vt:lpstr>PowerPoint 演示文稿</vt:lpstr>
      <vt:lpstr>教师简介</vt:lpstr>
      <vt:lpstr>课程简介</vt:lpstr>
      <vt:lpstr>课程简介——2013版</vt:lpstr>
      <vt:lpstr>课程简介—教材</vt:lpstr>
      <vt:lpstr>课程简介——教材</vt:lpstr>
      <vt:lpstr>课程简介——参考书</vt:lpstr>
      <vt:lpstr>课程简介——网络资源</vt:lpstr>
      <vt:lpstr>课程简介——考核</vt:lpstr>
      <vt:lpstr>课程简介——考核</vt:lpstr>
      <vt:lpstr>课程简介——考核</vt:lpstr>
      <vt:lpstr>课程简介——考核</vt:lpstr>
      <vt:lpstr>第1章 计算机常识</vt:lpstr>
      <vt:lpstr>1、计算机用途与分类</vt:lpstr>
      <vt:lpstr>1、计算机用途与分类</vt:lpstr>
      <vt:lpstr>1、计算机用途与分类</vt:lpstr>
      <vt:lpstr>1、计算机用途与分类</vt:lpstr>
      <vt:lpstr>2.计算机起源</vt:lpstr>
      <vt:lpstr>PowerPoint 演示文稿</vt:lpstr>
      <vt:lpstr>2.计算机起源</vt:lpstr>
      <vt:lpstr>3、计算机体系</vt:lpstr>
      <vt:lpstr>3、计算机体系</vt:lpstr>
      <vt:lpstr>3、计算机体系</vt:lpstr>
      <vt:lpstr>4、数制及其转化</vt:lpstr>
      <vt:lpstr>4、数制及其转化</vt:lpstr>
      <vt:lpstr>4、数制及其转化</vt:lpstr>
      <vt:lpstr>4、数制及其转化</vt:lpstr>
      <vt:lpstr>4、数制及其转化</vt:lpstr>
      <vt:lpstr>4、数制及其转化</vt:lpstr>
      <vt:lpstr>4、数制及其转化</vt:lpstr>
      <vt:lpstr>5、信息在计算机中的表示</vt:lpstr>
      <vt:lpstr>5、信息在计算机中的表示</vt:lpstr>
      <vt:lpstr>5、信息在计算机中的表示</vt:lpstr>
      <vt:lpstr>5、信息在计算机中的表示</vt:lpstr>
      <vt:lpstr>5、信息在计算机中的表示</vt:lpstr>
      <vt:lpstr>5、信息在计算机中的表示</vt:lpstr>
      <vt:lpstr>6、计算机硬件系统</vt:lpstr>
      <vt:lpstr>6、计算机硬件系统</vt:lpstr>
      <vt:lpstr>6.计算机硬件系统</vt:lpstr>
      <vt:lpstr>6、计算机硬件系统</vt:lpstr>
      <vt:lpstr>6、计算机硬件系统</vt:lpstr>
      <vt:lpstr>6、计算机硬件系统</vt:lpstr>
      <vt:lpstr>7 计算机软件系统</vt:lpstr>
      <vt:lpstr>7 计算机软件系统</vt:lpstr>
      <vt:lpstr>7、计算机软件系统</vt:lpstr>
      <vt:lpstr>7. 计算机软件系统</vt:lpstr>
      <vt:lpstr>7. 计算机软件系统</vt:lpstr>
      <vt:lpstr>8.计算机的性能指标</vt:lpstr>
      <vt:lpstr>9.常见的术语</vt:lpstr>
      <vt:lpstr>10. 容量与速度单位</vt:lpstr>
      <vt:lpstr>11、习题</vt:lpstr>
      <vt:lpstr>11.习题</vt:lpstr>
      <vt:lpstr>11.习题</vt:lpstr>
      <vt:lpstr>11.习题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maxl</dc:creator>
  <cp:lastModifiedBy>maxl</cp:lastModifiedBy>
  <cp:revision>45</cp:revision>
  <dcterms:created xsi:type="dcterms:W3CDTF">2013-12-04T11:24:04Z</dcterms:created>
  <dcterms:modified xsi:type="dcterms:W3CDTF">2014-01-01T10:35:44Z</dcterms:modified>
</cp:coreProperties>
</file>