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2" r:id="rId4"/>
    <p:sldId id="284" r:id="rId5"/>
    <p:sldId id="263" r:id="rId6"/>
    <p:sldId id="264" r:id="rId7"/>
    <p:sldId id="265" r:id="rId8"/>
    <p:sldId id="292" r:id="rId9"/>
    <p:sldId id="266" r:id="rId10"/>
    <p:sldId id="267" r:id="rId11"/>
    <p:sldId id="268" r:id="rId12"/>
    <p:sldId id="286" r:id="rId13"/>
    <p:sldId id="285" r:id="rId14"/>
    <p:sldId id="269" r:id="rId15"/>
    <p:sldId id="287" r:id="rId16"/>
    <p:sldId id="270" r:id="rId17"/>
    <p:sldId id="290" r:id="rId18"/>
    <p:sldId id="271" r:id="rId19"/>
    <p:sldId id="272" r:id="rId20"/>
    <p:sldId id="291" r:id="rId21"/>
    <p:sldId id="273" r:id="rId22"/>
    <p:sldId id="288" r:id="rId23"/>
    <p:sldId id="274" r:id="rId24"/>
    <p:sldId id="275" r:id="rId25"/>
    <p:sldId id="289" r:id="rId26"/>
    <p:sldId id="276" r:id="rId27"/>
    <p:sldId id="277" r:id="rId28"/>
    <p:sldId id="278" r:id="rId29"/>
    <p:sldId id="279" r:id="rId30"/>
    <p:sldId id="280" r:id="rId31"/>
    <p:sldId id="281" r:id="rId32"/>
    <p:sldId id="282" r:id="rId33"/>
    <p:sldId id="283" r:id="rId34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78" autoAdjust="0"/>
    <p:restoredTop sz="86438" autoAdjust="0"/>
  </p:normalViewPr>
  <p:slideViewPr>
    <p:cSldViewPr>
      <p:cViewPr varScale="1">
        <p:scale>
          <a:sx n="62" d="100"/>
          <a:sy n="62" d="100"/>
        </p:scale>
        <p:origin x="-324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724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6AACFC-405A-4CD1-9AB8-B79EAD43DAB7}" type="datetimeFigureOut">
              <a:rPr lang="zh-CN" altLang="en-US" smtClean="0"/>
              <a:pPr/>
              <a:t>2014/1/1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BA06E-73FA-40BB-96AC-AD8C55B574A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switch dir="r"/>
      </p:transition>
    </mc:Choice>
    <mc:Fallback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6AACFC-405A-4CD1-9AB8-B79EAD43DAB7}" type="datetimeFigureOut">
              <a:rPr lang="zh-CN" altLang="en-US" smtClean="0"/>
              <a:pPr/>
              <a:t>2014/1/1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BA06E-73FA-40BB-96AC-AD8C55B574A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switch dir="r"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6AACFC-405A-4CD1-9AB8-B79EAD43DAB7}" type="datetimeFigureOut">
              <a:rPr lang="zh-CN" altLang="en-US" smtClean="0"/>
              <a:pPr/>
              <a:t>2014/1/1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BA06E-73FA-40BB-96AC-AD8C55B574A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switch dir="r"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785796"/>
            <a:ext cx="8229600" cy="631844"/>
          </a:xfrm>
        </p:spPr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>
            <a:lvl1pPr>
              <a:defRPr b="1" cap="none" spc="5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华文新魏" pitchFamily="2" charset="-122"/>
                <a:ea typeface="华文新魏" pitchFamily="2" charset="-122"/>
              </a:defRPr>
            </a:lvl1pPr>
          </a:lstStyle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2"/>
            <a:ext cx="8229600" cy="4757759"/>
          </a:xfrm>
        </p:spPr>
        <p:txBody>
          <a:bodyPr/>
          <a:lstStyle>
            <a:lvl1pPr>
              <a:buFont typeface="Wingdings" pitchFamily="2" charset="2"/>
              <a:buChar char="u"/>
              <a:defRPr b="1">
                <a:effectLst/>
                <a:latin typeface="华文新魏" pitchFamily="2" charset="-122"/>
                <a:ea typeface="华文新魏" pitchFamily="2" charset="-122"/>
              </a:defRPr>
            </a:lvl1pPr>
            <a:lvl2pPr>
              <a:buFont typeface="Wingdings" pitchFamily="2" charset="2"/>
              <a:buChar char="p"/>
              <a:defRPr b="1">
                <a:solidFill>
                  <a:srgbClr val="002060"/>
                </a:solidFill>
                <a:effectLst/>
                <a:latin typeface="华文仿宋" pitchFamily="2" charset="-122"/>
                <a:ea typeface="华文仿宋" pitchFamily="2" charset="-122"/>
              </a:defRPr>
            </a:lvl2pPr>
            <a:lvl3pPr>
              <a:buFont typeface="Wingdings" pitchFamily="2" charset="2"/>
              <a:buChar char="ü"/>
              <a:defRPr/>
            </a:lvl3pPr>
            <a:lvl4pPr>
              <a:buFont typeface="Wingdings" pitchFamily="2" charset="2"/>
              <a:buChar char="l"/>
              <a:defRPr/>
            </a:lvl4pPr>
          </a:lstStyle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6AACFC-405A-4CD1-9AB8-B79EAD43DAB7}" type="datetimeFigureOut">
              <a:rPr lang="zh-CN" altLang="en-US" smtClean="0"/>
              <a:pPr/>
              <a:t>2014/1/1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BA06E-73FA-40BB-96AC-AD8C55B574A9}" type="slidenum">
              <a:rPr lang="zh-CN" altLang="en-US" smtClean="0"/>
              <a:pPr/>
              <a:t>‹#›</a:t>
            </a:fld>
            <a:endParaRPr lang="zh-CN" altLang="en-US"/>
          </a:p>
        </p:txBody>
      </p:sp>
      <p:cxnSp>
        <p:nvCxnSpPr>
          <p:cNvPr id="8" name="直接连接符 7"/>
          <p:cNvCxnSpPr/>
          <p:nvPr userDrawn="1"/>
        </p:nvCxnSpPr>
        <p:spPr>
          <a:xfrm>
            <a:off x="500034" y="1500176"/>
            <a:ext cx="8215370" cy="1588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9" name="直接连接符 8"/>
          <p:cNvCxnSpPr/>
          <p:nvPr userDrawn="1"/>
        </p:nvCxnSpPr>
        <p:spPr>
          <a:xfrm>
            <a:off x="428596" y="6429398"/>
            <a:ext cx="8215370" cy="1588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switch dir="r"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4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6AACFC-405A-4CD1-9AB8-B79EAD43DAB7}" type="datetimeFigureOut">
              <a:rPr lang="zh-CN" altLang="en-US" smtClean="0"/>
              <a:pPr/>
              <a:t>2014/1/1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BA06E-73FA-40BB-96AC-AD8C55B574A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switch dir="r"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6AACFC-405A-4CD1-9AB8-B79EAD43DAB7}" type="datetimeFigureOut">
              <a:rPr lang="zh-CN" altLang="en-US" smtClean="0"/>
              <a:pPr/>
              <a:t>2014/1/1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BA06E-73FA-40BB-96AC-AD8C55B574A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switch dir="r"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8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8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6AACFC-405A-4CD1-9AB8-B79EAD43DAB7}" type="datetimeFigureOut">
              <a:rPr lang="zh-CN" altLang="en-US" smtClean="0"/>
              <a:pPr/>
              <a:t>2014/1/1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BA06E-73FA-40BB-96AC-AD8C55B574A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switch dir="r"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6AACFC-405A-4CD1-9AB8-B79EAD43DAB7}" type="datetimeFigureOut">
              <a:rPr lang="zh-CN" altLang="en-US" smtClean="0"/>
              <a:pPr/>
              <a:t>2014/1/1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BA06E-73FA-40BB-96AC-AD8C55B574A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switch dir="r"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6AACFC-405A-4CD1-9AB8-B79EAD43DAB7}" type="datetimeFigureOut">
              <a:rPr lang="zh-CN" altLang="en-US" smtClean="0"/>
              <a:pPr/>
              <a:t>2014/1/1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BA06E-73FA-40BB-96AC-AD8C55B574A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switch dir="r"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3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3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6AACFC-405A-4CD1-9AB8-B79EAD43DAB7}" type="datetimeFigureOut">
              <a:rPr lang="zh-CN" altLang="en-US" smtClean="0"/>
              <a:pPr/>
              <a:t>2014/1/1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BA06E-73FA-40BB-96AC-AD8C55B574A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switch dir="r"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6AACFC-405A-4CD1-9AB8-B79EAD43DAB7}" type="datetimeFigureOut">
              <a:rPr lang="zh-CN" altLang="en-US" smtClean="0"/>
              <a:pPr/>
              <a:t>2014/1/1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BA06E-73FA-40BB-96AC-AD8C55B574A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switch dir="r"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6AACFC-405A-4CD1-9AB8-B79EAD43DAB7}" type="datetimeFigureOut">
              <a:rPr lang="zh-CN" altLang="en-US" smtClean="0"/>
              <a:pPr/>
              <a:t>2014/1/1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8BA06E-73FA-40BB-96AC-AD8C55B574A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4="http://schemas.microsoft.com/office/powerpoint/2010/main" Requires="p14">
      <p:transition spd="slow">
        <p14:switch dir="r"/>
      </p:transition>
    </mc:Choice>
    <mc:Fallback>
      <p:transition spd="slow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9B393B-9515-4DB7-B8F4-143E8BC4DB43}" type="slidenum">
              <a:rPr lang="en-US" altLang="zh-CN"/>
              <a:pPr/>
              <a:t>10</a:t>
            </a:fld>
            <a:endParaRPr lang="en-US" altLang="zh-CN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dirty="0" smtClean="0"/>
              <a:t>5.</a:t>
            </a:r>
            <a:r>
              <a:rPr lang="zh-CN" altLang="en-US" dirty="0" smtClean="0"/>
              <a:t>文件管理</a:t>
            </a:r>
            <a:endParaRPr lang="zh-CN" alt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zh-CN" b="1" dirty="0" smtClean="0"/>
              <a:t>5</a:t>
            </a:r>
            <a:r>
              <a:rPr lang="zh-CN" altLang="en-US" b="1" dirty="0" smtClean="0"/>
              <a:t>、</a:t>
            </a:r>
            <a:r>
              <a:rPr lang="zh-CN" altLang="en-US" b="1" dirty="0"/>
              <a:t>文件管理</a:t>
            </a:r>
            <a:r>
              <a:rPr lang="en-US" altLang="zh-CN" b="1" dirty="0"/>
              <a:t>(★★★★★)</a:t>
            </a:r>
          </a:p>
          <a:p>
            <a:pPr lvl="1"/>
            <a:r>
              <a:rPr lang="en-US" altLang="zh-CN" b="1" dirty="0"/>
              <a:t>(1)</a:t>
            </a:r>
            <a:r>
              <a:rPr lang="zh-CN" altLang="en-US" b="1" dirty="0"/>
              <a:t>文件的相关概念：</a:t>
            </a:r>
            <a:endParaRPr lang="zh-CN" altLang="en-US" dirty="0"/>
          </a:p>
          <a:p>
            <a:pPr lvl="2"/>
            <a:r>
              <a:rPr lang="zh-CN" altLang="en-US" dirty="0" smtClean="0"/>
              <a:t>文件的定义</a:t>
            </a:r>
            <a:endParaRPr lang="en-US" altLang="zh-CN" dirty="0" smtClean="0"/>
          </a:p>
          <a:p>
            <a:pPr lvl="3"/>
            <a:r>
              <a:rPr lang="zh-CN" altLang="en-US" dirty="0" smtClean="0"/>
              <a:t>文件</a:t>
            </a:r>
            <a:r>
              <a:rPr lang="zh-CN" altLang="en-US" dirty="0"/>
              <a:t>是存放在外存上的一批相关信息的集合，它可以是源程序、可执行程序、文章、信函或报表等。</a:t>
            </a:r>
          </a:p>
          <a:p>
            <a:pPr lvl="3"/>
            <a:r>
              <a:rPr lang="zh-CN" altLang="en-US" dirty="0"/>
              <a:t>文件是操作系统用来存储和管理外存上信息的基本单位。</a:t>
            </a:r>
          </a:p>
          <a:p>
            <a:pPr lvl="2">
              <a:lnSpc>
                <a:spcPct val="80000"/>
              </a:lnSpc>
            </a:pPr>
            <a:r>
              <a:rPr lang="zh-CN" altLang="en-US" sz="2000" dirty="0" smtClean="0"/>
              <a:t>文件夹</a:t>
            </a:r>
            <a:endParaRPr lang="en-US" altLang="zh-CN" sz="2000" dirty="0" smtClean="0"/>
          </a:p>
          <a:p>
            <a:pPr lvl="3">
              <a:lnSpc>
                <a:spcPct val="80000"/>
              </a:lnSpc>
            </a:pPr>
            <a:r>
              <a:rPr lang="zh-CN" altLang="en-US" dirty="0" smtClean="0"/>
              <a:t>文件夹也叫目录，是文件的集合体。文件夹中可包含多个文件或子文件夹；</a:t>
            </a:r>
            <a:endParaRPr lang="zh-CN" altLang="en-US" b="1" dirty="0" smtClean="0"/>
          </a:p>
          <a:p>
            <a:pPr lvl="3">
              <a:lnSpc>
                <a:spcPct val="80000"/>
              </a:lnSpc>
            </a:pPr>
            <a:r>
              <a:rPr lang="zh-CN" altLang="en-US" b="1" dirty="0" smtClean="0"/>
              <a:t>文件系统采用树形目录结构。</a:t>
            </a:r>
            <a:endParaRPr lang="zh-CN" altLang="en-US" dirty="0" smtClean="0"/>
          </a:p>
          <a:p>
            <a:pPr lvl="3">
              <a:lnSpc>
                <a:spcPct val="80000"/>
              </a:lnSpc>
            </a:pPr>
            <a:r>
              <a:rPr lang="zh-CN" altLang="en-US" dirty="0" smtClean="0"/>
              <a:t>根目录的概念：</a:t>
            </a:r>
            <a:r>
              <a:rPr lang="en-US" altLang="zh-CN" dirty="0" smtClean="0"/>
              <a:t>Windows</a:t>
            </a:r>
            <a:r>
              <a:rPr lang="zh-CN" altLang="en-US" dirty="0" smtClean="0"/>
              <a:t>根目录不超过</a:t>
            </a:r>
            <a:r>
              <a:rPr lang="en-US" altLang="zh-CN" dirty="0" smtClean="0"/>
              <a:t>512</a:t>
            </a:r>
            <a:r>
              <a:rPr lang="zh-CN" altLang="en-US" dirty="0" smtClean="0"/>
              <a:t>项。</a:t>
            </a:r>
            <a:endParaRPr lang="en-US" altLang="zh-CN" dirty="0" smtClean="0"/>
          </a:p>
        </p:txBody>
      </p:sp>
    </p:spTree>
    <p:extLst>
      <p:ext uri="{BB962C8B-B14F-4D97-AF65-F5344CB8AC3E}">
        <p14:creationId xmlns:p14="http://schemas.microsoft.com/office/powerpoint/2010/main" val="42568983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9F59D-DDFE-45F7-9A14-85D3077182C7}" type="slidenum">
              <a:rPr lang="en-US" altLang="zh-CN"/>
              <a:pPr/>
              <a:t>11</a:t>
            </a:fld>
            <a:endParaRPr lang="en-US" altLang="zh-CN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dirty="0" smtClean="0"/>
              <a:t>5.</a:t>
            </a:r>
            <a:r>
              <a:rPr lang="zh-CN" altLang="en-US" dirty="0" smtClean="0"/>
              <a:t>文件管理</a:t>
            </a:r>
            <a:endParaRPr lang="zh-CN" altLang="en-US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0034" y="1628763"/>
            <a:ext cx="8229600" cy="4681537"/>
          </a:xfrm>
        </p:spPr>
        <p:txBody>
          <a:bodyPr>
            <a:normAutofit/>
          </a:bodyPr>
          <a:lstStyle/>
          <a:p>
            <a:pPr lvl="2"/>
            <a:r>
              <a:rPr lang="zh-CN" altLang="en-US" sz="2400" b="1" kern="1200" dirty="0" smtClean="0">
                <a:solidFill>
                  <a:schemeClr val="tx1"/>
                </a:solidFill>
                <a:effectLst/>
                <a:latin typeface="华文新魏" pitchFamily="2" charset="-122"/>
                <a:ea typeface="华文新魏" pitchFamily="2" charset="-122"/>
                <a:cs typeface="+mn-cs"/>
              </a:rPr>
              <a:t>文件标记</a:t>
            </a:r>
            <a:endParaRPr lang="en-US" sz="2400" b="1" kern="1200" dirty="0" smtClean="0">
              <a:solidFill>
                <a:schemeClr val="tx1"/>
              </a:solidFill>
              <a:effectLst/>
              <a:latin typeface="华文新魏" pitchFamily="2" charset="-122"/>
              <a:ea typeface="华文新魏" pitchFamily="2" charset="-122"/>
              <a:cs typeface="+mn-cs"/>
            </a:endParaRPr>
          </a:p>
          <a:p>
            <a:pPr lvl="3"/>
            <a:r>
              <a:rPr lang="zh-CN" altLang="en-US" sz="2000" kern="1200" dirty="0" smtClean="0">
                <a:solidFill>
                  <a:schemeClr val="tx1"/>
                </a:solidFill>
                <a:effectLst/>
                <a:latin typeface="+mn-ea"/>
                <a:cs typeface="+mn-cs"/>
              </a:rPr>
              <a:t>文件系统中通过文件名对文件进行管理。</a:t>
            </a:r>
            <a:endParaRPr lang="zh-CN" altLang="en-US" dirty="0" smtClean="0">
              <a:latin typeface="+mn-ea"/>
            </a:endParaRPr>
          </a:p>
          <a:p>
            <a:pPr lvl="3"/>
            <a:r>
              <a:rPr lang="zh-CN" altLang="en-US" sz="2000" kern="1200" dirty="0" smtClean="0">
                <a:solidFill>
                  <a:schemeClr val="tx1"/>
                </a:solidFill>
                <a:effectLst/>
                <a:latin typeface="+mn-ea"/>
                <a:cs typeface="+mn-cs"/>
              </a:rPr>
              <a:t>文件的名称由文件名和扩展名组成，中间用半角标点“</a:t>
            </a:r>
            <a:r>
              <a:rPr lang="en-US" sz="2000" kern="1200" dirty="0" smtClean="0">
                <a:solidFill>
                  <a:schemeClr val="tx1"/>
                </a:solidFill>
                <a:effectLst/>
                <a:latin typeface="+mn-ea"/>
                <a:cs typeface="+mn-cs"/>
              </a:rPr>
              <a:t>.”</a:t>
            </a:r>
            <a:r>
              <a:rPr lang="zh-CN" altLang="en-US" sz="2000" kern="1200" dirty="0" smtClean="0">
                <a:solidFill>
                  <a:schemeClr val="tx1"/>
                </a:solidFill>
                <a:effectLst/>
                <a:latin typeface="+mn-ea"/>
                <a:cs typeface="+mn-cs"/>
              </a:rPr>
              <a:t>隔开。</a:t>
            </a:r>
            <a:endParaRPr lang="en-US" altLang="zh-CN" sz="2000" kern="1200" dirty="0" smtClean="0">
              <a:solidFill>
                <a:schemeClr val="tx1"/>
              </a:solidFill>
              <a:effectLst/>
              <a:latin typeface="+mn-ea"/>
              <a:cs typeface="+mn-cs"/>
            </a:endParaRPr>
          </a:p>
          <a:p>
            <a:pPr lvl="3"/>
            <a:r>
              <a:rPr lang="zh-CN" altLang="en-US" sz="2000" b="1" kern="1200" dirty="0" smtClean="0">
                <a:solidFill>
                  <a:srgbClr val="C00000"/>
                </a:solidFill>
                <a:effectLst/>
                <a:latin typeface="+mn-ea"/>
                <a:cs typeface="+mn-cs"/>
              </a:rPr>
              <a:t>扩展名通常由</a:t>
            </a:r>
            <a:r>
              <a:rPr lang="en-US" sz="2000" b="1" kern="1200" dirty="0" smtClean="0">
                <a:solidFill>
                  <a:srgbClr val="C00000"/>
                </a:solidFill>
                <a:effectLst/>
                <a:latin typeface="+mn-ea"/>
                <a:cs typeface="+mn-cs"/>
              </a:rPr>
              <a:t>1-4</a:t>
            </a:r>
            <a:r>
              <a:rPr lang="zh-CN" altLang="en-US" sz="2000" b="1" kern="1200" dirty="0" smtClean="0">
                <a:solidFill>
                  <a:srgbClr val="C00000"/>
                </a:solidFill>
                <a:effectLst/>
                <a:latin typeface="+mn-ea"/>
                <a:cs typeface="+mn-cs"/>
              </a:rPr>
              <a:t>个合法字符组成，用以标明文件的类型。扩展名往往与某一操作程序关联。</a:t>
            </a:r>
            <a:endParaRPr lang="en-US" sz="2000" b="1" kern="1200" dirty="0" smtClean="0">
              <a:solidFill>
                <a:srgbClr val="C00000"/>
              </a:solidFill>
              <a:effectLst/>
              <a:latin typeface="+mn-ea"/>
              <a:cs typeface="+mn-cs"/>
            </a:endParaRPr>
          </a:p>
          <a:p>
            <a:pPr lvl="3"/>
            <a:r>
              <a:rPr lang="zh-CN" altLang="en-US" sz="2000" kern="1200" dirty="0" smtClean="0">
                <a:solidFill>
                  <a:schemeClr val="tx1"/>
                </a:solidFill>
                <a:effectLst/>
                <a:latin typeface="+mn-ea"/>
                <a:cs typeface="+mn-cs"/>
              </a:rPr>
              <a:t>当连续多个“</a:t>
            </a:r>
            <a:r>
              <a:rPr lang="en-US" sz="2000" kern="1200" dirty="0" smtClean="0">
                <a:solidFill>
                  <a:schemeClr val="tx1"/>
                </a:solidFill>
                <a:effectLst/>
                <a:latin typeface="+mn-ea"/>
                <a:cs typeface="+mn-cs"/>
              </a:rPr>
              <a:t>.</a:t>
            </a:r>
            <a:r>
              <a:rPr lang="zh-CN" altLang="en-US" sz="2000" kern="1200" dirty="0" smtClean="0">
                <a:solidFill>
                  <a:schemeClr val="tx1"/>
                </a:solidFill>
                <a:effectLst/>
                <a:latin typeface="+mn-ea"/>
                <a:cs typeface="+mn-cs"/>
              </a:rPr>
              <a:t>字符串”连续时，以最后一个为标准。</a:t>
            </a:r>
            <a:endParaRPr lang="en-US" sz="2000" kern="1200" dirty="0" smtClean="0">
              <a:solidFill>
                <a:schemeClr val="tx1"/>
              </a:solidFill>
              <a:effectLst/>
              <a:latin typeface="+mn-ea"/>
              <a:cs typeface="+mn-cs"/>
            </a:endParaRPr>
          </a:p>
          <a:p>
            <a:pPr lvl="4"/>
            <a:r>
              <a:rPr lang="en-US" kern="1200" dirty="0" err="1" smtClean="0">
                <a:solidFill>
                  <a:schemeClr val="tx1"/>
                </a:solidFill>
                <a:effectLst/>
                <a:latin typeface="+mn-ea"/>
                <a:cs typeface="+mn-cs"/>
              </a:rPr>
              <a:t>Mybook.rar.docx.jpg</a:t>
            </a:r>
            <a:r>
              <a:rPr lang="en-US" kern="1200" dirty="0" smtClean="0">
                <a:solidFill>
                  <a:schemeClr val="tx1"/>
                </a:solidFill>
                <a:effectLst/>
                <a:latin typeface="+mn-ea"/>
                <a:cs typeface="+mn-cs"/>
              </a:rPr>
              <a:t> </a:t>
            </a:r>
            <a:r>
              <a:rPr lang="zh-CN" altLang="en-US" kern="1200" dirty="0" smtClean="0">
                <a:solidFill>
                  <a:schemeClr val="tx1"/>
                </a:solidFill>
                <a:effectLst/>
                <a:latin typeface="+mn-ea"/>
                <a:cs typeface="+mn-cs"/>
              </a:rPr>
              <a:t>的扩展名是</a:t>
            </a:r>
            <a:r>
              <a:rPr lang="en-US" kern="1200" dirty="0" smtClean="0">
                <a:solidFill>
                  <a:schemeClr val="tx1"/>
                </a:solidFill>
                <a:effectLst/>
                <a:latin typeface="+mn-ea"/>
                <a:cs typeface="+mn-cs"/>
              </a:rPr>
              <a:t>jpg</a:t>
            </a:r>
            <a:r>
              <a:rPr lang="zh-CN" altLang="en-US" kern="1200" dirty="0" smtClean="0">
                <a:solidFill>
                  <a:schemeClr val="tx1"/>
                </a:solidFill>
                <a:effectLst/>
                <a:latin typeface="+mn-ea"/>
                <a:cs typeface="+mn-cs"/>
              </a:rPr>
              <a:t>。</a:t>
            </a:r>
            <a:endParaRPr lang="en-US" altLang="zh-CN" kern="1200" dirty="0" smtClean="0">
              <a:solidFill>
                <a:schemeClr val="tx1"/>
              </a:solidFill>
              <a:effectLst/>
              <a:latin typeface="+mn-ea"/>
              <a:cs typeface="+mn-cs"/>
            </a:endParaRPr>
          </a:p>
          <a:p>
            <a:pPr lvl="4"/>
            <a:r>
              <a:rPr lang="zh-CN" altLang="en-US" b="1" dirty="0" smtClean="0">
                <a:solidFill>
                  <a:srgbClr val="C00000"/>
                </a:solidFill>
                <a:latin typeface="+mn-ea"/>
              </a:rPr>
              <a:t>不要轻易地改变文件的扩展名</a:t>
            </a:r>
            <a:endParaRPr lang="en-US" altLang="zh-CN" b="1" kern="1200" dirty="0" smtClean="0">
              <a:solidFill>
                <a:srgbClr val="C00000"/>
              </a:solidFill>
              <a:effectLst/>
              <a:latin typeface="+mn-ea"/>
            </a:endParaRPr>
          </a:p>
          <a:p>
            <a:pPr lvl="3"/>
            <a:r>
              <a:rPr lang="zh-CN" altLang="en-US" dirty="0" smtClean="0">
                <a:latin typeface="+mn-ea"/>
              </a:rPr>
              <a:t>完整的文件标记</a:t>
            </a:r>
            <a:endParaRPr lang="en-US" altLang="zh-CN" dirty="0" smtClean="0">
              <a:latin typeface="+mn-ea"/>
            </a:endParaRPr>
          </a:p>
          <a:p>
            <a:pPr lvl="4"/>
            <a:r>
              <a:rPr lang="zh-CN" altLang="en-US" kern="1200" dirty="0" smtClean="0">
                <a:solidFill>
                  <a:schemeClr val="tx1"/>
                </a:solidFill>
                <a:effectLst/>
                <a:latin typeface="+mn-ea"/>
                <a:cs typeface="+mn-cs"/>
              </a:rPr>
              <a:t>盘符</a:t>
            </a:r>
            <a:r>
              <a:rPr lang="en-US" altLang="zh-CN" kern="1200" dirty="0" smtClean="0">
                <a:solidFill>
                  <a:schemeClr val="tx1"/>
                </a:solidFill>
                <a:effectLst/>
                <a:latin typeface="+mn-ea"/>
                <a:cs typeface="+mn-cs"/>
              </a:rPr>
              <a:t>:\</a:t>
            </a:r>
            <a:r>
              <a:rPr lang="zh-CN" altLang="en-US" kern="1200" dirty="0" smtClean="0">
                <a:solidFill>
                  <a:schemeClr val="tx1"/>
                </a:solidFill>
                <a:effectLst/>
                <a:latin typeface="+mn-ea"/>
                <a:cs typeface="+mn-cs"/>
              </a:rPr>
              <a:t>路径</a:t>
            </a:r>
            <a:r>
              <a:rPr lang="en-US" altLang="zh-CN" kern="1200" dirty="0" smtClean="0">
                <a:solidFill>
                  <a:schemeClr val="tx1"/>
                </a:solidFill>
                <a:effectLst/>
                <a:latin typeface="+mn-ea"/>
                <a:cs typeface="+mn-cs"/>
              </a:rPr>
              <a:t>\</a:t>
            </a:r>
            <a:r>
              <a:rPr lang="zh-CN" altLang="en-US" kern="1200" dirty="0" smtClean="0">
                <a:solidFill>
                  <a:schemeClr val="tx1"/>
                </a:solidFill>
                <a:effectLst/>
                <a:latin typeface="+mn-ea"/>
                <a:cs typeface="+mn-cs"/>
              </a:rPr>
              <a:t>文件全名</a:t>
            </a:r>
            <a:endParaRPr lang="en-US" altLang="zh-CN" kern="1200" dirty="0" smtClean="0">
              <a:solidFill>
                <a:schemeClr val="tx1"/>
              </a:solidFill>
              <a:effectLst/>
              <a:latin typeface="+mn-ea"/>
              <a:cs typeface="+mn-cs"/>
            </a:endParaRPr>
          </a:p>
          <a:p>
            <a:pPr lvl="4"/>
            <a:r>
              <a:rPr lang="zh-CN" altLang="en-US" dirty="0" smtClean="0">
                <a:latin typeface="+mn-ea"/>
              </a:rPr>
              <a:t>例如：</a:t>
            </a:r>
            <a:r>
              <a:rPr lang="en-US" altLang="zh-CN" dirty="0" smtClean="0">
                <a:latin typeface="+mn-ea"/>
              </a:rPr>
              <a:t>D:\mydoc\</a:t>
            </a:r>
            <a:r>
              <a:rPr lang="zh-CN" altLang="en-US" dirty="0" smtClean="0">
                <a:latin typeface="+mn-ea"/>
              </a:rPr>
              <a:t>论文</a:t>
            </a:r>
            <a:r>
              <a:rPr lang="en-US" altLang="zh-CN" dirty="0" smtClean="0">
                <a:latin typeface="+mn-ea"/>
              </a:rPr>
              <a:t>\</a:t>
            </a:r>
            <a:r>
              <a:rPr lang="zh-CN" altLang="en-US" dirty="0" smtClean="0">
                <a:latin typeface="+mn-ea"/>
              </a:rPr>
              <a:t>论网络教育</a:t>
            </a:r>
            <a:r>
              <a:rPr lang="en-US" altLang="zh-CN" dirty="0" smtClean="0">
                <a:latin typeface="+mn-ea"/>
              </a:rPr>
              <a:t>.</a:t>
            </a:r>
            <a:r>
              <a:rPr lang="en-US" altLang="zh-CN" dirty="0" err="1" smtClean="0">
                <a:latin typeface="+mn-ea"/>
              </a:rPr>
              <a:t>docx</a:t>
            </a:r>
            <a:r>
              <a:rPr lang="zh-CN" altLang="en-US" dirty="0" smtClean="0">
                <a:latin typeface="+mn-ea"/>
              </a:rPr>
              <a:t>。</a:t>
            </a:r>
            <a:endParaRPr lang="zh-CN" altLang="en-US" kern="1200" dirty="0" smtClean="0">
              <a:solidFill>
                <a:schemeClr val="tx1"/>
              </a:solidFill>
              <a:effectLst/>
              <a:latin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225681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flip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dirty="0" smtClean="0"/>
              <a:t>5.</a:t>
            </a:r>
            <a:r>
              <a:rPr lang="zh-CN" altLang="en-US" dirty="0" smtClean="0"/>
              <a:t>文件管理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2"/>
            <a:r>
              <a:rPr lang="zh-CN" altLang="en-US" dirty="0" smtClean="0"/>
              <a:t>文件属性</a:t>
            </a:r>
            <a:endParaRPr lang="en-US" altLang="zh-CN" dirty="0" smtClean="0"/>
          </a:p>
          <a:p>
            <a:pPr lvl="3"/>
            <a:r>
              <a:rPr lang="zh-CN" altLang="en-US" dirty="0" smtClean="0"/>
              <a:t>文件有四种基本属性</a:t>
            </a:r>
            <a:endParaRPr lang="en-US" altLang="zh-CN" dirty="0" smtClean="0"/>
          </a:p>
          <a:p>
            <a:pPr lvl="4"/>
            <a:r>
              <a:rPr lang="zh-CN" altLang="en-US" dirty="0" smtClean="0"/>
              <a:t>只读（</a:t>
            </a:r>
            <a:r>
              <a:rPr lang="en-US" altLang="zh-CN" dirty="0" smtClean="0"/>
              <a:t>R)       </a:t>
            </a:r>
            <a:r>
              <a:rPr lang="zh-CN" altLang="en-US" dirty="0" smtClean="0"/>
              <a:t>隐藏（</a:t>
            </a:r>
            <a:r>
              <a:rPr lang="en-US" altLang="zh-CN" dirty="0" smtClean="0"/>
              <a:t>H</a:t>
            </a:r>
            <a:r>
              <a:rPr lang="zh-CN" altLang="en-US" dirty="0" smtClean="0"/>
              <a:t>）   系统</a:t>
            </a:r>
            <a:r>
              <a:rPr lang="en-US" altLang="zh-CN" dirty="0" smtClean="0"/>
              <a:t>(S)       </a:t>
            </a:r>
            <a:r>
              <a:rPr lang="zh-CN" altLang="en-US" dirty="0" smtClean="0"/>
              <a:t>归档（</a:t>
            </a:r>
            <a:r>
              <a:rPr lang="en-US" altLang="zh-CN" dirty="0" smtClean="0"/>
              <a:t>H</a:t>
            </a:r>
            <a:r>
              <a:rPr lang="zh-CN" altLang="en-US" dirty="0" smtClean="0"/>
              <a:t>）</a:t>
            </a:r>
            <a:endParaRPr lang="en-US" altLang="zh-CN" dirty="0" smtClean="0"/>
          </a:p>
          <a:p>
            <a:pPr lvl="3"/>
            <a:r>
              <a:rPr lang="zh-CN" altLang="en-US" dirty="0" smtClean="0"/>
              <a:t>文件属性的应用</a:t>
            </a:r>
            <a:endParaRPr lang="en-US" altLang="zh-CN" dirty="0" smtClean="0"/>
          </a:p>
          <a:p>
            <a:pPr lvl="4"/>
            <a:r>
              <a:rPr lang="zh-CN" altLang="en-US" dirty="0" smtClean="0"/>
              <a:t>文件属性</a:t>
            </a:r>
            <a:r>
              <a:rPr lang="en-US" altLang="zh-CN" dirty="0" smtClean="0"/>
              <a:t>——</a:t>
            </a:r>
            <a:r>
              <a:rPr lang="zh-CN" altLang="en-US" dirty="0" smtClean="0"/>
              <a:t>通常组合使用</a:t>
            </a:r>
            <a:endParaRPr lang="en-US" altLang="zh-CN" dirty="0" smtClean="0"/>
          </a:p>
          <a:p>
            <a:pPr lvl="4"/>
            <a:r>
              <a:rPr lang="zh-CN" altLang="en-US" dirty="0" smtClean="0"/>
              <a:t>例如：</a:t>
            </a:r>
            <a:r>
              <a:rPr lang="en-US" altLang="zh-CN" dirty="0" smtClean="0"/>
              <a:t>RH        SHR         SR       HRA</a:t>
            </a:r>
            <a:endParaRPr lang="zh-CN" alt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dirty="0" smtClean="0"/>
              <a:t>5.</a:t>
            </a:r>
            <a:r>
              <a:rPr lang="zh-CN" altLang="en-US" dirty="0" smtClean="0"/>
              <a:t>文件管理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2">
              <a:lnSpc>
                <a:spcPct val="80000"/>
              </a:lnSpc>
            </a:pPr>
            <a:r>
              <a:rPr lang="zh-CN" altLang="en-US" sz="2000" b="1" dirty="0" smtClean="0"/>
              <a:t>主流文件系统</a:t>
            </a:r>
            <a:endParaRPr lang="en-US" altLang="zh-CN" sz="2000" b="1" dirty="0" smtClean="0"/>
          </a:p>
          <a:p>
            <a:pPr lvl="3">
              <a:lnSpc>
                <a:spcPct val="80000"/>
              </a:lnSpc>
            </a:pPr>
            <a:r>
              <a:rPr lang="zh-CN" altLang="en-US" dirty="0" smtClean="0"/>
              <a:t>文件系统的概念</a:t>
            </a:r>
            <a:endParaRPr lang="en-US" altLang="zh-CN" dirty="0" smtClean="0"/>
          </a:p>
          <a:p>
            <a:pPr lvl="4">
              <a:lnSpc>
                <a:spcPct val="80000"/>
              </a:lnSpc>
            </a:pPr>
            <a:r>
              <a:rPr lang="zh-CN" altLang="en-US" dirty="0" smtClean="0"/>
              <a:t>计算机进行文件管理所采取的技术</a:t>
            </a:r>
            <a:endParaRPr lang="en-US" altLang="zh-CN" dirty="0" smtClean="0"/>
          </a:p>
          <a:p>
            <a:pPr lvl="4">
              <a:lnSpc>
                <a:spcPct val="80000"/>
              </a:lnSpc>
            </a:pPr>
            <a:r>
              <a:rPr lang="zh-CN" altLang="en-US" dirty="0" smtClean="0"/>
              <a:t>不同的操作系统会采用不同的文件管理技术</a:t>
            </a:r>
          </a:p>
          <a:p>
            <a:pPr lvl="3">
              <a:lnSpc>
                <a:spcPct val="80000"/>
              </a:lnSpc>
            </a:pPr>
            <a:r>
              <a:rPr lang="zh-CN" altLang="en-US" dirty="0" smtClean="0"/>
              <a:t>文件系统类别：</a:t>
            </a:r>
          </a:p>
          <a:p>
            <a:pPr lvl="4">
              <a:lnSpc>
                <a:spcPct val="80000"/>
              </a:lnSpc>
            </a:pPr>
            <a:r>
              <a:rPr lang="en-US" altLang="zh-CN" dirty="0" smtClean="0"/>
              <a:t>FAT16(FAT)</a:t>
            </a:r>
            <a:r>
              <a:rPr lang="zh-CN" altLang="en-US" dirty="0" smtClean="0"/>
              <a:t>格式：</a:t>
            </a:r>
            <a:endParaRPr lang="en-US" altLang="zh-CN" dirty="0" smtClean="0"/>
          </a:p>
          <a:p>
            <a:pPr lvl="5">
              <a:lnSpc>
                <a:spcPct val="80000"/>
              </a:lnSpc>
            </a:pPr>
            <a:r>
              <a:rPr lang="zh-CN" altLang="en-US" dirty="0" smtClean="0"/>
              <a:t>管理块数少，无安全性</a:t>
            </a:r>
            <a:endParaRPr lang="en-US" altLang="zh-CN" dirty="0" smtClean="0"/>
          </a:p>
          <a:p>
            <a:pPr lvl="5">
              <a:lnSpc>
                <a:spcPct val="80000"/>
              </a:lnSpc>
            </a:pPr>
            <a:r>
              <a:rPr lang="en-US" altLang="zh-CN" dirty="0" smtClean="0"/>
              <a:t>DOS</a:t>
            </a:r>
            <a:r>
              <a:rPr lang="zh-CN" altLang="en-US" dirty="0" smtClean="0"/>
              <a:t>时代、</a:t>
            </a:r>
            <a:r>
              <a:rPr lang="en-US" altLang="zh-CN" dirty="0" smtClean="0"/>
              <a:t>Windows 95</a:t>
            </a:r>
            <a:r>
              <a:rPr lang="zh-CN" altLang="en-US" dirty="0" smtClean="0"/>
              <a:t>以前</a:t>
            </a:r>
          </a:p>
          <a:p>
            <a:pPr lvl="4">
              <a:lnSpc>
                <a:spcPct val="80000"/>
              </a:lnSpc>
            </a:pPr>
            <a:r>
              <a:rPr lang="en-US" altLang="zh-CN" dirty="0" smtClean="0"/>
              <a:t>FAT32</a:t>
            </a:r>
            <a:r>
              <a:rPr lang="zh-CN" altLang="en-US" dirty="0" smtClean="0"/>
              <a:t>格式：</a:t>
            </a:r>
            <a:endParaRPr lang="en-US" altLang="zh-CN" dirty="0" smtClean="0"/>
          </a:p>
          <a:p>
            <a:pPr lvl="5">
              <a:lnSpc>
                <a:spcPct val="80000"/>
              </a:lnSpc>
            </a:pPr>
            <a:r>
              <a:rPr lang="zh-CN" altLang="en-US" dirty="0" smtClean="0"/>
              <a:t>管理的块数多，无安全性</a:t>
            </a:r>
            <a:endParaRPr lang="en-US" altLang="zh-CN" dirty="0" smtClean="0"/>
          </a:p>
          <a:p>
            <a:pPr lvl="5">
              <a:lnSpc>
                <a:spcPct val="80000"/>
              </a:lnSpc>
            </a:pPr>
            <a:r>
              <a:rPr lang="en-US" altLang="zh-CN" dirty="0" smtClean="0"/>
              <a:t>Windows 95/98</a:t>
            </a:r>
            <a:endParaRPr lang="zh-CN" altLang="en-US" dirty="0" smtClean="0"/>
          </a:p>
          <a:p>
            <a:pPr lvl="4">
              <a:lnSpc>
                <a:spcPct val="80000"/>
              </a:lnSpc>
            </a:pPr>
            <a:r>
              <a:rPr lang="en-US" altLang="zh-CN" dirty="0" smtClean="0"/>
              <a:t>NTFS</a:t>
            </a:r>
            <a:r>
              <a:rPr lang="zh-CN" altLang="en-US" dirty="0" smtClean="0"/>
              <a:t>格式：</a:t>
            </a:r>
            <a:endParaRPr lang="en-US" altLang="zh-CN" dirty="0" smtClean="0"/>
          </a:p>
          <a:p>
            <a:pPr lvl="5">
              <a:lnSpc>
                <a:spcPct val="80000"/>
              </a:lnSpc>
            </a:pPr>
            <a:r>
              <a:rPr lang="zh-CN" altLang="en-US" dirty="0" smtClean="0"/>
              <a:t>管理块数多，有安全性 （</a:t>
            </a:r>
            <a:r>
              <a:rPr lang="en-US" altLang="zh-CN" dirty="0" smtClean="0"/>
              <a:t>Windows NT</a:t>
            </a:r>
            <a:r>
              <a:rPr lang="zh-CN" altLang="en-US" dirty="0" smtClean="0"/>
              <a:t>以后）</a:t>
            </a:r>
          </a:p>
          <a:p>
            <a:pPr lvl="4">
              <a:lnSpc>
                <a:spcPct val="80000"/>
              </a:lnSpc>
            </a:pPr>
            <a:r>
              <a:rPr lang="en-US" altLang="zh-CN" dirty="0" smtClean="0"/>
              <a:t>EXT</a:t>
            </a:r>
            <a:r>
              <a:rPr lang="zh-CN" altLang="en-US" dirty="0" smtClean="0"/>
              <a:t>格式：</a:t>
            </a:r>
            <a:endParaRPr lang="en-US" altLang="zh-CN" dirty="0" smtClean="0"/>
          </a:p>
          <a:p>
            <a:pPr lvl="5">
              <a:lnSpc>
                <a:spcPct val="80000"/>
              </a:lnSpc>
            </a:pPr>
            <a:r>
              <a:rPr lang="en-US" altLang="zh-CN" dirty="0" smtClean="0"/>
              <a:t>Linux</a:t>
            </a:r>
            <a:r>
              <a:rPr lang="zh-CN" altLang="en-US" dirty="0" smtClean="0"/>
              <a:t>等系统</a:t>
            </a:r>
            <a:endParaRPr lang="zh-CN" alt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EF62C-6FD8-43E5-95D1-94893C6ED623}" type="slidenum">
              <a:rPr lang="en-US" altLang="zh-CN"/>
              <a:pPr/>
              <a:t>14</a:t>
            </a:fld>
            <a:endParaRPr lang="en-US" altLang="zh-CN"/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dirty="0" smtClean="0"/>
              <a:t>5.</a:t>
            </a:r>
            <a:r>
              <a:rPr lang="zh-CN" altLang="en-US" dirty="0" smtClean="0"/>
              <a:t>文件管理</a:t>
            </a:r>
            <a:endParaRPr lang="zh-CN" altLang="en-US" dirty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1"/>
            <a:r>
              <a:rPr lang="en-US" altLang="zh-CN" sz="3000" b="1" dirty="0"/>
              <a:t>(2)</a:t>
            </a:r>
            <a:r>
              <a:rPr lang="zh-CN" altLang="en-US" sz="3000" b="1" dirty="0"/>
              <a:t>文件操作工具：</a:t>
            </a:r>
          </a:p>
          <a:p>
            <a:pPr lvl="2"/>
            <a:r>
              <a:rPr lang="zh-CN" altLang="en-US" dirty="0" smtClean="0">
                <a:latin typeface="+mn-ea"/>
              </a:rPr>
              <a:t>工具</a:t>
            </a:r>
            <a:endParaRPr lang="en-US" altLang="zh-CN" dirty="0" smtClean="0">
              <a:latin typeface="+mn-ea"/>
            </a:endParaRPr>
          </a:p>
          <a:p>
            <a:pPr lvl="3"/>
            <a:r>
              <a:rPr lang="zh-CN" altLang="en-US" sz="2400" dirty="0" smtClean="0">
                <a:latin typeface="+mn-ea"/>
              </a:rPr>
              <a:t>计算机， </a:t>
            </a:r>
            <a:r>
              <a:rPr lang="zh-CN" altLang="en-US" sz="2400" dirty="0">
                <a:latin typeface="+mn-ea"/>
              </a:rPr>
              <a:t>资源管理器</a:t>
            </a:r>
          </a:p>
          <a:p>
            <a:pPr lvl="3"/>
            <a:r>
              <a:rPr lang="zh-CN" altLang="en-US" sz="2400" dirty="0" smtClean="0">
                <a:latin typeface="+mn-ea"/>
              </a:rPr>
              <a:t>启动</a:t>
            </a:r>
            <a:r>
              <a:rPr lang="zh-CN" altLang="en-US" sz="2400" dirty="0">
                <a:latin typeface="+mn-ea"/>
              </a:rPr>
              <a:t>资源管理器的</a:t>
            </a:r>
            <a:r>
              <a:rPr lang="zh-CN" altLang="en-US" sz="2400" dirty="0" smtClean="0">
                <a:latin typeface="+mn-ea"/>
              </a:rPr>
              <a:t>方法</a:t>
            </a:r>
            <a:endParaRPr lang="en-US" altLang="zh-CN" sz="2400" dirty="0" smtClean="0">
              <a:latin typeface="+mn-ea"/>
            </a:endParaRPr>
          </a:p>
          <a:p>
            <a:pPr lvl="4"/>
            <a:r>
              <a:rPr lang="zh-CN" altLang="en-US" sz="2400" dirty="0" smtClean="0">
                <a:latin typeface="+mn-ea"/>
              </a:rPr>
              <a:t>单击</a:t>
            </a:r>
            <a:r>
              <a:rPr lang="en-US" altLang="zh-CN" sz="2400" dirty="0" smtClean="0">
                <a:latin typeface="+mn-ea"/>
              </a:rPr>
              <a:t>【</a:t>
            </a:r>
            <a:r>
              <a:rPr lang="zh-CN" altLang="en-US" sz="2400" dirty="0" smtClean="0">
                <a:latin typeface="+mn-ea"/>
              </a:rPr>
              <a:t>开始</a:t>
            </a:r>
            <a:r>
              <a:rPr lang="en-US" altLang="zh-CN" sz="2400" dirty="0" smtClean="0">
                <a:latin typeface="+mn-ea"/>
              </a:rPr>
              <a:t>】</a:t>
            </a:r>
            <a:r>
              <a:rPr lang="zh-CN" altLang="en-US" sz="2400" dirty="0" smtClean="0">
                <a:latin typeface="+mn-ea"/>
              </a:rPr>
              <a:t>菜单下的“计算机”</a:t>
            </a:r>
            <a:endParaRPr lang="en-US" altLang="zh-CN" sz="2400" dirty="0" smtClean="0">
              <a:latin typeface="+mn-ea"/>
            </a:endParaRPr>
          </a:p>
          <a:p>
            <a:pPr lvl="4"/>
            <a:r>
              <a:rPr lang="zh-CN" altLang="en-US" sz="2400" dirty="0" smtClean="0">
                <a:latin typeface="+mn-ea"/>
              </a:rPr>
              <a:t>单击桌面上的“计算机”</a:t>
            </a:r>
            <a:endParaRPr lang="en-US" altLang="zh-CN" sz="2400" dirty="0" smtClean="0">
              <a:latin typeface="+mn-ea"/>
            </a:endParaRPr>
          </a:p>
          <a:p>
            <a:pPr lvl="4"/>
            <a:r>
              <a:rPr lang="en-US" altLang="zh-CN" sz="2400" dirty="0" smtClean="0">
                <a:latin typeface="+mn-ea"/>
              </a:rPr>
              <a:t>&lt;Win&gt;+E</a:t>
            </a:r>
          </a:p>
        </p:txBody>
      </p:sp>
    </p:spTree>
    <p:extLst>
      <p:ext uri="{BB962C8B-B14F-4D97-AF65-F5344CB8AC3E}">
        <p14:creationId xmlns:p14="http://schemas.microsoft.com/office/powerpoint/2010/main" val="20518829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dirty="0" smtClean="0"/>
              <a:t>5.</a:t>
            </a:r>
            <a:r>
              <a:rPr lang="zh-CN" altLang="en-US" dirty="0" smtClean="0"/>
              <a:t>文件管理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en-US" altLang="zh-CN" dirty="0" smtClean="0">
                <a:latin typeface="+mn-ea"/>
              </a:rPr>
              <a:t>(3)</a:t>
            </a:r>
            <a:r>
              <a:rPr lang="zh-CN" altLang="en-US" dirty="0" smtClean="0">
                <a:latin typeface="+mn-ea"/>
              </a:rPr>
              <a:t>文件在窗口中的显示方法</a:t>
            </a:r>
            <a:endParaRPr lang="en-US" altLang="zh-CN" dirty="0" smtClean="0">
              <a:latin typeface="+mn-ea"/>
            </a:endParaRPr>
          </a:p>
          <a:p>
            <a:pPr lvl="2"/>
            <a:r>
              <a:rPr lang="zh-CN" altLang="en-US" sz="2800" dirty="0" smtClean="0">
                <a:latin typeface="+mn-ea"/>
              </a:rPr>
              <a:t>文件排序</a:t>
            </a:r>
            <a:endParaRPr lang="en-US" altLang="zh-CN" sz="2800" dirty="0" smtClean="0">
              <a:latin typeface="+mn-ea"/>
            </a:endParaRPr>
          </a:p>
          <a:p>
            <a:pPr lvl="3"/>
            <a:r>
              <a:rPr lang="zh-CN" altLang="en-US" dirty="0">
                <a:latin typeface="+mn-ea"/>
              </a:rPr>
              <a:t>右</a:t>
            </a:r>
            <a:r>
              <a:rPr lang="zh-CN" altLang="en-US" dirty="0" smtClean="0">
                <a:latin typeface="+mn-ea"/>
              </a:rPr>
              <a:t>单击</a:t>
            </a:r>
            <a:r>
              <a:rPr lang="en-US" altLang="zh-CN" dirty="0" smtClean="0">
                <a:latin typeface="+mn-ea"/>
              </a:rPr>
              <a:t>——</a:t>
            </a:r>
            <a:r>
              <a:rPr lang="zh-CN" altLang="en-US" dirty="0" smtClean="0">
                <a:latin typeface="+mn-ea"/>
              </a:rPr>
              <a:t>排序方式</a:t>
            </a:r>
            <a:r>
              <a:rPr lang="en-US" altLang="zh-CN" dirty="0" smtClean="0">
                <a:latin typeface="+mn-ea"/>
              </a:rPr>
              <a:t>——</a:t>
            </a:r>
          </a:p>
          <a:p>
            <a:pPr lvl="2"/>
            <a:r>
              <a:rPr lang="zh-CN" altLang="en-US" sz="2800" dirty="0" smtClean="0">
                <a:latin typeface="+mn-ea"/>
              </a:rPr>
              <a:t>不同的显示状态</a:t>
            </a:r>
            <a:endParaRPr lang="en-US" altLang="zh-CN" sz="2800" dirty="0" smtClean="0">
              <a:latin typeface="+mn-ea"/>
            </a:endParaRPr>
          </a:p>
          <a:p>
            <a:pPr lvl="3"/>
            <a:r>
              <a:rPr lang="zh-CN" altLang="en-US" dirty="0" smtClean="0">
                <a:latin typeface="+mn-ea"/>
              </a:rPr>
              <a:t>单击命令按钮“更改您的显示视图”</a:t>
            </a:r>
            <a:endParaRPr lang="en-US" altLang="zh-CN" dirty="0" smtClean="0">
              <a:latin typeface="+mn-ea"/>
            </a:endParaRPr>
          </a:p>
          <a:p>
            <a:pPr lvl="3"/>
            <a:r>
              <a:rPr lang="zh-CN" altLang="en-US" dirty="0">
                <a:latin typeface="+mn-ea"/>
              </a:rPr>
              <a:t>模式</a:t>
            </a:r>
            <a:endParaRPr lang="en-US" altLang="zh-CN" dirty="0" smtClean="0">
              <a:latin typeface="+mn-ea"/>
            </a:endParaRPr>
          </a:p>
          <a:p>
            <a:pPr lvl="4"/>
            <a:r>
              <a:rPr lang="zh-CN" altLang="en-US" dirty="0" smtClean="0">
                <a:latin typeface="+mn-ea"/>
              </a:rPr>
              <a:t>详细信息、大图标、小图标模式、缩略图、详细信息</a:t>
            </a:r>
            <a:endParaRPr lang="en-US" altLang="zh-CN" dirty="0" smtClean="0">
              <a:latin typeface="+mn-ea"/>
            </a:endParaRPr>
          </a:p>
          <a:p>
            <a:pPr lvl="2"/>
            <a:r>
              <a:rPr lang="zh-CN" altLang="en-US" dirty="0" smtClean="0">
                <a:latin typeface="+mn-ea"/>
              </a:rPr>
              <a:t>显示文件扩展名</a:t>
            </a:r>
            <a:endParaRPr lang="en-US" altLang="zh-CN" dirty="0" smtClean="0">
              <a:latin typeface="+mn-ea"/>
            </a:endParaRPr>
          </a:p>
          <a:p>
            <a:pPr lvl="3"/>
            <a:r>
              <a:rPr lang="zh-CN" altLang="en-US" dirty="0" smtClean="0">
                <a:latin typeface="+mn-ea"/>
              </a:rPr>
              <a:t>组织</a:t>
            </a:r>
            <a:r>
              <a:rPr lang="en-US" altLang="zh-CN" dirty="0" smtClean="0">
                <a:latin typeface="+mn-ea"/>
              </a:rPr>
              <a:t>——</a:t>
            </a:r>
            <a:r>
              <a:rPr lang="zh-CN" altLang="en-US" dirty="0" smtClean="0">
                <a:latin typeface="+mn-ea"/>
              </a:rPr>
              <a:t>文件夹与搜索选项</a:t>
            </a:r>
            <a:r>
              <a:rPr lang="en-US" altLang="zh-CN" dirty="0" smtClean="0">
                <a:latin typeface="+mn-ea"/>
              </a:rPr>
              <a:t>——</a:t>
            </a:r>
            <a:r>
              <a:rPr lang="zh-CN" altLang="en-US" dirty="0" smtClean="0">
                <a:latin typeface="+mn-ea"/>
              </a:rPr>
              <a:t>查看</a:t>
            </a:r>
            <a:r>
              <a:rPr lang="en-US" altLang="zh-CN" dirty="0" smtClean="0">
                <a:latin typeface="+mn-ea"/>
              </a:rPr>
              <a:t>——</a:t>
            </a:r>
            <a:r>
              <a:rPr lang="zh-CN" altLang="en-US" dirty="0" smtClean="0">
                <a:latin typeface="+mn-ea"/>
              </a:rPr>
              <a:t>高级设置</a:t>
            </a:r>
            <a:endParaRPr lang="en-US" altLang="zh-CN" dirty="0" smtClean="0">
              <a:latin typeface="+mn-ea"/>
            </a:endParaRPr>
          </a:p>
          <a:p>
            <a:pPr lvl="2"/>
            <a:r>
              <a:rPr lang="zh-CN" altLang="en-US" dirty="0" smtClean="0">
                <a:latin typeface="+mn-ea"/>
              </a:rPr>
              <a:t>显示隐藏文件与系统文件</a:t>
            </a:r>
            <a:endParaRPr lang="en-US" altLang="zh-CN" dirty="0" smtClean="0">
              <a:latin typeface="+mn-ea"/>
            </a:endParaRPr>
          </a:p>
          <a:p>
            <a:pPr lvl="3"/>
            <a:r>
              <a:rPr lang="zh-CN" altLang="en-US" dirty="0" smtClean="0">
                <a:latin typeface="+mn-ea"/>
              </a:rPr>
              <a:t>组织</a:t>
            </a:r>
            <a:r>
              <a:rPr lang="en-US" altLang="zh-CN" dirty="0" smtClean="0">
                <a:latin typeface="+mn-ea"/>
              </a:rPr>
              <a:t>——</a:t>
            </a:r>
            <a:r>
              <a:rPr lang="zh-CN" altLang="en-US" dirty="0" smtClean="0">
                <a:latin typeface="+mn-ea"/>
              </a:rPr>
              <a:t>文件夹与搜索选项</a:t>
            </a:r>
            <a:r>
              <a:rPr lang="en-US" altLang="zh-CN" dirty="0" smtClean="0">
                <a:latin typeface="+mn-ea"/>
              </a:rPr>
              <a:t>——</a:t>
            </a:r>
            <a:r>
              <a:rPr lang="zh-CN" altLang="en-US" dirty="0" smtClean="0">
                <a:latin typeface="+mn-ea"/>
              </a:rPr>
              <a:t>查看</a:t>
            </a:r>
            <a:r>
              <a:rPr lang="en-US" altLang="zh-CN" dirty="0" smtClean="0">
                <a:latin typeface="+mn-ea"/>
              </a:rPr>
              <a:t>——</a:t>
            </a:r>
            <a:r>
              <a:rPr lang="zh-CN" altLang="en-US" dirty="0" smtClean="0">
                <a:latin typeface="+mn-ea"/>
              </a:rPr>
              <a:t>高级设置</a:t>
            </a:r>
            <a:endParaRPr lang="zh-CN" alt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385F1-FC62-445C-A123-2EE3DF7F0997}" type="slidenum">
              <a:rPr lang="en-US" altLang="zh-CN"/>
              <a:pPr/>
              <a:t>16</a:t>
            </a:fld>
            <a:endParaRPr lang="en-US" altLang="zh-CN"/>
          </a:p>
        </p:txBody>
      </p:sp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dirty="0" smtClean="0"/>
              <a:t>5.</a:t>
            </a:r>
            <a:r>
              <a:rPr lang="zh-CN" altLang="en-US" dirty="0" smtClean="0"/>
              <a:t>文件管理</a:t>
            </a:r>
            <a:endParaRPr lang="zh-CN" altLang="en-US" dirty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1">
              <a:lnSpc>
                <a:spcPct val="80000"/>
              </a:lnSpc>
            </a:pPr>
            <a:r>
              <a:rPr lang="en-US" altLang="zh-CN" b="1" dirty="0" smtClean="0"/>
              <a:t>(4)</a:t>
            </a:r>
            <a:r>
              <a:rPr lang="zh-CN" altLang="en-US" b="1" dirty="0"/>
              <a:t>搜索文件</a:t>
            </a:r>
            <a:endParaRPr lang="zh-CN" altLang="en-US" dirty="0"/>
          </a:p>
          <a:p>
            <a:pPr lvl="2">
              <a:lnSpc>
                <a:spcPct val="80000"/>
              </a:lnSpc>
            </a:pPr>
            <a:r>
              <a:rPr lang="zh-CN" altLang="en-US" dirty="0" smtClean="0"/>
              <a:t>方法</a:t>
            </a:r>
            <a:endParaRPr lang="en-US" altLang="zh-CN" dirty="0" smtClean="0"/>
          </a:p>
          <a:p>
            <a:pPr lvl="3"/>
            <a:r>
              <a:rPr lang="zh-CN" altLang="en-US" sz="2400" dirty="0" smtClean="0"/>
              <a:t>在</a:t>
            </a:r>
            <a:r>
              <a:rPr lang="en-US" altLang="zh-CN" sz="2400" dirty="0" smtClean="0"/>
              <a:t>[</a:t>
            </a:r>
            <a:r>
              <a:rPr lang="zh-CN" altLang="en-US" sz="2400" dirty="0" smtClean="0"/>
              <a:t>计算机</a:t>
            </a:r>
            <a:r>
              <a:rPr lang="en-US" altLang="zh-CN" sz="2400" dirty="0" smtClean="0"/>
              <a:t>]</a:t>
            </a:r>
            <a:r>
              <a:rPr lang="zh-CN" altLang="en-US" sz="2400" dirty="0" smtClean="0"/>
              <a:t>窗口右上角的“搜索框”中输入文件名实现</a:t>
            </a:r>
            <a:r>
              <a:rPr lang="zh-CN" altLang="en-US" sz="2400" dirty="0"/>
              <a:t>搜索；</a:t>
            </a:r>
          </a:p>
          <a:p>
            <a:pPr lvl="2"/>
            <a:r>
              <a:rPr lang="zh-CN" altLang="en-US" dirty="0" smtClean="0"/>
              <a:t>注意</a:t>
            </a:r>
            <a:endParaRPr lang="en-US" altLang="zh-CN" dirty="0" smtClean="0"/>
          </a:p>
          <a:p>
            <a:pPr lvl="3"/>
            <a:r>
              <a:rPr lang="zh-CN" altLang="en-US" dirty="0" smtClean="0"/>
              <a:t>针对</a:t>
            </a:r>
            <a:r>
              <a:rPr lang="zh-CN" altLang="en-US" dirty="0"/>
              <a:t>某个文件夹搜索文件、搜索特定文件名、含特定字符串、特定日期的文件（通配符*与？</a:t>
            </a:r>
            <a:r>
              <a:rPr lang="zh-CN" altLang="en-US" dirty="0" smtClean="0"/>
              <a:t>）</a:t>
            </a:r>
            <a:endParaRPr lang="en-US" altLang="zh-CN" dirty="0" smtClean="0"/>
          </a:p>
          <a:p>
            <a:pPr lvl="3"/>
            <a:r>
              <a:rPr lang="zh-CN" altLang="en-US" dirty="0" smtClean="0"/>
              <a:t>搜索后再对文件排序</a:t>
            </a:r>
            <a:endParaRPr lang="en-US" altLang="zh-CN" dirty="0" smtClean="0"/>
          </a:p>
        </p:txBody>
      </p:sp>
    </p:spTree>
    <p:extLst>
      <p:ext uri="{BB962C8B-B14F-4D97-AF65-F5344CB8AC3E}">
        <p14:creationId xmlns:p14="http://schemas.microsoft.com/office/powerpoint/2010/main" val="39249331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conveyor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dirty="0" smtClean="0"/>
              <a:t>5.</a:t>
            </a:r>
            <a:r>
              <a:rPr lang="zh-CN" altLang="en-US" dirty="0" smtClean="0"/>
              <a:t>文件管理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altLang="zh-CN" sz="3200" b="1" dirty="0" smtClean="0"/>
              <a:t>(</a:t>
            </a:r>
            <a:r>
              <a:rPr lang="en-US" altLang="zh-CN" sz="3200" dirty="0" smtClean="0"/>
              <a:t>5</a:t>
            </a:r>
            <a:r>
              <a:rPr lang="en-US" altLang="zh-CN" sz="3200" b="1" dirty="0" smtClean="0"/>
              <a:t>)</a:t>
            </a:r>
            <a:r>
              <a:rPr lang="zh-CN" altLang="en-US" sz="3200" b="1" dirty="0" smtClean="0"/>
              <a:t>选定文件</a:t>
            </a:r>
            <a:endParaRPr lang="zh-CN" altLang="en-US" sz="3200" dirty="0" smtClean="0"/>
          </a:p>
          <a:p>
            <a:pPr lvl="2"/>
            <a:r>
              <a:rPr lang="zh-CN" altLang="en-US" sz="2800" dirty="0" smtClean="0"/>
              <a:t>单击， </a:t>
            </a:r>
          </a:p>
          <a:p>
            <a:pPr lvl="2"/>
            <a:r>
              <a:rPr lang="en-US" altLang="zh-CN" sz="2800" dirty="0" smtClean="0"/>
              <a:t>Ctrl+</a:t>
            </a:r>
            <a:r>
              <a:rPr lang="zh-CN" altLang="en-US" sz="2800" dirty="0" smtClean="0"/>
              <a:t>单击  </a:t>
            </a:r>
          </a:p>
          <a:p>
            <a:pPr lvl="2"/>
            <a:r>
              <a:rPr lang="en-US" altLang="zh-CN" sz="2800" dirty="0" smtClean="0"/>
              <a:t>Shift+</a:t>
            </a:r>
            <a:r>
              <a:rPr lang="zh-CN" altLang="en-US" sz="2800" dirty="0" smtClean="0"/>
              <a:t>单击</a:t>
            </a:r>
          </a:p>
          <a:p>
            <a:pPr lvl="2"/>
            <a:r>
              <a:rPr lang="zh-CN" altLang="en-US" sz="2800" dirty="0" smtClean="0"/>
              <a:t>框选</a:t>
            </a:r>
            <a:endParaRPr lang="zh-CN" altLang="en-US" sz="2800" b="1" dirty="0" smtClean="0"/>
          </a:p>
          <a:p>
            <a:pPr lvl="1"/>
            <a:r>
              <a:rPr lang="en-US" altLang="zh-CN" sz="3200" b="1" dirty="0" smtClean="0"/>
              <a:t>(6)</a:t>
            </a:r>
            <a:r>
              <a:rPr lang="zh-CN" altLang="en-US" sz="3200" b="1" dirty="0" smtClean="0"/>
              <a:t>文件复制</a:t>
            </a:r>
            <a:endParaRPr lang="zh-CN" altLang="en-US" sz="3200" dirty="0" smtClean="0"/>
          </a:p>
          <a:p>
            <a:pPr lvl="2"/>
            <a:r>
              <a:rPr lang="zh-CN" altLang="en-US" sz="2800" dirty="0" smtClean="0"/>
              <a:t>编辑－复制</a:t>
            </a:r>
            <a:r>
              <a:rPr lang="en-US" altLang="zh-CN" sz="2800" dirty="0" smtClean="0"/>
              <a:t>(</a:t>
            </a:r>
            <a:r>
              <a:rPr lang="en-US" altLang="zh-CN" sz="2800" dirty="0" err="1" smtClean="0"/>
              <a:t>Ctrl+C</a:t>
            </a:r>
            <a:r>
              <a:rPr lang="en-US" altLang="zh-CN" sz="2800" dirty="0" smtClean="0"/>
              <a:t>)      </a:t>
            </a:r>
            <a:r>
              <a:rPr lang="zh-CN" altLang="en-US" sz="2800" dirty="0" smtClean="0"/>
              <a:t>编辑－粘贴</a:t>
            </a:r>
            <a:r>
              <a:rPr lang="en-US" altLang="zh-CN" sz="2800" dirty="0" smtClean="0"/>
              <a:t>(</a:t>
            </a:r>
            <a:r>
              <a:rPr lang="en-US" altLang="zh-CN" sz="2800" dirty="0" err="1" smtClean="0"/>
              <a:t>Ctrl+v</a:t>
            </a:r>
            <a:r>
              <a:rPr lang="en-US" altLang="zh-CN" sz="2800" dirty="0" smtClean="0"/>
              <a:t>)</a:t>
            </a:r>
          </a:p>
          <a:p>
            <a:pPr lvl="2"/>
            <a:r>
              <a:rPr lang="en-US" altLang="zh-CN" sz="2800" dirty="0" smtClean="0"/>
              <a:t>Ctrl+</a:t>
            </a:r>
            <a:r>
              <a:rPr lang="zh-CN" altLang="en-US" sz="2800" dirty="0" smtClean="0"/>
              <a:t>拖动                 不同盘： </a:t>
            </a:r>
            <a:r>
              <a:rPr lang="zh-CN" altLang="en-US" sz="2800" dirty="0"/>
              <a:t>直接</a:t>
            </a:r>
            <a:r>
              <a:rPr lang="zh-CN" altLang="en-US" sz="2800" dirty="0" smtClean="0"/>
              <a:t>拖动</a:t>
            </a:r>
            <a:endParaRPr lang="en-US" altLang="zh-CN" sz="2800" dirty="0" smtClean="0"/>
          </a:p>
          <a:p>
            <a:pPr lvl="2"/>
            <a:r>
              <a:rPr lang="zh-CN" altLang="en-US" sz="2800" dirty="0" smtClean="0"/>
              <a:t>右键，利用菜单：复制，粘贴   </a:t>
            </a:r>
            <a:r>
              <a:rPr lang="zh-CN" altLang="en-US" dirty="0" smtClean="0"/>
              <a:t> 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1243268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88C25-9339-44F8-8A69-D389DE0BBF00}" type="slidenum">
              <a:rPr lang="en-US" altLang="zh-CN"/>
              <a:pPr/>
              <a:t>18</a:t>
            </a:fld>
            <a:endParaRPr lang="en-US" altLang="zh-CN"/>
          </a:p>
        </p:txBody>
      </p:sp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dirty="0"/>
              <a:t>5.</a:t>
            </a:r>
            <a:r>
              <a:rPr lang="zh-CN" altLang="en-US" dirty="0"/>
              <a:t>文件管理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1"/>
            <a:r>
              <a:rPr lang="en-US" altLang="zh-CN" sz="3200" b="1" dirty="0" smtClean="0"/>
              <a:t>(7)</a:t>
            </a:r>
            <a:r>
              <a:rPr lang="zh-CN" altLang="en-US" sz="3200" b="1" dirty="0"/>
              <a:t>文件搬移</a:t>
            </a:r>
            <a:endParaRPr lang="zh-CN" altLang="en-US" sz="3200" dirty="0"/>
          </a:p>
          <a:p>
            <a:pPr lvl="2"/>
            <a:r>
              <a:rPr lang="zh-CN" altLang="en-US" dirty="0"/>
              <a:t>编辑</a:t>
            </a:r>
            <a:r>
              <a:rPr lang="zh-CN" altLang="en-US" dirty="0" smtClean="0"/>
              <a:t>－剪切（</a:t>
            </a:r>
            <a:r>
              <a:rPr lang="en-US" altLang="zh-CN" dirty="0" err="1"/>
              <a:t>Ctrl+x</a:t>
            </a:r>
            <a:r>
              <a:rPr lang="zh-CN" altLang="en-US" dirty="0"/>
              <a:t>）      编辑－粘贴</a:t>
            </a:r>
            <a:r>
              <a:rPr lang="en-US" altLang="zh-CN" dirty="0"/>
              <a:t>(</a:t>
            </a:r>
            <a:r>
              <a:rPr lang="en-US" altLang="zh-CN" dirty="0" err="1"/>
              <a:t>Ctrl+V</a:t>
            </a:r>
            <a:r>
              <a:rPr lang="en-US" altLang="zh-CN" dirty="0"/>
              <a:t>)</a:t>
            </a:r>
          </a:p>
          <a:p>
            <a:pPr lvl="2"/>
            <a:r>
              <a:rPr lang="en-US" altLang="zh-CN" dirty="0"/>
              <a:t>Shift+</a:t>
            </a:r>
            <a:r>
              <a:rPr lang="zh-CN" altLang="en-US" dirty="0" smtClean="0"/>
              <a:t>拖动         同</a:t>
            </a:r>
            <a:r>
              <a:rPr lang="zh-CN" altLang="en-US" dirty="0"/>
              <a:t>盘</a:t>
            </a:r>
            <a:r>
              <a:rPr lang="zh-CN" altLang="en-US" dirty="0" smtClean="0"/>
              <a:t>：可直接拖动</a:t>
            </a:r>
            <a:endParaRPr lang="en-US" altLang="zh-CN" dirty="0" smtClean="0"/>
          </a:p>
          <a:p>
            <a:pPr lvl="2"/>
            <a:r>
              <a:rPr lang="zh-CN" altLang="en-US" dirty="0" smtClean="0"/>
              <a:t>右键</a:t>
            </a:r>
            <a:r>
              <a:rPr lang="zh-CN" altLang="en-US" dirty="0"/>
              <a:t>，利用菜单：剪切，粘贴     </a:t>
            </a:r>
            <a:endParaRPr lang="zh-CN" altLang="en-US" b="1" dirty="0"/>
          </a:p>
          <a:p>
            <a:pPr lvl="1"/>
            <a:r>
              <a:rPr lang="en-US" altLang="zh-CN" b="1" dirty="0" smtClean="0"/>
              <a:t>(8)</a:t>
            </a:r>
            <a:r>
              <a:rPr lang="zh-CN" altLang="en-US" b="1" dirty="0"/>
              <a:t>新建文件（文件夹）</a:t>
            </a:r>
          </a:p>
          <a:p>
            <a:pPr lvl="2"/>
            <a:r>
              <a:rPr lang="zh-CN" altLang="en-US" b="1" dirty="0"/>
              <a:t>右单击空白处，选择</a:t>
            </a:r>
            <a:r>
              <a:rPr lang="zh-CN" altLang="en-US" b="1" dirty="0">
                <a:latin typeface="Arial"/>
              </a:rPr>
              <a:t>“</a:t>
            </a:r>
            <a:r>
              <a:rPr lang="zh-CN" altLang="en-US" b="1" dirty="0"/>
              <a:t>新建</a:t>
            </a:r>
            <a:r>
              <a:rPr lang="zh-CN" altLang="en-US" b="1" dirty="0">
                <a:latin typeface="Arial"/>
              </a:rPr>
              <a:t>”</a:t>
            </a:r>
            <a:r>
              <a:rPr lang="en-US" altLang="zh-CN" b="1" dirty="0" smtClean="0">
                <a:latin typeface="Arial"/>
              </a:rPr>
              <a:t>…</a:t>
            </a:r>
            <a:r>
              <a:rPr lang="en-US" altLang="zh-CN" b="1" dirty="0" smtClean="0"/>
              <a:t>..</a:t>
            </a:r>
          </a:p>
          <a:p>
            <a:pPr lvl="2"/>
            <a:r>
              <a:rPr lang="zh-CN" altLang="en-US" b="1" dirty="0" smtClean="0"/>
              <a:t>类别</a:t>
            </a:r>
            <a:endParaRPr lang="en-US" altLang="zh-CN" b="1" dirty="0" smtClean="0"/>
          </a:p>
          <a:p>
            <a:pPr lvl="3"/>
            <a:r>
              <a:rPr lang="zh-CN" altLang="en-US" b="1" dirty="0" smtClean="0"/>
              <a:t>文件夹           文本文件           </a:t>
            </a:r>
            <a:r>
              <a:rPr lang="en-US" altLang="zh-CN" b="1" dirty="0" smtClean="0"/>
              <a:t>Word</a:t>
            </a:r>
            <a:r>
              <a:rPr lang="zh-CN" altLang="en-US" b="1" dirty="0" smtClean="0"/>
              <a:t>文件</a:t>
            </a:r>
            <a:endParaRPr lang="en-US" altLang="zh-CN" b="1" dirty="0"/>
          </a:p>
        </p:txBody>
      </p:sp>
    </p:spTree>
    <p:extLst>
      <p:ext uri="{BB962C8B-B14F-4D97-AF65-F5344CB8AC3E}">
        <p14:creationId xmlns:p14="http://schemas.microsoft.com/office/powerpoint/2010/main" val="6285890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6D70E-6799-4763-B84D-E2AFB232D3FB}" type="slidenum">
              <a:rPr lang="en-US" altLang="zh-CN"/>
              <a:pPr/>
              <a:t>19</a:t>
            </a:fld>
            <a:endParaRPr lang="en-US" altLang="zh-CN"/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dirty="0"/>
              <a:t>5.</a:t>
            </a:r>
            <a:r>
              <a:rPr lang="zh-CN" altLang="en-US" dirty="0"/>
              <a:t>文件管理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1"/>
            <a:r>
              <a:rPr lang="en-US" altLang="zh-CN" dirty="0"/>
              <a:t>(9)</a:t>
            </a:r>
            <a:r>
              <a:rPr lang="zh-CN" altLang="en-US" dirty="0"/>
              <a:t>修改文件属性</a:t>
            </a:r>
          </a:p>
          <a:p>
            <a:pPr lvl="2"/>
            <a:r>
              <a:rPr lang="zh-CN" altLang="en-US" dirty="0"/>
              <a:t>右单击选定的文件，选择</a:t>
            </a:r>
            <a:r>
              <a:rPr lang="zh-CN" altLang="en-US" dirty="0">
                <a:latin typeface="Arial"/>
              </a:rPr>
              <a:t>“</a:t>
            </a:r>
            <a:r>
              <a:rPr lang="zh-CN" altLang="en-US" dirty="0"/>
              <a:t>属性</a:t>
            </a:r>
            <a:r>
              <a:rPr lang="zh-CN" altLang="en-US" dirty="0">
                <a:latin typeface="Arial"/>
              </a:rPr>
              <a:t>”</a:t>
            </a:r>
            <a:r>
              <a:rPr lang="en-US" altLang="zh-CN" dirty="0">
                <a:latin typeface="Arial"/>
              </a:rPr>
              <a:t>…</a:t>
            </a:r>
            <a:r>
              <a:rPr lang="en-US" altLang="zh-CN" dirty="0"/>
              <a:t>..</a:t>
            </a:r>
          </a:p>
          <a:p>
            <a:pPr lvl="2"/>
            <a:r>
              <a:rPr lang="zh-CN" altLang="en-US" dirty="0"/>
              <a:t>（只读、系统、隐藏</a:t>
            </a:r>
            <a:r>
              <a:rPr lang="zh-CN" altLang="en-US" dirty="0" smtClean="0"/>
              <a:t>）</a:t>
            </a:r>
            <a:endParaRPr lang="en-US" altLang="zh-CN" smtClean="0"/>
          </a:p>
          <a:p>
            <a:pPr marL="914400" lvl="2" indent="0">
              <a:buNone/>
            </a:pPr>
            <a:endParaRPr lang="zh-CN" altLang="en-US" dirty="0"/>
          </a:p>
          <a:p>
            <a:pPr lvl="1">
              <a:lnSpc>
                <a:spcPct val="90000"/>
              </a:lnSpc>
            </a:pPr>
            <a:r>
              <a:rPr lang="en-US" altLang="zh-CN" b="1" dirty="0" smtClean="0"/>
              <a:t>(10)</a:t>
            </a:r>
            <a:r>
              <a:rPr lang="zh-CN" altLang="en-US" b="1" dirty="0"/>
              <a:t>重命名</a:t>
            </a:r>
            <a:endParaRPr lang="zh-CN" altLang="en-US" dirty="0"/>
          </a:p>
          <a:p>
            <a:pPr lvl="2">
              <a:lnSpc>
                <a:spcPct val="90000"/>
              </a:lnSpc>
            </a:pPr>
            <a:r>
              <a:rPr lang="zh-CN" altLang="en-US" sz="2000" dirty="0"/>
              <a:t>命令：右单击</a:t>
            </a:r>
            <a:r>
              <a:rPr lang="en-US" altLang="zh-CN" sz="2000" dirty="0">
                <a:latin typeface="Arial"/>
              </a:rPr>
              <a:t>——</a:t>
            </a:r>
            <a:r>
              <a:rPr lang="zh-CN" altLang="en-US" sz="2000" dirty="0"/>
              <a:t>重命名</a:t>
            </a:r>
          </a:p>
          <a:p>
            <a:pPr lvl="2">
              <a:lnSpc>
                <a:spcPct val="90000"/>
              </a:lnSpc>
            </a:pPr>
            <a:r>
              <a:rPr lang="zh-CN" altLang="en-US" sz="2000" dirty="0"/>
              <a:t>       </a:t>
            </a:r>
            <a:r>
              <a:rPr lang="en-US" altLang="zh-CN" sz="2000" dirty="0"/>
              <a:t>&lt;F2&gt;</a:t>
            </a:r>
          </a:p>
          <a:p>
            <a:pPr lvl="2">
              <a:lnSpc>
                <a:spcPct val="90000"/>
              </a:lnSpc>
            </a:pPr>
            <a:r>
              <a:rPr lang="en-US" altLang="zh-CN" sz="2000" dirty="0"/>
              <a:t>        </a:t>
            </a:r>
            <a:r>
              <a:rPr lang="zh-CN" altLang="en-US" sz="2000" dirty="0"/>
              <a:t>单击文件名（不能单击图标）</a:t>
            </a:r>
            <a:r>
              <a:rPr lang="en-US" altLang="zh-CN" sz="2000" dirty="0"/>
              <a:t>,</a:t>
            </a:r>
            <a:r>
              <a:rPr lang="zh-CN" altLang="en-US" sz="2000" dirty="0"/>
              <a:t>在修改方式下</a:t>
            </a:r>
            <a:r>
              <a:rPr lang="zh-CN" altLang="en-US" sz="2000" dirty="0" smtClean="0"/>
              <a:t>改名</a:t>
            </a:r>
            <a:endParaRPr lang="zh-CN" alt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13124878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idx="4294967295"/>
          </p:nvPr>
        </p:nvSpPr>
        <p:spPr>
          <a:xfrm>
            <a:off x="685800" y="2130427"/>
            <a:ext cx="7772400" cy="1470025"/>
          </a:xfrm>
        </p:spPr>
        <p:txBody>
          <a:bodyPr>
            <a:norm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r>
              <a:rPr lang="zh-CN" altLang="en-US" sz="6600" b="1" dirty="0" smtClean="0">
                <a:ln/>
                <a:solidFill>
                  <a:schemeClr val="accent3"/>
                </a:solidFill>
                <a:latin typeface="华文琥珀" pitchFamily="2" charset="-122"/>
                <a:ea typeface="华文琥珀" pitchFamily="2" charset="-122"/>
              </a:rPr>
              <a:t>第</a:t>
            </a:r>
            <a:r>
              <a:rPr lang="en-US" altLang="zh-CN" sz="6600" b="1" dirty="0" smtClean="0">
                <a:ln/>
                <a:solidFill>
                  <a:schemeClr val="accent3"/>
                </a:solidFill>
                <a:latin typeface="华文琥珀" pitchFamily="2" charset="-122"/>
                <a:ea typeface="华文琥珀" pitchFamily="2" charset="-122"/>
              </a:rPr>
              <a:t>2</a:t>
            </a:r>
            <a:r>
              <a:rPr lang="zh-CN" altLang="en-US" sz="6600" b="1" dirty="0" smtClean="0">
                <a:ln/>
                <a:solidFill>
                  <a:schemeClr val="accent3"/>
                </a:solidFill>
                <a:latin typeface="华文琥珀" pitchFamily="2" charset="-122"/>
                <a:ea typeface="华文琥珀" pitchFamily="2" charset="-122"/>
              </a:rPr>
              <a:t>章 </a:t>
            </a:r>
            <a:r>
              <a:rPr lang="en-US" altLang="zh-CN" sz="6600" b="1" dirty="0" smtClean="0">
                <a:ln/>
                <a:solidFill>
                  <a:schemeClr val="accent3"/>
                </a:solidFill>
                <a:latin typeface="华文琥珀" pitchFamily="2" charset="-122"/>
                <a:ea typeface="华文琥珀" pitchFamily="2" charset="-122"/>
              </a:rPr>
              <a:t>Windows7</a:t>
            </a:r>
            <a:endParaRPr lang="zh-CN" altLang="en-US" sz="6600" b="1" dirty="0">
              <a:ln/>
              <a:solidFill>
                <a:schemeClr val="accent3"/>
              </a:solidFill>
              <a:latin typeface="华文琥珀" pitchFamily="2" charset="-122"/>
              <a:ea typeface="华文琥珀" pitchFamily="2" charset="-122"/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4294967295"/>
          </p:nvPr>
        </p:nvSpPr>
        <p:spPr>
          <a:xfrm>
            <a:off x="1371600" y="3886200"/>
            <a:ext cx="6400800" cy="1752600"/>
          </a:xfrm>
        </p:spPr>
        <p:txBody>
          <a:bodyPr/>
          <a:lstStyle/>
          <a:p>
            <a:pPr algn="r"/>
            <a:r>
              <a:rPr lang="en-US" altLang="zh-CN" dirty="0" smtClean="0"/>
              <a:t>2014</a:t>
            </a:r>
            <a:r>
              <a:rPr lang="zh-CN" altLang="en-US" dirty="0" smtClean="0"/>
              <a:t>年</a:t>
            </a:r>
            <a:r>
              <a:rPr lang="en-US" altLang="zh-CN" dirty="0" smtClean="0"/>
              <a:t>1</a:t>
            </a:r>
            <a:r>
              <a:rPr lang="zh-CN" altLang="en-US" dirty="0" smtClean="0"/>
              <a:t>月</a:t>
            </a:r>
            <a:endParaRPr lang="zh-CN" alt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>
        <p14:vortex dir="r"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dirty="0" smtClean="0"/>
              <a:t>5.</a:t>
            </a:r>
            <a:r>
              <a:rPr lang="zh-CN" altLang="en-US" dirty="0" smtClean="0"/>
              <a:t>文件管理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>
              <a:lnSpc>
                <a:spcPct val="90000"/>
              </a:lnSpc>
            </a:pPr>
            <a:r>
              <a:rPr lang="en-US" altLang="zh-CN" dirty="0"/>
              <a:t>(11)</a:t>
            </a:r>
            <a:r>
              <a:rPr lang="zh-CN" altLang="en-US" dirty="0"/>
              <a:t>删除</a:t>
            </a:r>
          </a:p>
          <a:p>
            <a:pPr lvl="2">
              <a:lnSpc>
                <a:spcPct val="90000"/>
              </a:lnSpc>
            </a:pPr>
            <a:r>
              <a:rPr lang="zh-CN" altLang="en-US" sz="2000" dirty="0"/>
              <a:t>回收站的概念</a:t>
            </a:r>
            <a:r>
              <a:rPr lang="en-US" altLang="zh-CN" sz="2000" dirty="0">
                <a:latin typeface="Arial"/>
              </a:rPr>
              <a:t>——</a:t>
            </a:r>
            <a:r>
              <a:rPr lang="zh-CN" altLang="en-US" sz="2000" dirty="0"/>
              <a:t>（还原与清空）</a:t>
            </a:r>
          </a:p>
          <a:p>
            <a:pPr lvl="2">
              <a:lnSpc>
                <a:spcPct val="90000"/>
              </a:lnSpc>
            </a:pPr>
            <a:r>
              <a:rPr lang="zh-CN" altLang="en-US" sz="2000" dirty="0"/>
              <a:t>命令：右单击</a:t>
            </a:r>
            <a:r>
              <a:rPr lang="en-US" altLang="zh-CN" sz="2000" dirty="0">
                <a:latin typeface="Arial"/>
              </a:rPr>
              <a:t>——</a:t>
            </a:r>
            <a:r>
              <a:rPr lang="zh-CN" altLang="en-US" sz="2000" dirty="0"/>
              <a:t>删除</a:t>
            </a:r>
          </a:p>
          <a:p>
            <a:pPr lvl="2">
              <a:lnSpc>
                <a:spcPct val="90000"/>
              </a:lnSpc>
            </a:pPr>
            <a:r>
              <a:rPr lang="zh-CN" altLang="en-US" sz="2000" dirty="0"/>
              <a:t>         </a:t>
            </a:r>
            <a:r>
              <a:rPr lang="en-US" altLang="zh-CN" sz="2000" dirty="0"/>
              <a:t>&lt;Del&gt;</a:t>
            </a:r>
          </a:p>
          <a:p>
            <a:pPr lvl="2">
              <a:lnSpc>
                <a:spcPct val="90000"/>
              </a:lnSpc>
            </a:pPr>
            <a:r>
              <a:rPr lang="en-US" altLang="zh-CN" sz="2000" dirty="0"/>
              <a:t>         </a:t>
            </a:r>
            <a:r>
              <a:rPr lang="zh-CN" altLang="en-US" sz="2000" dirty="0"/>
              <a:t>拖到回收站中</a:t>
            </a:r>
          </a:p>
          <a:p>
            <a:pPr lvl="2">
              <a:lnSpc>
                <a:spcPct val="90000"/>
              </a:lnSpc>
            </a:pPr>
            <a:r>
              <a:rPr lang="zh-CN" altLang="en-US" sz="2000" dirty="0"/>
              <a:t>彻底删除：</a:t>
            </a:r>
            <a:r>
              <a:rPr lang="en-US" altLang="zh-CN" sz="2000" dirty="0"/>
              <a:t>&lt;Shift&gt;+&lt;Del&gt;</a:t>
            </a:r>
          </a:p>
          <a:p>
            <a:pPr lvl="1">
              <a:lnSpc>
                <a:spcPct val="90000"/>
              </a:lnSpc>
            </a:pPr>
            <a:r>
              <a:rPr lang="en-US" altLang="zh-CN" b="1" dirty="0" smtClean="0"/>
              <a:t>(11)</a:t>
            </a:r>
            <a:r>
              <a:rPr lang="zh-CN" altLang="en-US" b="1" dirty="0" smtClean="0"/>
              <a:t>创建快捷方式</a:t>
            </a:r>
            <a:endParaRPr lang="zh-CN" altLang="en-US" dirty="0" smtClean="0"/>
          </a:p>
          <a:p>
            <a:pPr lvl="2">
              <a:lnSpc>
                <a:spcPct val="90000"/>
              </a:lnSpc>
            </a:pPr>
            <a:r>
              <a:rPr lang="zh-CN" altLang="en-US" sz="2000" dirty="0" smtClean="0"/>
              <a:t>一般操作</a:t>
            </a:r>
            <a:endParaRPr lang="en-US" altLang="zh-CN" sz="2000" dirty="0" smtClean="0"/>
          </a:p>
          <a:p>
            <a:pPr lvl="3">
              <a:lnSpc>
                <a:spcPct val="90000"/>
              </a:lnSpc>
            </a:pPr>
            <a:r>
              <a:rPr lang="zh-CN" altLang="en-US" sz="1600" dirty="0" smtClean="0"/>
              <a:t>右键拖动</a:t>
            </a:r>
            <a:r>
              <a:rPr lang="en-US" altLang="zh-CN" sz="1600" dirty="0" smtClean="0">
                <a:latin typeface="Arial"/>
              </a:rPr>
              <a:t>——</a:t>
            </a:r>
            <a:r>
              <a:rPr lang="zh-CN" altLang="en-US" sz="1600" dirty="0" smtClean="0"/>
              <a:t>到达目的地，</a:t>
            </a:r>
            <a:endParaRPr lang="en-US" altLang="zh-CN" sz="1600" dirty="0" smtClean="0"/>
          </a:p>
          <a:p>
            <a:pPr lvl="3">
              <a:lnSpc>
                <a:spcPct val="90000"/>
              </a:lnSpc>
            </a:pPr>
            <a:r>
              <a:rPr lang="zh-CN" altLang="en-US" sz="1600" dirty="0" smtClean="0"/>
              <a:t>选择</a:t>
            </a:r>
            <a:r>
              <a:rPr lang="zh-CN" altLang="en-US" sz="1600" dirty="0" smtClean="0">
                <a:latin typeface="Arial"/>
              </a:rPr>
              <a:t>“</a:t>
            </a:r>
            <a:r>
              <a:rPr lang="zh-CN" altLang="en-US" sz="1600" dirty="0" smtClean="0"/>
              <a:t>在当前位置创建快捷方式</a:t>
            </a:r>
            <a:r>
              <a:rPr lang="zh-CN" altLang="en-US" sz="1600" dirty="0" smtClean="0">
                <a:latin typeface="Arial"/>
              </a:rPr>
              <a:t>”</a:t>
            </a:r>
            <a:endParaRPr lang="zh-CN" altLang="en-US" sz="1600" dirty="0" smtClean="0"/>
          </a:p>
          <a:p>
            <a:pPr lvl="2">
              <a:lnSpc>
                <a:spcPct val="90000"/>
              </a:lnSpc>
            </a:pPr>
            <a:r>
              <a:rPr lang="zh-CN" altLang="en-US" sz="2000" dirty="0" smtClean="0"/>
              <a:t>在桌面创建快捷方式</a:t>
            </a:r>
            <a:endParaRPr lang="en-US" altLang="zh-CN" sz="2000" dirty="0" smtClean="0"/>
          </a:p>
          <a:p>
            <a:pPr lvl="3">
              <a:lnSpc>
                <a:spcPct val="90000"/>
              </a:lnSpc>
            </a:pPr>
            <a:r>
              <a:rPr lang="zh-CN" altLang="en-US" dirty="0" smtClean="0"/>
              <a:t>右单击</a:t>
            </a:r>
            <a:r>
              <a:rPr lang="en-US" altLang="zh-CN" dirty="0" smtClean="0"/>
              <a:t>——</a:t>
            </a:r>
            <a:r>
              <a:rPr lang="zh-CN" altLang="en-US" dirty="0" smtClean="0"/>
              <a:t>发送到</a:t>
            </a:r>
            <a:r>
              <a:rPr lang="en-US" altLang="zh-CN" dirty="0" smtClean="0"/>
              <a:t>——</a:t>
            </a:r>
            <a:r>
              <a:rPr lang="zh-CN" altLang="en-US" dirty="0" smtClean="0"/>
              <a:t>桌面快捷方式</a:t>
            </a:r>
            <a:endParaRPr lang="zh-CN" altLang="en-US" sz="3600" dirty="0"/>
          </a:p>
        </p:txBody>
      </p:sp>
    </p:spTree>
    <p:extLst>
      <p:ext uri="{BB962C8B-B14F-4D97-AF65-F5344CB8AC3E}">
        <p14:creationId xmlns:p14="http://schemas.microsoft.com/office/powerpoint/2010/main" val="7849510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044F9-D56A-44E0-97F9-C8532E264D91}" type="slidenum">
              <a:rPr lang="en-US" altLang="zh-CN"/>
              <a:pPr/>
              <a:t>21</a:t>
            </a:fld>
            <a:endParaRPr lang="en-US" altLang="zh-CN"/>
          </a:p>
        </p:txBody>
      </p:sp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dirty="0" smtClean="0"/>
              <a:t>6.</a:t>
            </a:r>
            <a:r>
              <a:rPr lang="zh-CN" altLang="en-US" dirty="0" smtClean="0"/>
              <a:t>磁盘管理</a:t>
            </a:r>
            <a:endParaRPr lang="zh-CN" altLang="en-US" dirty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altLang="zh-CN" sz="2600" dirty="0" smtClean="0"/>
              <a:t>6</a:t>
            </a:r>
            <a:r>
              <a:rPr lang="zh-CN" altLang="en-US" sz="2600" b="1" dirty="0" smtClean="0"/>
              <a:t>、</a:t>
            </a:r>
            <a:r>
              <a:rPr lang="zh-CN" altLang="en-US" sz="2600" b="1" dirty="0"/>
              <a:t>磁盘管理</a:t>
            </a:r>
            <a:endParaRPr lang="zh-CN" altLang="en-US" sz="2600" dirty="0"/>
          </a:p>
          <a:p>
            <a:pPr lvl="1">
              <a:lnSpc>
                <a:spcPct val="90000"/>
              </a:lnSpc>
            </a:pPr>
            <a:r>
              <a:rPr lang="en-US" altLang="zh-CN" sz="2200" dirty="0" smtClean="0"/>
              <a:t>(1)</a:t>
            </a:r>
            <a:r>
              <a:rPr lang="zh-CN" altLang="en-US" sz="2200" dirty="0" smtClean="0"/>
              <a:t>磁盘</a:t>
            </a:r>
            <a:r>
              <a:rPr lang="zh-CN" altLang="en-US" sz="2200" dirty="0"/>
              <a:t>纠错</a:t>
            </a:r>
            <a:r>
              <a:rPr lang="zh-CN" altLang="en-US" sz="2200" dirty="0" smtClean="0"/>
              <a:t>程序</a:t>
            </a:r>
            <a:endParaRPr lang="en-US" altLang="zh-CN" sz="2200" dirty="0" smtClean="0"/>
          </a:p>
          <a:p>
            <a:pPr lvl="2">
              <a:lnSpc>
                <a:spcPct val="90000"/>
              </a:lnSpc>
            </a:pPr>
            <a:r>
              <a:rPr lang="zh-CN" altLang="en-US" sz="2000" dirty="0" smtClean="0">
                <a:latin typeface="Arial"/>
              </a:rPr>
              <a:t>原理</a:t>
            </a:r>
            <a:endParaRPr lang="en-US" altLang="zh-CN" sz="2000" dirty="0" smtClean="0">
              <a:latin typeface="Arial"/>
            </a:endParaRPr>
          </a:p>
          <a:p>
            <a:pPr lvl="3">
              <a:lnSpc>
                <a:spcPct val="90000"/>
              </a:lnSpc>
            </a:pPr>
            <a:r>
              <a:rPr lang="en-US" altLang="zh-CN" sz="1600" dirty="0" smtClean="0">
                <a:latin typeface="Arial"/>
              </a:rPr>
              <a:t>——</a:t>
            </a:r>
            <a:r>
              <a:rPr lang="zh-CN" altLang="en-US" sz="1600" dirty="0"/>
              <a:t>只能修复逻辑性</a:t>
            </a:r>
            <a:r>
              <a:rPr lang="zh-CN" altLang="en-US" sz="1600" dirty="0" smtClean="0"/>
              <a:t>错误</a:t>
            </a:r>
            <a:endParaRPr lang="en-US" altLang="zh-CN" sz="1600" dirty="0" smtClean="0"/>
          </a:p>
          <a:p>
            <a:pPr lvl="2">
              <a:lnSpc>
                <a:spcPct val="90000"/>
              </a:lnSpc>
            </a:pPr>
            <a:r>
              <a:rPr lang="zh-CN" altLang="en-US" sz="2000" dirty="0" smtClean="0"/>
              <a:t>方法</a:t>
            </a:r>
            <a:endParaRPr lang="en-US" altLang="zh-CN" sz="2000" dirty="0" smtClean="0"/>
          </a:p>
          <a:p>
            <a:pPr lvl="3">
              <a:lnSpc>
                <a:spcPct val="90000"/>
              </a:lnSpc>
            </a:pPr>
            <a:r>
              <a:rPr lang="en-US" altLang="zh-CN" sz="1600" dirty="0" smtClean="0"/>
              <a:t>——</a:t>
            </a:r>
            <a:r>
              <a:rPr lang="zh-CN" altLang="en-US" sz="1600" dirty="0" smtClean="0"/>
              <a:t>右单击磁盘</a:t>
            </a:r>
            <a:r>
              <a:rPr lang="en-US" altLang="zh-CN" sz="1600" dirty="0" smtClean="0"/>
              <a:t>——</a:t>
            </a:r>
            <a:r>
              <a:rPr lang="zh-CN" altLang="en-US" sz="1600" dirty="0" smtClean="0"/>
              <a:t>“属性”</a:t>
            </a:r>
            <a:r>
              <a:rPr lang="en-US" altLang="zh-CN" sz="1600" dirty="0" smtClean="0"/>
              <a:t>——</a:t>
            </a:r>
            <a:r>
              <a:rPr lang="zh-CN" altLang="en-US" sz="1600" dirty="0" smtClean="0"/>
              <a:t>“工具”</a:t>
            </a:r>
            <a:r>
              <a:rPr lang="en-US" altLang="zh-CN" sz="1600" dirty="0" smtClean="0"/>
              <a:t>——</a:t>
            </a:r>
            <a:r>
              <a:rPr lang="zh-CN" altLang="en-US" sz="1600" dirty="0" smtClean="0"/>
              <a:t>“查错”</a:t>
            </a:r>
            <a:endParaRPr lang="zh-CN" altLang="en-US" sz="1400" dirty="0"/>
          </a:p>
          <a:p>
            <a:pPr lvl="1">
              <a:lnSpc>
                <a:spcPct val="90000"/>
              </a:lnSpc>
            </a:pPr>
            <a:r>
              <a:rPr lang="en-US" altLang="zh-CN" sz="2200" dirty="0" smtClean="0"/>
              <a:t>(2)</a:t>
            </a:r>
            <a:r>
              <a:rPr lang="zh-CN" altLang="en-US" sz="2200" dirty="0" smtClean="0"/>
              <a:t>磁盘</a:t>
            </a:r>
            <a:r>
              <a:rPr lang="zh-CN" altLang="en-US" sz="2200" dirty="0"/>
              <a:t>清理</a:t>
            </a:r>
            <a:r>
              <a:rPr lang="zh-CN" altLang="en-US" sz="2200" dirty="0" smtClean="0"/>
              <a:t>程序</a:t>
            </a:r>
            <a:endParaRPr lang="en-US" altLang="zh-CN" sz="2200" dirty="0" smtClean="0"/>
          </a:p>
          <a:p>
            <a:pPr lvl="2">
              <a:lnSpc>
                <a:spcPct val="90000"/>
              </a:lnSpc>
            </a:pPr>
            <a:r>
              <a:rPr lang="zh-CN" altLang="en-US" sz="2000" dirty="0" smtClean="0">
                <a:latin typeface="Arial"/>
              </a:rPr>
              <a:t>原理</a:t>
            </a:r>
            <a:endParaRPr lang="en-US" altLang="zh-CN" sz="2000" dirty="0" smtClean="0">
              <a:latin typeface="Arial"/>
            </a:endParaRPr>
          </a:p>
          <a:p>
            <a:pPr lvl="3">
              <a:lnSpc>
                <a:spcPct val="90000"/>
              </a:lnSpc>
            </a:pPr>
            <a:r>
              <a:rPr lang="en-US" altLang="zh-CN" sz="1600" dirty="0" smtClean="0">
                <a:latin typeface="Arial"/>
              </a:rPr>
              <a:t>——</a:t>
            </a:r>
            <a:r>
              <a:rPr lang="zh-CN" altLang="en-US" sz="1600" dirty="0" smtClean="0">
                <a:latin typeface="Arial"/>
              </a:rPr>
              <a:t>清除磁盘中的各类垃圾文件</a:t>
            </a:r>
            <a:endParaRPr lang="en-US" altLang="zh-CN" sz="1600" dirty="0" smtClean="0"/>
          </a:p>
          <a:p>
            <a:pPr lvl="2">
              <a:lnSpc>
                <a:spcPct val="90000"/>
              </a:lnSpc>
            </a:pPr>
            <a:r>
              <a:rPr lang="zh-CN" altLang="en-US" sz="2000" dirty="0" smtClean="0"/>
              <a:t>方法</a:t>
            </a:r>
            <a:endParaRPr lang="en-US" altLang="zh-CN" sz="2000" dirty="0" smtClean="0"/>
          </a:p>
          <a:p>
            <a:pPr lvl="3">
              <a:lnSpc>
                <a:spcPct val="90000"/>
              </a:lnSpc>
            </a:pPr>
            <a:r>
              <a:rPr lang="en-US" altLang="zh-CN" sz="1600" dirty="0" smtClean="0"/>
              <a:t>——</a:t>
            </a:r>
            <a:r>
              <a:rPr lang="zh-CN" altLang="en-US" sz="1600" dirty="0" smtClean="0"/>
              <a:t>右单击磁盘</a:t>
            </a:r>
            <a:r>
              <a:rPr lang="en-US" altLang="zh-CN" sz="1600" dirty="0" smtClean="0"/>
              <a:t>——</a:t>
            </a:r>
            <a:r>
              <a:rPr lang="zh-CN" altLang="en-US" sz="1600" dirty="0" smtClean="0"/>
              <a:t>“属性”</a:t>
            </a:r>
            <a:r>
              <a:rPr lang="en-US" altLang="zh-CN" sz="1600" dirty="0" smtClean="0"/>
              <a:t>——</a:t>
            </a:r>
            <a:r>
              <a:rPr lang="zh-CN" altLang="en-US" sz="1600" dirty="0" smtClean="0"/>
              <a:t>“常规”</a:t>
            </a:r>
            <a:r>
              <a:rPr lang="en-US" altLang="zh-CN" sz="1600" dirty="0" smtClean="0"/>
              <a:t>——</a:t>
            </a:r>
            <a:r>
              <a:rPr lang="zh-CN" altLang="en-US" sz="1600" dirty="0" smtClean="0"/>
              <a:t>“磁盘清理”</a:t>
            </a:r>
            <a:endParaRPr lang="en-US" altLang="zh-CN" sz="1400" dirty="0" smtClean="0"/>
          </a:p>
        </p:txBody>
      </p:sp>
    </p:spTree>
    <p:extLst>
      <p:ext uri="{BB962C8B-B14F-4D97-AF65-F5344CB8AC3E}">
        <p14:creationId xmlns:p14="http://schemas.microsoft.com/office/powerpoint/2010/main" val="14662684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dirty="0" smtClean="0"/>
              <a:t>6.</a:t>
            </a:r>
            <a:r>
              <a:rPr lang="zh-CN" altLang="en-US" dirty="0" smtClean="0"/>
              <a:t>磁盘管理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lnSpc>
                <a:spcPct val="90000"/>
              </a:lnSpc>
            </a:pPr>
            <a:r>
              <a:rPr lang="en-US" altLang="zh-CN" sz="2200" dirty="0" smtClean="0"/>
              <a:t>(3)</a:t>
            </a:r>
            <a:r>
              <a:rPr lang="zh-CN" altLang="en-US" sz="2200" dirty="0" smtClean="0"/>
              <a:t>磁盘碎片整理程序</a:t>
            </a:r>
          </a:p>
          <a:p>
            <a:pPr lvl="2">
              <a:lnSpc>
                <a:spcPct val="90000"/>
              </a:lnSpc>
            </a:pPr>
            <a:r>
              <a:rPr lang="zh-CN" altLang="en-US" sz="2100" dirty="0" smtClean="0"/>
              <a:t>原因</a:t>
            </a:r>
            <a:endParaRPr lang="en-US" altLang="zh-CN" sz="2100" dirty="0" smtClean="0"/>
          </a:p>
          <a:p>
            <a:pPr lvl="3">
              <a:lnSpc>
                <a:spcPct val="90000"/>
              </a:lnSpc>
            </a:pPr>
            <a:r>
              <a:rPr lang="en-US" altLang="zh-CN" sz="1700" dirty="0" smtClean="0">
                <a:latin typeface="Arial"/>
              </a:rPr>
              <a:t>——</a:t>
            </a:r>
            <a:r>
              <a:rPr lang="zh-CN" altLang="en-US" sz="1700" dirty="0" smtClean="0"/>
              <a:t>频繁删除文件和新建文件导致的空闲磁盘块不连续</a:t>
            </a:r>
          </a:p>
          <a:p>
            <a:pPr lvl="2">
              <a:lnSpc>
                <a:spcPct val="90000"/>
              </a:lnSpc>
            </a:pPr>
            <a:r>
              <a:rPr lang="zh-CN" altLang="en-US" sz="2100" dirty="0" smtClean="0"/>
              <a:t>方法：</a:t>
            </a:r>
            <a:endParaRPr lang="en-US" altLang="zh-CN" sz="2100" dirty="0" smtClean="0"/>
          </a:p>
          <a:p>
            <a:pPr lvl="3">
              <a:lnSpc>
                <a:spcPct val="90000"/>
              </a:lnSpc>
            </a:pPr>
            <a:r>
              <a:rPr lang="zh-CN" altLang="en-US" sz="1700" dirty="0" smtClean="0"/>
              <a:t>右单击磁盘</a:t>
            </a:r>
            <a:r>
              <a:rPr lang="en-US" altLang="zh-CN" sz="1700" dirty="0" smtClean="0">
                <a:latin typeface="Arial"/>
              </a:rPr>
              <a:t>——</a:t>
            </a:r>
            <a:r>
              <a:rPr lang="zh-CN" altLang="en-US" sz="1700" dirty="0" smtClean="0"/>
              <a:t>属性</a:t>
            </a:r>
            <a:r>
              <a:rPr lang="en-US" altLang="zh-CN" sz="1700" dirty="0" smtClean="0"/>
              <a:t>-</a:t>
            </a:r>
            <a:r>
              <a:rPr lang="zh-CN" altLang="en-US" sz="1700" dirty="0" smtClean="0"/>
              <a:t>工具</a:t>
            </a:r>
            <a:r>
              <a:rPr lang="en-US" altLang="zh-CN" sz="1700" dirty="0" smtClean="0"/>
              <a:t>-</a:t>
            </a:r>
            <a:r>
              <a:rPr lang="zh-CN" altLang="en-US" sz="1700" dirty="0" smtClean="0"/>
              <a:t>碎片整理</a:t>
            </a:r>
          </a:p>
          <a:p>
            <a:pPr lvl="1">
              <a:lnSpc>
                <a:spcPct val="90000"/>
              </a:lnSpc>
            </a:pPr>
            <a:r>
              <a:rPr lang="en-US" altLang="zh-CN" sz="2200" dirty="0" smtClean="0"/>
              <a:t>(4)</a:t>
            </a:r>
            <a:r>
              <a:rPr lang="zh-CN" altLang="en-US" sz="2200" dirty="0" smtClean="0"/>
              <a:t>磁盘格式化</a:t>
            </a:r>
          </a:p>
          <a:p>
            <a:pPr lvl="2">
              <a:lnSpc>
                <a:spcPct val="90000"/>
              </a:lnSpc>
            </a:pPr>
            <a:r>
              <a:rPr lang="zh-CN" altLang="en-US" sz="2100" dirty="0" smtClean="0"/>
              <a:t>作用</a:t>
            </a:r>
            <a:endParaRPr lang="en-US" altLang="zh-CN" sz="2100" dirty="0" smtClean="0"/>
          </a:p>
          <a:p>
            <a:pPr lvl="3">
              <a:lnSpc>
                <a:spcPct val="90000"/>
              </a:lnSpc>
            </a:pPr>
            <a:r>
              <a:rPr lang="zh-CN" altLang="en-US" sz="1700" dirty="0" smtClean="0"/>
              <a:t>重建磁盘的管理区域、清除磁盘中的全部数据</a:t>
            </a:r>
          </a:p>
          <a:p>
            <a:pPr lvl="2">
              <a:lnSpc>
                <a:spcPct val="90000"/>
              </a:lnSpc>
            </a:pPr>
            <a:r>
              <a:rPr lang="zh-CN" altLang="en-US" sz="2100" dirty="0" smtClean="0"/>
              <a:t>方法：</a:t>
            </a:r>
            <a:endParaRPr lang="en-US" altLang="zh-CN" sz="2100" dirty="0" smtClean="0"/>
          </a:p>
          <a:p>
            <a:pPr lvl="3">
              <a:lnSpc>
                <a:spcPct val="90000"/>
              </a:lnSpc>
            </a:pPr>
            <a:r>
              <a:rPr lang="zh-CN" altLang="en-US" sz="1700" dirty="0" smtClean="0"/>
              <a:t>右单击</a:t>
            </a:r>
            <a:r>
              <a:rPr lang="en-US" altLang="zh-CN" sz="1700" dirty="0" smtClean="0"/>
              <a:t>-</a:t>
            </a:r>
            <a:r>
              <a:rPr lang="zh-CN" altLang="en-US" sz="1700" dirty="0" smtClean="0"/>
              <a:t>格式化</a:t>
            </a:r>
            <a:r>
              <a:rPr lang="en-US" altLang="zh-CN" sz="1700" dirty="0" smtClean="0"/>
              <a:t>(</a:t>
            </a:r>
            <a:r>
              <a:rPr lang="zh-CN" altLang="en-US" sz="1700" dirty="0" smtClean="0"/>
              <a:t>快速格式化 </a:t>
            </a:r>
            <a:r>
              <a:rPr lang="en-US" altLang="zh-CN" sz="1700" dirty="0" smtClean="0"/>
              <a:t>/ </a:t>
            </a:r>
            <a:r>
              <a:rPr lang="zh-CN" altLang="en-US" sz="1700" dirty="0" smtClean="0"/>
              <a:t>全面格式化</a:t>
            </a:r>
            <a:r>
              <a:rPr lang="en-US" altLang="zh-CN" sz="1700" dirty="0" smtClean="0"/>
              <a:t>)</a:t>
            </a:r>
            <a:endParaRPr lang="zh-CN" alt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FE6F2-EB4B-4BC5-92C6-9C66DC437F06}" type="slidenum">
              <a:rPr lang="en-US" altLang="zh-CN"/>
              <a:pPr/>
              <a:t>23</a:t>
            </a:fld>
            <a:endParaRPr lang="en-US" altLang="zh-CN"/>
          </a:p>
        </p:txBody>
      </p:sp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dirty="0" smtClean="0"/>
              <a:t>7.</a:t>
            </a:r>
            <a:r>
              <a:rPr lang="zh-CN" altLang="en-US" dirty="0" smtClean="0"/>
              <a:t>计算机系统维护</a:t>
            </a:r>
            <a:endParaRPr lang="zh-CN" altLang="en-US" dirty="0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zh-CN" b="1" dirty="0" smtClean="0"/>
              <a:t>7</a:t>
            </a:r>
            <a:r>
              <a:rPr lang="zh-CN" altLang="en-US" b="1" dirty="0" smtClean="0"/>
              <a:t>、计算机系统维护</a:t>
            </a:r>
            <a:endParaRPr lang="zh-CN" altLang="en-US" dirty="0"/>
          </a:p>
          <a:p>
            <a:pPr lvl="1"/>
            <a:r>
              <a:rPr lang="en-US" altLang="zh-CN" dirty="0"/>
              <a:t>(1</a:t>
            </a:r>
            <a:r>
              <a:rPr lang="en-US" altLang="zh-CN" dirty="0" smtClean="0"/>
              <a:t>)</a:t>
            </a:r>
            <a:r>
              <a:rPr lang="zh-CN" altLang="en-US" dirty="0" smtClean="0"/>
              <a:t>系统维护界面</a:t>
            </a:r>
            <a:endParaRPr lang="zh-CN" altLang="en-US" dirty="0"/>
          </a:p>
          <a:p>
            <a:pPr lvl="2"/>
            <a:r>
              <a:rPr lang="zh-CN" altLang="en-US" dirty="0" smtClean="0"/>
              <a:t>启用控制面板</a:t>
            </a:r>
            <a:endParaRPr lang="en-US" altLang="zh-CN" dirty="0" smtClean="0"/>
          </a:p>
          <a:p>
            <a:pPr lvl="3"/>
            <a:r>
              <a:rPr lang="zh-CN" altLang="en-US" dirty="0" smtClean="0">
                <a:latin typeface="Arial"/>
              </a:rPr>
              <a:t>“</a:t>
            </a:r>
            <a:r>
              <a:rPr lang="zh-CN" altLang="en-US" dirty="0" smtClean="0"/>
              <a:t>开始</a:t>
            </a:r>
            <a:r>
              <a:rPr lang="zh-CN" altLang="en-US" dirty="0" smtClean="0">
                <a:latin typeface="Arial"/>
              </a:rPr>
              <a:t>”</a:t>
            </a:r>
            <a:r>
              <a:rPr lang="zh-CN" altLang="en-US" dirty="0"/>
              <a:t>－ </a:t>
            </a:r>
            <a:r>
              <a:rPr lang="zh-CN" altLang="en-US" dirty="0">
                <a:latin typeface="Arial"/>
              </a:rPr>
              <a:t>“</a:t>
            </a:r>
            <a:r>
              <a:rPr lang="zh-CN" altLang="en-US" dirty="0"/>
              <a:t>控制面板</a:t>
            </a:r>
            <a:r>
              <a:rPr lang="zh-CN" altLang="en-US" dirty="0">
                <a:latin typeface="Arial"/>
              </a:rPr>
              <a:t>”</a:t>
            </a:r>
            <a:endParaRPr lang="zh-CN" altLang="en-US" dirty="0"/>
          </a:p>
          <a:p>
            <a:pPr lvl="3"/>
            <a:r>
              <a:rPr lang="zh-CN" altLang="en-US" dirty="0" smtClean="0"/>
              <a:t>在桌面上单击</a:t>
            </a:r>
            <a:r>
              <a:rPr lang="zh-CN" altLang="en-US" dirty="0" smtClean="0">
                <a:latin typeface="Arial"/>
              </a:rPr>
              <a:t> “</a:t>
            </a:r>
            <a:r>
              <a:rPr lang="zh-CN" altLang="en-US" dirty="0" smtClean="0"/>
              <a:t>控制面版</a:t>
            </a:r>
            <a:r>
              <a:rPr lang="zh-CN" altLang="en-US" dirty="0" smtClean="0">
                <a:latin typeface="Arial"/>
              </a:rPr>
              <a:t>”</a:t>
            </a:r>
            <a:endParaRPr lang="en-US" altLang="zh-CN" dirty="0" smtClean="0">
              <a:latin typeface="Arial"/>
            </a:endParaRPr>
          </a:p>
          <a:p>
            <a:pPr lvl="2"/>
            <a:r>
              <a:rPr lang="zh-CN" altLang="en-US" dirty="0" smtClean="0"/>
              <a:t>直接利用“对象”的属性</a:t>
            </a:r>
            <a:endParaRPr lang="en-US" altLang="zh-CN" dirty="0" smtClean="0"/>
          </a:p>
          <a:p>
            <a:pPr lvl="3"/>
            <a:r>
              <a:rPr lang="zh-CN" altLang="en-US" dirty="0" smtClean="0"/>
              <a:t>右单击“计算机”</a:t>
            </a:r>
            <a:r>
              <a:rPr lang="en-US" altLang="zh-CN" dirty="0" smtClean="0"/>
              <a:t>——</a:t>
            </a:r>
            <a:r>
              <a:rPr lang="zh-CN" altLang="en-US" dirty="0" smtClean="0"/>
              <a:t>“属性”</a:t>
            </a:r>
            <a:endParaRPr lang="en-US" altLang="zh-CN" dirty="0" smtClean="0"/>
          </a:p>
          <a:p>
            <a:pPr lvl="3"/>
            <a:r>
              <a:rPr lang="zh-CN" altLang="en-US" dirty="0" smtClean="0"/>
              <a:t>右单击“桌面”</a:t>
            </a:r>
            <a:r>
              <a:rPr lang="en-US" altLang="zh-CN" dirty="0" smtClean="0"/>
              <a:t>——</a:t>
            </a:r>
            <a:r>
              <a:rPr lang="zh-CN" altLang="en-US" dirty="0" smtClean="0"/>
              <a:t>“属性” </a:t>
            </a:r>
            <a:endParaRPr lang="zh-CN" altLang="en-US" dirty="0"/>
          </a:p>
          <a:p>
            <a:pPr lvl="1"/>
            <a:r>
              <a:rPr lang="en-US" altLang="zh-CN" sz="2600" dirty="0"/>
              <a:t>(2</a:t>
            </a:r>
            <a:r>
              <a:rPr lang="en-US" altLang="zh-CN" sz="2600" dirty="0" smtClean="0"/>
              <a:t>)</a:t>
            </a:r>
            <a:r>
              <a:rPr lang="zh-CN" altLang="en-US" sz="2600" dirty="0" smtClean="0"/>
              <a:t>修改日期</a:t>
            </a:r>
            <a:r>
              <a:rPr lang="zh-CN" altLang="en-US" sz="2600" dirty="0"/>
              <a:t>、</a:t>
            </a:r>
            <a:r>
              <a:rPr lang="zh-CN" altLang="en-US" sz="2600" dirty="0" smtClean="0"/>
              <a:t>时间</a:t>
            </a:r>
            <a:endParaRPr lang="zh-CN" altLang="en-US" sz="2600" dirty="0"/>
          </a:p>
          <a:p>
            <a:pPr lvl="2"/>
            <a:r>
              <a:rPr lang="zh-CN" altLang="en-US" sz="2200" dirty="0" smtClean="0"/>
              <a:t>方法</a:t>
            </a:r>
            <a:endParaRPr lang="en-US" altLang="zh-CN" sz="2200" dirty="0" smtClean="0"/>
          </a:p>
          <a:p>
            <a:pPr lvl="3"/>
            <a:r>
              <a:rPr lang="zh-CN" altLang="en-US" sz="1800" dirty="0" smtClean="0"/>
              <a:t>双击“任务栏”右侧的日期标记</a:t>
            </a:r>
            <a:endParaRPr lang="en-US" altLang="zh-CN" sz="1800" dirty="0" smtClean="0"/>
          </a:p>
          <a:p>
            <a:pPr lvl="3"/>
            <a:r>
              <a:rPr lang="zh-CN" altLang="en-US" sz="1800" dirty="0" smtClean="0"/>
              <a:t>修改“日期”之值</a:t>
            </a:r>
            <a:endParaRPr lang="en-US" altLang="zh-CN" sz="1800" dirty="0"/>
          </a:p>
        </p:txBody>
      </p:sp>
    </p:spTree>
    <p:extLst>
      <p:ext uri="{BB962C8B-B14F-4D97-AF65-F5344CB8AC3E}">
        <p14:creationId xmlns:p14="http://schemas.microsoft.com/office/powerpoint/2010/main" val="41198809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70859-C0D7-41D8-B2B0-63E6D462823D}" type="slidenum">
              <a:rPr lang="en-US" altLang="zh-CN"/>
              <a:pPr/>
              <a:t>24</a:t>
            </a:fld>
            <a:endParaRPr lang="en-US" altLang="zh-CN"/>
          </a:p>
        </p:txBody>
      </p:sp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dirty="0" smtClean="0"/>
              <a:t>7.</a:t>
            </a:r>
            <a:r>
              <a:rPr lang="zh-CN" altLang="en-US" dirty="0" smtClean="0"/>
              <a:t>计算机系统维护</a:t>
            </a:r>
            <a:endParaRPr lang="zh-CN" altLang="en-US" dirty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1"/>
            <a:r>
              <a:rPr lang="en-US" altLang="zh-CN" sz="3200" dirty="0" smtClean="0"/>
              <a:t>(3)</a:t>
            </a:r>
            <a:r>
              <a:rPr lang="zh-CN" altLang="en-US" dirty="0"/>
              <a:t>添加或删除</a:t>
            </a:r>
            <a:r>
              <a:rPr lang="zh-CN" altLang="en-US" dirty="0" smtClean="0"/>
              <a:t>程序</a:t>
            </a:r>
            <a:endParaRPr lang="en-US" altLang="zh-CN" sz="3200" dirty="0" smtClean="0"/>
          </a:p>
          <a:p>
            <a:pPr lvl="2"/>
            <a:r>
              <a:rPr lang="zh-CN" altLang="en-US" dirty="0" smtClean="0"/>
              <a:t>原理</a:t>
            </a:r>
            <a:endParaRPr lang="en-US" altLang="zh-CN" dirty="0" smtClean="0"/>
          </a:p>
          <a:p>
            <a:pPr lvl="3"/>
            <a:r>
              <a:rPr lang="en-US" altLang="zh-CN" sz="1800" dirty="0" smtClean="0"/>
              <a:t>Windows</a:t>
            </a:r>
            <a:r>
              <a:rPr lang="zh-CN" altLang="en-US" sz="1800" dirty="0" smtClean="0"/>
              <a:t>软件在</a:t>
            </a:r>
            <a:r>
              <a:rPr lang="en-US" altLang="zh-CN" sz="1800" dirty="0" smtClean="0"/>
              <a:t>Windows</a:t>
            </a:r>
            <a:r>
              <a:rPr lang="zh-CN" altLang="en-US" sz="1800" dirty="0" smtClean="0"/>
              <a:t>中要注册，不能直接拷贝或删除</a:t>
            </a:r>
            <a:endParaRPr lang="en-US" altLang="zh-CN" sz="1800" dirty="0" smtClean="0"/>
          </a:p>
          <a:p>
            <a:pPr lvl="2"/>
            <a:r>
              <a:rPr lang="zh-CN" altLang="en-US" dirty="0" smtClean="0"/>
              <a:t>安装软件</a:t>
            </a:r>
            <a:endParaRPr lang="en-US" altLang="zh-CN" dirty="0" smtClean="0"/>
          </a:p>
          <a:p>
            <a:pPr lvl="3"/>
            <a:r>
              <a:rPr lang="zh-CN" altLang="en-US" sz="1800" dirty="0" smtClean="0"/>
              <a:t>获取安装包</a:t>
            </a:r>
            <a:endParaRPr lang="en-US" altLang="zh-CN" sz="1800" dirty="0" smtClean="0"/>
          </a:p>
          <a:p>
            <a:pPr lvl="3"/>
            <a:r>
              <a:rPr lang="zh-CN" altLang="en-US" sz="1800" dirty="0" smtClean="0"/>
              <a:t>双击“</a:t>
            </a:r>
            <a:r>
              <a:rPr lang="en-US" altLang="zh-CN" sz="1800" dirty="0" smtClean="0"/>
              <a:t>SETUP</a:t>
            </a:r>
            <a:r>
              <a:rPr lang="zh-CN" altLang="en-US" sz="1800" dirty="0" smtClean="0"/>
              <a:t>”，开始安装过程</a:t>
            </a:r>
            <a:endParaRPr lang="en-US" altLang="zh-CN" sz="1800" dirty="0" smtClean="0"/>
          </a:p>
          <a:p>
            <a:pPr lvl="2"/>
            <a:r>
              <a:rPr lang="zh-CN" altLang="en-US" dirty="0" smtClean="0"/>
              <a:t>卸载软件</a:t>
            </a:r>
            <a:endParaRPr lang="en-US" altLang="zh-CN" dirty="0" smtClean="0"/>
          </a:p>
          <a:p>
            <a:pPr lvl="3"/>
            <a:r>
              <a:rPr lang="zh-CN" altLang="en-US" sz="1800" dirty="0" smtClean="0"/>
              <a:t>利用“控制面板”</a:t>
            </a:r>
            <a:r>
              <a:rPr lang="en-US" altLang="zh-CN" sz="1800" dirty="0" smtClean="0"/>
              <a:t>——</a:t>
            </a:r>
            <a:r>
              <a:rPr lang="zh-CN" altLang="en-US" sz="1800" dirty="0" smtClean="0"/>
              <a:t>“程序”</a:t>
            </a:r>
            <a:r>
              <a:rPr lang="en-US" altLang="zh-CN" sz="1800" dirty="0" smtClean="0"/>
              <a:t>——</a:t>
            </a:r>
            <a:r>
              <a:rPr lang="zh-CN" altLang="en-US" sz="1800" dirty="0" smtClean="0"/>
              <a:t>“卸载程序</a:t>
            </a:r>
            <a:r>
              <a:rPr lang="zh-CN" altLang="en-US" dirty="0" smtClean="0"/>
              <a:t>”</a:t>
            </a:r>
            <a:endParaRPr lang="en-US" altLang="zh-CN" dirty="0" smtClean="0"/>
          </a:p>
        </p:txBody>
      </p:sp>
    </p:spTree>
    <p:extLst>
      <p:ext uri="{BB962C8B-B14F-4D97-AF65-F5344CB8AC3E}">
        <p14:creationId xmlns:p14="http://schemas.microsoft.com/office/powerpoint/2010/main" val="42626079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dirty="0" smtClean="0"/>
              <a:t>7.</a:t>
            </a:r>
            <a:r>
              <a:rPr lang="zh-CN" altLang="en-US" dirty="0" smtClean="0"/>
              <a:t>计算机系统维护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en-US" altLang="zh-CN" sz="2200" dirty="0" smtClean="0"/>
              <a:t>(4)</a:t>
            </a:r>
            <a:r>
              <a:rPr lang="zh-CN" altLang="en-US" sz="2200" dirty="0" smtClean="0"/>
              <a:t>查看系统的硬件配置信息</a:t>
            </a:r>
          </a:p>
          <a:p>
            <a:pPr lvl="2"/>
            <a:r>
              <a:rPr lang="zh-CN" altLang="en-US" sz="2100" dirty="0" smtClean="0"/>
              <a:t>必要性</a:t>
            </a:r>
            <a:endParaRPr lang="en-US" altLang="zh-CN" sz="2100" dirty="0" smtClean="0"/>
          </a:p>
          <a:p>
            <a:pPr lvl="2"/>
            <a:r>
              <a:rPr lang="zh-CN" altLang="en-US" sz="2100" dirty="0" smtClean="0"/>
              <a:t>方法</a:t>
            </a:r>
            <a:endParaRPr lang="en-US" altLang="zh-CN" sz="2100" dirty="0" smtClean="0"/>
          </a:p>
          <a:p>
            <a:pPr lvl="3"/>
            <a:r>
              <a:rPr lang="zh-CN" altLang="en-US" sz="1700" dirty="0" smtClean="0"/>
              <a:t>右单击</a:t>
            </a:r>
            <a:r>
              <a:rPr lang="zh-CN" altLang="en-US" sz="1700" dirty="0" smtClean="0">
                <a:latin typeface="Arial"/>
              </a:rPr>
              <a:t>“计算机”</a:t>
            </a:r>
            <a:r>
              <a:rPr lang="en-US" altLang="zh-CN" sz="1700" dirty="0" smtClean="0">
                <a:latin typeface="Arial"/>
              </a:rPr>
              <a:t>—“</a:t>
            </a:r>
            <a:r>
              <a:rPr lang="zh-CN" altLang="en-US" sz="1700" dirty="0" smtClean="0"/>
              <a:t>属性</a:t>
            </a:r>
            <a:r>
              <a:rPr lang="zh-CN" altLang="en-US" sz="1700" dirty="0" smtClean="0">
                <a:latin typeface="Arial"/>
              </a:rPr>
              <a:t>”</a:t>
            </a:r>
            <a:endParaRPr lang="en-US" altLang="zh-CN" sz="1700" dirty="0" smtClean="0">
              <a:latin typeface="Arial"/>
            </a:endParaRPr>
          </a:p>
          <a:p>
            <a:pPr lvl="4"/>
            <a:r>
              <a:rPr lang="en-US" altLang="zh-CN" sz="1700" dirty="0" smtClean="0">
                <a:latin typeface="Arial"/>
              </a:rPr>
              <a:t>——“</a:t>
            </a:r>
            <a:r>
              <a:rPr lang="zh-CN" altLang="en-US" sz="1700" dirty="0" smtClean="0"/>
              <a:t>设备管理器</a:t>
            </a:r>
            <a:r>
              <a:rPr lang="zh-CN" altLang="en-US" sz="1700" dirty="0" smtClean="0">
                <a:latin typeface="Arial"/>
              </a:rPr>
              <a:t>”（查看硬件配置信息）</a:t>
            </a:r>
            <a:endParaRPr lang="en-US" altLang="zh-CN" sz="1700" dirty="0" smtClean="0">
              <a:latin typeface="Arial"/>
            </a:endParaRPr>
          </a:p>
          <a:p>
            <a:pPr lvl="4"/>
            <a:r>
              <a:rPr lang="en-US" altLang="zh-CN" sz="1700" dirty="0" smtClean="0">
                <a:latin typeface="Arial"/>
              </a:rPr>
              <a:t>——</a:t>
            </a:r>
            <a:r>
              <a:rPr lang="zh-CN" altLang="en-US" sz="1700" dirty="0" smtClean="0">
                <a:latin typeface="Arial"/>
              </a:rPr>
              <a:t>直接观察（</a:t>
            </a:r>
            <a:r>
              <a:rPr lang="en-US" altLang="zh-CN" sz="1700" dirty="0" smtClean="0">
                <a:latin typeface="Arial"/>
              </a:rPr>
              <a:t>Windows</a:t>
            </a:r>
            <a:r>
              <a:rPr lang="zh-CN" altLang="en-US" sz="1700" dirty="0" smtClean="0">
                <a:latin typeface="Arial"/>
              </a:rPr>
              <a:t>体验指数）</a:t>
            </a:r>
            <a:endParaRPr lang="zh-CN" altLang="en-US" sz="1700" dirty="0" smtClean="0"/>
          </a:p>
          <a:p>
            <a:pPr lvl="3"/>
            <a:r>
              <a:rPr lang="zh-CN" altLang="en-US" sz="1700" dirty="0" smtClean="0"/>
              <a:t>或</a:t>
            </a:r>
            <a:r>
              <a:rPr lang="zh-CN" altLang="en-US" sz="1700" dirty="0" smtClean="0">
                <a:latin typeface="Arial"/>
              </a:rPr>
              <a:t>“</a:t>
            </a:r>
            <a:r>
              <a:rPr lang="zh-CN" altLang="en-US" sz="1700" dirty="0" smtClean="0"/>
              <a:t>控制面板</a:t>
            </a:r>
            <a:r>
              <a:rPr lang="zh-CN" altLang="en-US" sz="1700" dirty="0" smtClean="0">
                <a:latin typeface="Arial"/>
              </a:rPr>
              <a:t>”</a:t>
            </a:r>
            <a:r>
              <a:rPr lang="zh-CN" altLang="en-US" sz="1700" dirty="0" smtClean="0"/>
              <a:t>－</a:t>
            </a:r>
            <a:r>
              <a:rPr lang="zh-CN" altLang="en-US" sz="1700" dirty="0" smtClean="0">
                <a:latin typeface="Arial"/>
              </a:rPr>
              <a:t>“</a:t>
            </a:r>
            <a:r>
              <a:rPr lang="zh-CN" altLang="en-US" sz="1700" dirty="0" smtClean="0"/>
              <a:t>系统与维护</a:t>
            </a:r>
            <a:r>
              <a:rPr lang="zh-CN" altLang="en-US" sz="1700" dirty="0" smtClean="0">
                <a:latin typeface="Arial"/>
              </a:rPr>
              <a:t>”</a:t>
            </a:r>
            <a:r>
              <a:rPr lang="en-US" altLang="zh-CN" sz="1700" dirty="0" smtClean="0">
                <a:latin typeface="Arial"/>
              </a:rPr>
              <a:t>—“</a:t>
            </a:r>
            <a:r>
              <a:rPr lang="zh-CN" altLang="en-US" sz="1700" dirty="0" smtClean="0"/>
              <a:t>系统</a:t>
            </a:r>
            <a:r>
              <a:rPr lang="zh-CN" altLang="en-US" sz="1700" dirty="0" smtClean="0">
                <a:latin typeface="Arial"/>
              </a:rPr>
              <a:t>”</a:t>
            </a:r>
            <a:r>
              <a:rPr lang="en-US" altLang="zh-CN" sz="1700" dirty="0" smtClean="0">
                <a:latin typeface="Arial"/>
              </a:rPr>
              <a:t>—“</a:t>
            </a:r>
            <a:r>
              <a:rPr lang="zh-CN" altLang="en-US" sz="1700" dirty="0" smtClean="0"/>
              <a:t>属性</a:t>
            </a:r>
            <a:r>
              <a:rPr lang="zh-CN" altLang="en-US" sz="1700" dirty="0" smtClean="0">
                <a:latin typeface="Arial"/>
              </a:rPr>
              <a:t>”</a:t>
            </a:r>
            <a:endParaRPr lang="zh-CN" altLang="en-US" sz="1700" dirty="0" smtClean="0"/>
          </a:p>
          <a:p>
            <a:pPr lvl="1"/>
            <a:r>
              <a:rPr lang="en-US" altLang="zh-CN" sz="2200" dirty="0" smtClean="0"/>
              <a:t>(5)</a:t>
            </a:r>
            <a:r>
              <a:rPr lang="zh-CN" altLang="en-US" sz="2200" dirty="0" smtClean="0"/>
              <a:t>更改计算机的外观和主题：</a:t>
            </a:r>
          </a:p>
          <a:p>
            <a:pPr lvl="2"/>
            <a:r>
              <a:rPr lang="zh-CN" altLang="en-US" sz="2100" dirty="0" smtClean="0"/>
              <a:t>作用</a:t>
            </a:r>
            <a:endParaRPr lang="en-US" altLang="zh-CN" sz="2100" dirty="0" smtClean="0"/>
          </a:p>
          <a:p>
            <a:pPr lvl="3"/>
            <a:r>
              <a:rPr lang="zh-CN" altLang="en-US" sz="1700" dirty="0" smtClean="0"/>
              <a:t>显示属性，更改桌面背景，修改主题，选择屏保，更改分辨率</a:t>
            </a:r>
            <a:endParaRPr lang="en-US" altLang="zh-CN" sz="1700" dirty="0" smtClean="0"/>
          </a:p>
          <a:p>
            <a:pPr lvl="2"/>
            <a:r>
              <a:rPr lang="zh-CN" altLang="en-US" sz="2100" b="1" dirty="0" smtClean="0"/>
              <a:t>方法</a:t>
            </a:r>
            <a:endParaRPr lang="en-US" altLang="zh-CN" sz="2100" b="1" dirty="0" smtClean="0"/>
          </a:p>
          <a:p>
            <a:pPr lvl="3"/>
            <a:r>
              <a:rPr lang="zh-CN" altLang="en-US" sz="1700" b="1" dirty="0" smtClean="0"/>
              <a:t>右单击“桌面”</a:t>
            </a:r>
            <a:r>
              <a:rPr lang="en-US" altLang="zh-CN" sz="1700" b="1" dirty="0" smtClean="0"/>
              <a:t>——</a:t>
            </a:r>
            <a:r>
              <a:rPr lang="zh-CN" altLang="en-US" sz="1700" b="1" dirty="0" smtClean="0"/>
              <a:t>“屏幕分辨率”</a:t>
            </a:r>
            <a:endParaRPr lang="en-US" altLang="zh-CN" sz="1700" b="1" dirty="0" smtClean="0"/>
          </a:p>
          <a:p>
            <a:pPr lvl="3"/>
            <a:r>
              <a:rPr lang="zh-CN" altLang="en-US" sz="1700" b="1" dirty="0" smtClean="0"/>
              <a:t>右单击“桌面”</a:t>
            </a:r>
            <a:r>
              <a:rPr lang="en-US" altLang="zh-CN" sz="1700" b="1" dirty="0" smtClean="0"/>
              <a:t>——</a:t>
            </a:r>
            <a:r>
              <a:rPr lang="zh-CN" altLang="en-US" sz="1700" b="1" dirty="0" smtClean="0"/>
              <a:t>“个性化屏幕”等</a:t>
            </a:r>
            <a:endParaRPr lang="en-US" altLang="zh-CN" sz="1700" b="1" dirty="0" smtClean="0"/>
          </a:p>
          <a:p>
            <a:pPr lvl="3"/>
            <a:endParaRPr lang="zh-CN" alt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B9A91-2546-4CC6-9222-3B7CCA640C3A}" type="slidenum">
              <a:rPr lang="en-US" altLang="zh-CN"/>
              <a:pPr/>
              <a:t>26</a:t>
            </a:fld>
            <a:endParaRPr lang="en-US" altLang="zh-CN"/>
          </a:p>
        </p:txBody>
      </p:sp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dirty="0" smtClean="0"/>
              <a:t>8.</a:t>
            </a:r>
            <a:r>
              <a:rPr lang="zh-CN" altLang="en-US" dirty="0" smtClean="0"/>
              <a:t>常用的附件和工具</a:t>
            </a:r>
            <a:endParaRPr lang="zh-CN" altLang="en-US" dirty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zh-CN" b="1" dirty="0" smtClean="0"/>
              <a:t>8</a:t>
            </a:r>
            <a:r>
              <a:rPr lang="zh-CN" altLang="en-US" b="1" dirty="0" smtClean="0"/>
              <a:t>、</a:t>
            </a:r>
            <a:r>
              <a:rPr lang="zh-CN" altLang="en-US" b="1" dirty="0"/>
              <a:t>常用的附件及工具</a:t>
            </a:r>
          </a:p>
          <a:p>
            <a:pPr lvl="1"/>
            <a:r>
              <a:rPr lang="en-US" altLang="zh-CN" b="1" dirty="0"/>
              <a:t>(1)</a:t>
            </a:r>
            <a:r>
              <a:rPr lang="zh-CN" altLang="en-US" b="1" dirty="0"/>
              <a:t>管理工具  </a:t>
            </a:r>
          </a:p>
          <a:p>
            <a:pPr lvl="2"/>
            <a:r>
              <a:rPr lang="zh-CN" altLang="en-US" b="1" dirty="0" smtClean="0"/>
              <a:t>系统信息</a:t>
            </a:r>
            <a:endParaRPr lang="zh-CN" altLang="en-US" b="1" dirty="0"/>
          </a:p>
          <a:p>
            <a:pPr lvl="3"/>
            <a:r>
              <a:rPr lang="zh-CN" altLang="en-US" b="1" dirty="0"/>
              <a:t>附件－系统工具－系统信息</a:t>
            </a:r>
          </a:p>
          <a:p>
            <a:pPr lvl="2"/>
            <a:r>
              <a:rPr lang="zh-CN" altLang="en-US" b="1" dirty="0" smtClean="0"/>
              <a:t>任务管理器</a:t>
            </a:r>
            <a:endParaRPr lang="en-US" altLang="zh-CN" b="1" dirty="0" smtClean="0"/>
          </a:p>
          <a:p>
            <a:pPr lvl="3"/>
            <a:r>
              <a:rPr lang="zh-CN" altLang="en-US" b="1" dirty="0" smtClean="0"/>
              <a:t>作用</a:t>
            </a:r>
            <a:endParaRPr lang="en-US" altLang="zh-CN" b="1" dirty="0" smtClean="0"/>
          </a:p>
          <a:p>
            <a:pPr lvl="4"/>
            <a:r>
              <a:rPr lang="zh-CN" altLang="en-US" b="1" dirty="0" smtClean="0"/>
              <a:t>管理</a:t>
            </a:r>
            <a:r>
              <a:rPr lang="zh-CN" altLang="en-US" b="1" dirty="0"/>
              <a:t>运行中的任务、</a:t>
            </a:r>
            <a:r>
              <a:rPr lang="zh-CN" altLang="en-US" b="1" dirty="0" smtClean="0"/>
              <a:t>进程</a:t>
            </a:r>
            <a:endParaRPr lang="en-US" altLang="zh-CN" b="1" dirty="0" smtClean="0"/>
          </a:p>
          <a:p>
            <a:pPr lvl="3"/>
            <a:r>
              <a:rPr lang="zh-CN" altLang="en-US" b="1" dirty="0" smtClean="0"/>
              <a:t>启动</a:t>
            </a:r>
            <a:endParaRPr lang="en-US" altLang="zh-CN" b="1" dirty="0" smtClean="0"/>
          </a:p>
          <a:p>
            <a:pPr lvl="4"/>
            <a:r>
              <a:rPr lang="en-US" altLang="zh-CN" b="1" dirty="0" smtClean="0"/>
              <a:t>&lt;Ctrl&gt;+&lt;Shift&gt;+&lt;Esc&gt;</a:t>
            </a:r>
            <a:r>
              <a:rPr lang="zh-CN" altLang="en-US" b="1" dirty="0" smtClean="0"/>
              <a:t>，或 右单击 任务栏 空白处</a:t>
            </a:r>
            <a:endParaRPr lang="en-US" altLang="zh-CN" b="1" dirty="0" smtClean="0"/>
          </a:p>
          <a:p>
            <a:pPr lvl="3"/>
            <a:r>
              <a:rPr lang="zh-CN" altLang="en-US" b="1" dirty="0" smtClean="0"/>
              <a:t>常用用途</a:t>
            </a:r>
            <a:endParaRPr lang="en-US" altLang="zh-CN" b="1" dirty="0" smtClean="0"/>
          </a:p>
          <a:p>
            <a:pPr lvl="4"/>
            <a:r>
              <a:rPr lang="zh-CN" altLang="en-US" b="1" dirty="0" smtClean="0"/>
              <a:t>选定某个进程，</a:t>
            </a:r>
            <a:endParaRPr lang="en-US" altLang="zh-CN" b="1" dirty="0" smtClean="0"/>
          </a:p>
          <a:p>
            <a:pPr lvl="4"/>
            <a:r>
              <a:rPr lang="zh-CN" altLang="en-US" b="1" dirty="0" smtClean="0"/>
              <a:t>右单击，选择“结束进程”。</a:t>
            </a:r>
            <a:endParaRPr lang="zh-CN" altLang="en-US" b="1" dirty="0"/>
          </a:p>
        </p:txBody>
      </p:sp>
    </p:spTree>
    <p:extLst>
      <p:ext uri="{BB962C8B-B14F-4D97-AF65-F5344CB8AC3E}">
        <p14:creationId xmlns:p14="http://schemas.microsoft.com/office/powerpoint/2010/main" val="27102749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prism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0BFD4-D275-439D-B515-CDCB44CABD85}" type="slidenum">
              <a:rPr lang="en-US" altLang="zh-CN"/>
              <a:pPr/>
              <a:t>27</a:t>
            </a:fld>
            <a:endParaRPr lang="en-US" altLang="zh-CN"/>
          </a:p>
        </p:txBody>
      </p:sp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dirty="0" smtClean="0"/>
              <a:t>8.</a:t>
            </a:r>
            <a:r>
              <a:rPr lang="zh-CN" altLang="en-US" dirty="0" smtClean="0"/>
              <a:t>常用的附件和工具</a:t>
            </a:r>
            <a:endParaRPr lang="zh-CN" altLang="en-US" dirty="0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lvl="1"/>
            <a:r>
              <a:rPr lang="en-US" altLang="zh-CN" b="1" dirty="0"/>
              <a:t>(2)</a:t>
            </a:r>
            <a:r>
              <a:rPr lang="zh-CN" altLang="en-US" b="1" dirty="0"/>
              <a:t>实用软件</a:t>
            </a:r>
            <a:endParaRPr lang="zh-CN" altLang="en-US" dirty="0"/>
          </a:p>
          <a:p>
            <a:pPr lvl="2"/>
            <a:r>
              <a:rPr lang="zh-CN" altLang="en-US" b="1" dirty="0"/>
              <a:t>记事本</a:t>
            </a:r>
            <a:r>
              <a:rPr lang="zh-CN" altLang="en-US" b="1" dirty="0" smtClean="0"/>
              <a:t>：</a:t>
            </a:r>
            <a:endParaRPr lang="en-US" altLang="zh-CN" b="1" dirty="0" smtClean="0"/>
          </a:p>
          <a:p>
            <a:pPr lvl="3"/>
            <a:r>
              <a:rPr lang="zh-CN" altLang="en-US" b="1" dirty="0" smtClean="0"/>
              <a:t>纯</a:t>
            </a:r>
            <a:r>
              <a:rPr lang="zh-CN" altLang="en-US" b="1" dirty="0"/>
              <a:t>文本文档</a:t>
            </a:r>
            <a:r>
              <a:rPr lang="en-US" altLang="zh-CN" b="1" dirty="0"/>
              <a:t>(*.txt)</a:t>
            </a:r>
            <a:r>
              <a:rPr lang="zh-CN" altLang="en-US" b="1" dirty="0"/>
              <a:t>，没有特殊格式；</a:t>
            </a:r>
          </a:p>
          <a:p>
            <a:pPr lvl="2"/>
            <a:r>
              <a:rPr lang="zh-CN" altLang="en-US" b="1" dirty="0"/>
              <a:t>写字板</a:t>
            </a:r>
            <a:r>
              <a:rPr lang="zh-CN" altLang="en-US" b="1" dirty="0" smtClean="0"/>
              <a:t>：</a:t>
            </a:r>
            <a:endParaRPr lang="en-US" altLang="zh-CN" b="1" dirty="0" smtClean="0"/>
          </a:p>
          <a:p>
            <a:pPr lvl="3"/>
            <a:r>
              <a:rPr lang="zh-CN" altLang="en-US" b="1" dirty="0" smtClean="0"/>
              <a:t>比</a:t>
            </a:r>
            <a:r>
              <a:rPr lang="zh-CN" altLang="en-US" b="1" dirty="0"/>
              <a:t>记事本稍强，可用各种不同的字体和段落样式来编排文档，简化版</a:t>
            </a:r>
            <a:r>
              <a:rPr lang="en-US" altLang="zh-CN" b="1" dirty="0"/>
              <a:t>Word</a:t>
            </a:r>
            <a:r>
              <a:rPr lang="zh-CN" altLang="en-US" b="1" dirty="0"/>
              <a:t>。</a:t>
            </a:r>
          </a:p>
          <a:p>
            <a:pPr lvl="2"/>
            <a:r>
              <a:rPr lang="zh-CN" altLang="en-US" b="1" dirty="0"/>
              <a:t>计算器</a:t>
            </a:r>
            <a:r>
              <a:rPr lang="zh-CN" altLang="en-US" b="1" dirty="0" smtClean="0"/>
              <a:t>：</a:t>
            </a:r>
            <a:endParaRPr lang="en-US" altLang="zh-CN" b="1" dirty="0" smtClean="0"/>
          </a:p>
          <a:p>
            <a:pPr lvl="3"/>
            <a:r>
              <a:rPr lang="zh-CN" altLang="en-US" b="1" dirty="0" smtClean="0"/>
              <a:t>标准</a:t>
            </a:r>
            <a:r>
              <a:rPr lang="zh-CN" altLang="en-US" b="1" dirty="0"/>
              <a:t>型和科学型（查看菜单中切换</a:t>
            </a:r>
            <a:r>
              <a:rPr lang="zh-CN" altLang="en-US" b="1" dirty="0" smtClean="0"/>
              <a:t>）</a:t>
            </a:r>
            <a:endParaRPr lang="en-US" altLang="zh-CN" b="1" dirty="0" smtClean="0"/>
          </a:p>
          <a:p>
            <a:pPr lvl="3"/>
            <a:r>
              <a:rPr lang="zh-CN" altLang="en-US" b="1" dirty="0" smtClean="0"/>
              <a:t>可以</a:t>
            </a:r>
            <a:r>
              <a:rPr lang="zh-CN" altLang="en-US" b="1" dirty="0"/>
              <a:t>实现数制转换</a:t>
            </a:r>
          </a:p>
          <a:p>
            <a:pPr lvl="2"/>
            <a:r>
              <a:rPr lang="zh-CN" altLang="en-US" b="1" dirty="0"/>
              <a:t>画图软件</a:t>
            </a:r>
            <a:r>
              <a:rPr lang="zh-CN" altLang="en-US" b="1" dirty="0" smtClean="0"/>
              <a:t>：</a:t>
            </a:r>
            <a:endParaRPr lang="en-US" altLang="zh-CN" b="1" dirty="0" smtClean="0"/>
          </a:p>
          <a:p>
            <a:pPr lvl="3"/>
            <a:r>
              <a:rPr lang="en-US" altLang="zh-CN" b="1" dirty="0" smtClean="0"/>
              <a:t>(</a:t>
            </a:r>
            <a:r>
              <a:rPr lang="zh-CN" altLang="en-US" b="1" dirty="0"/>
              <a:t>主要处理：*</a:t>
            </a:r>
            <a:r>
              <a:rPr lang="en-US" altLang="zh-CN" b="1" dirty="0"/>
              <a:t>.bmp</a:t>
            </a:r>
            <a:r>
              <a:rPr lang="zh-CN" altLang="en-US" b="1" dirty="0"/>
              <a:t>、</a:t>
            </a:r>
            <a:r>
              <a:rPr lang="en-US" altLang="zh-CN" b="1" dirty="0"/>
              <a:t>gif</a:t>
            </a:r>
            <a:r>
              <a:rPr lang="zh-CN" altLang="en-US" b="1" dirty="0"/>
              <a:t>和</a:t>
            </a:r>
            <a:r>
              <a:rPr lang="en-US" altLang="zh-CN" b="1" dirty="0"/>
              <a:t>jpg</a:t>
            </a:r>
            <a:r>
              <a:rPr lang="zh-CN" altLang="en-US" b="1" dirty="0"/>
              <a:t>文档</a:t>
            </a:r>
            <a:r>
              <a:rPr lang="en-US" altLang="zh-CN" b="1" dirty="0"/>
              <a:t>)</a:t>
            </a:r>
            <a:r>
              <a:rPr lang="zh-CN" altLang="en-US" b="1" dirty="0"/>
              <a:t>。线形选择，色彩。</a:t>
            </a:r>
          </a:p>
          <a:p>
            <a:pPr lvl="3"/>
            <a:r>
              <a:rPr lang="zh-CN" altLang="en-US" b="1" dirty="0"/>
              <a:t>椭圆、矩形（</a:t>
            </a:r>
            <a:r>
              <a:rPr lang="en-US" altLang="zh-CN" b="1" dirty="0"/>
              <a:t>Shift+</a:t>
            </a:r>
            <a:r>
              <a:rPr lang="zh-CN" altLang="en-US" b="1" dirty="0"/>
              <a:t>拖动）</a:t>
            </a:r>
            <a:r>
              <a:rPr lang="en-US" altLang="zh-CN" b="1" dirty="0">
                <a:latin typeface="Arial"/>
              </a:rPr>
              <a:t>——</a:t>
            </a:r>
            <a:r>
              <a:rPr lang="zh-CN" altLang="en-US" b="1" dirty="0"/>
              <a:t>保存图形文件。</a:t>
            </a:r>
          </a:p>
        </p:txBody>
      </p:sp>
    </p:spTree>
    <p:extLst>
      <p:ext uri="{BB962C8B-B14F-4D97-AF65-F5344CB8AC3E}">
        <p14:creationId xmlns:p14="http://schemas.microsoft.com/office/powerpoint/2010/main" val="41548879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59490-8F2E-4BB2-A56C-8F9B16F7AD76}" type="slidenum">
              <a:rPr lang="en-US" altLang="zh-CN"/>
              <a:pPr/>
              <a:t>28</a:t>
            </a:fld>
            <a:endParaRPr lang="en-US" altLang="zh-CN"/>
          </a:p>
        </p:txBody>
      </p:sp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dirty="0"/>
              <a:t>9</a:t>
            </a:r>
            <a:r>
              <a:rPr lang="en-US" altLang="zh-CN" dirty="0" smtClean="0"/>
              <a:t>.</a:t>
            </a:r>
            <a:r>
              <a:rPr lang="zh-CN" altLang="en-US" dirty="0" smtClean="0"/>
              <a:t>其他重要信息</a:t>
            </a:r>
            <a:endParaRPr lang="zh-CN" altLang="en-US" dirty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6738" y="1593850"/>
            <a:ext cx="8001000" cy="4425950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altLang="zh-CN" sz="3900" dirty="0"/>
              <a:t>9</a:t>
            </a:r>
            <a:r>
              <a:rPr lang="zh-CN" altLang="en-US" sz="3900" dirty="0" smtClean="0"/>
              <a:t>、</a:t>
            </a:r>
            <a:r>
              <a:rPr lang="zh-CN" altLang="en-US" sz="3900" dirty="0"/>
              <a:t>其他重要信息</a:t>
            </a:r>
          </a:p>
          <a:p>
            <a:pPr lvl="1">
              <a:lnSpc>
                <a:spcPct val="80000"/>
              </a:lnSpc>
            </a:pPr>
            <a:r>
              <a:rPr lang="en-US" altLang="zh-CN" sz="2400" dirty="0"/>
              <a:t>(1)</a:t>
            </a:r>
            <a:r>
              <a:rPr lang="zh-CN" altLang="en-US" sz="2400" dirty="0"/>
              <a:t>剪贴板：</a:t>
            </a:r>
          </a:p>
          <a:p>
            <a:pPr lvl="2"/>
            <a:r>
              <a:rPr lang="zh-CN" altLang="en-US" sz="2000" b="1" dirty="0" smtClean="0"/>
              <a:t>剪贴板作用</a:t>
            </a:r>
            <a:endParaRPr lang="en-US" altLang="zh-CN" sz="2000" b="1" dirty="0" smtClean="0"/>
          </a:p>
          <a:p>
            <a:pPr lvl="3"/>
            <a:r>
              <a:rPr lang="zh-CN" altLang="en-US" b="1" dirty="0" smtClean="0"/>
              <a:t>（公共交换区域）</a:t>
            </a:r>
            <a:endParaRPr lang="en-US" altLang="zh-CN" dirty="0" smtClean="0"/>
          </a:p>
          <a:p>
            <a:pPr lvl="3">
              <a:lnSpc>
                <a:spcPct val="80000"/>
              </a:lnSpc>
            </a:pPr>
            <a:r>
              <a:rPr lang="zh-CN" altLang="en-US" dirty="0" smtClean="0"/>
              <a:t>内存</a:t>
            </a:r>
            <a:r>
              <a:rPr lang="zh-CN" altLang="en-US" dirty="0"/>
              <a:t>中的区域，</a:t>
            </a:r>
            <a:r>
              <a:rPr lang="en-US" altLang="zh-CN" dirty="0"/>
              <a:t>Word</a:t>
            </a:r>
            <a:r>
              <a:rPr lang="zh-CN" altLang="en-US" dirty="0"/>
              <a:t>中最多放</a:t>
            </a:r>
            <a:r>
              <a:rPr lang="en-US" altLang="zh-CN" dirty="0"/>
              <a:t>24</a:t>
            </a:r>
            <a:r>
              <a:rPr lang="zh-CN" altLang="en-US" dirty="0"/>
              <a:t>项。</a:t>
            </a:r>
            <a:r>
              <a:rPr lang="en-US" altLang="zh-CN" dirty="0"/>
              <a:t>Windows</a:t>
            </a:r>
            <a:r>
              <a:rPr lang="zh-CN" altLang="en-US" dirty="0"/>
              <a:t>内部各软件实现信息交换的公共区域</a:t>
            </a:r>
            <a:r>
              <a:rPr lang="zh-CN" altLang="en-US" dirty="0" smtClean="0"/>
              <a:t>。</a:t>
            </a:r>
            <a:endParaRPr lang="en-US" altLang="zh-CN" dirty="0" smtClean="0"/>
          </a:p>
          <a:p>
            <a:pPr lvl="2">
              <a:lnSpc>
                <a:spcPct val="80000"/>
              </a:lnSpc>
            </a:pPr>
            <a:r>
              <a:rPr lang="zh-CN" altLang="en-US" sz="2000" dirty="0" smtClean="0"/>
              <a:t>方法</a:t>
            </a:r>
            <a:endParaRPr lang="en-US" altLang="zh-CN" sz="2000" dirty="0" smtClean="0"/>
          </a:p>
          <a:p>
            <a:pPr lvl="3">
              <a:lnSpc>
                <a:spcPct val="80000"/>
              </a:lnSpc>
            </a:pPr>
            <a:r>
              <a:rPr lang="en-US" altLang="zh-CN" b="1" dirty="0" smtClean="0"/>
              <a:t>&lt;Ctrl&gt;+C</a:t>
            </a:r>
            <a:endParaRPr lang="zh-CN" altLang="en-US" dirty="0"/>
          </a:p>
          <a:p>
            <a:pPr lvl="1">
              <a:lnSpc>
                <a:spcPct val="80000"/>
              </a:lnSpc>
            </a:pPr>
            <a:r>
              <a:rPr lang="en-US" altLang="zh-CN" dirty="0"/>
              <a:t>(2)</a:t>
            </a:r>
            <a:r>
              <a:rPr lang="zh-CN" altLang="en-US" dirty="0"/>
              <a:t>回收站：</a:t>
            </a:r>
          </a:p>
          <a:p>
            <a:pPr lvl="2">
              <a:lnSpc>
                <a:spcPct val="80000"/>
              </a:lnSpc>
            </a:pPr>
            <a:r>
              <a:rPr lang="zh-CN" altLang="en-US" sz="2000" dirty="0"/>
              <a:t>硬盘上的区域（占用磁盘空间）</a:t>
            </a:r>
          </a:p>
        </p:txBody>
      </p:sp>
    </p:spTree>
    <p:extLst>
      <p:ext uri="{BB962C8B-B14F-4D97-AF65-F5344CB8AC3E}">
        <p14:creationId xmlns:p14="http://schemas.microsoft.com/office/powerpoint/2010/main" val="31700471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D22347-47A4-4540-82BC-906533A0CD48}" type="slidenum">
              <a:rPr lang="en-US" altLang="zh-CN"/>
              <a:pPr/>
              <a:t>29</a:t>
            </a:fld>
            <a:endParaRPr lang="en-US" altLang="zh-CN"/>
          </a:p>
        </p:txBody>
      </p:sp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dirty="0"/>
              <a:t>9.</a:t>
            </a:r>
            <a:r>
              <a:rPr lang="zh-CN" altLang="en-US" dirty="0"/>
              <a:t>其他重要信息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1">
              <a:lnSpc>
                <a:spcPct val="80000"/>
              </a:lnSpc>
            </a:pPr>
            <a:r>
              <a:rPr lang="en-US" altLang="zh-CN" dirty="0"/>
              <a:t>(3)</a:t>
            </a:r>
            <a:r>
              <a:rPr lang="zh-CN" altLang="en-US" dirty="0"/>
              <a:t>屏幕拷贝： </a:t>
            </a:r>
          </a:p>
          <a:p>
            <a:pPr lvl="2">
              <a:lnSpc>
                <a:spcPct val="80000"/>
              </a:lnSpc>
            </a:pPr>
            <a:r>
              <a:rPr lang="en-US" altLang="zh-CN" dirty="0"/>
              <a:t>&lt;</a:t>
            </a:r>
            <a:r>
              <a:rPr lang="en-US" altLang="zh-CN" dirty="0" err="1"/>
              <a:t>PrintScreen</a:t>
            </a:r>
            <a:r>
              <a:rPr lang="en-US" altLang="zh-CN" dirty="0"/>
              <a:t>&gt;</a:t>
            </a:r>
            <a:r>
              <a:rPr lang="en-US" altLang="zh-CN" dirty="0">
                <a:latin typeface="Arial"/>
              </a:rPr>
              <a:t>——</a:t>
            </a:r>
            <a:r>
              <a:rPr lang="zh-CN" altLang="en-US" dirty="0"/>
              <a:t>拷全屏</a:t>
            </a:r>
          </a:p>
          <a:p>
            <a:pPr lvl="2">
              <a:lnSpc>
                <a:spcPct val="80000"/>
              </a:lnSpc>
            </a:pPr>
            <a:r>
              <a:rPr lang="en-US" altLang="zh-CN" dirty="0"/>
              <a:t>&lt;Alt&gt;-&lt;</a:t>
            </a:r>
            <a:r>
              <a:rPr lang="en-US" altLang="zh-CN" dirty="0" err="1"/>
              <a:t>PrintScreen</a:t>
            </a:r>
            <a:r>
              <a:rPr lang="en-US" altLang="zh-CN" dirty="0"/>
              <a:t>&gt;</a:t>
            </a:r>
            <a:r>
              <a:rPr lang="en-US" altLang="zh-CN" dirty="0">
                <a:latin typeface="Arial"/>
              </a:rPr>
              <a:t>——</a:t>
            </a:r>
            <a:r>
              <a:rPr lang="zh-CN" altLang="en-US" dirty="0"/>
              <a:t>拷活动窗口</a:t>
            </a:r>
          </a:p>
          <a:p>
            <a:pPr lvl="1">
              <a:lnSpc>
                <a:spcPct val="80000"/>
              </a:lnSpc>
            </a:pPr>
            <a:r>
              <a:rPr lang="en-US" altLang="zh-CN" dirty="0"/>
              <a:t>(4)</a:t>
            </a:r>
            <a:r>
              <a:rPr lang="zh-CN" altLang="en-US" dirty="0"/>
              <a:t>命令提示符状态：</a:t>
            </a:r>
          </a:p>
          <a:p>
            <a:pPr lvl="2">
              <a:lnSpc>
                <a:spcPct val="80000"/>
              </a:lnSpc>
            </a:pPr>
            <a:r>
              <a:rPr lang="zh-CN" altLang="en-US" dirty="0"/>
              <a:t>开始－运行－</a:t>
            </a:r>
            <a:r>
              <a:rPr lang="en-US" altLang="zh-CN" dirty="0" err="1"/>
              <a:t>cmd</a:t>
            </a:r>
            <a:endParaRPr lang="en-US" altLang="zh-CN" dirty="0"/>
          </a:p>
          <a:p>
            <a:pPr lvl="2">
              <a:lnSpc>
                <a:spcPct val="80000"/>
              </a:lnSpc>
            </a:pPr>
            <a:r>
              <a:rPr lang="zh-CN" altLang="en-US" dirty="0"/>
              <a:t>执行网络测试命令和</a:t>
            </a:r>
            <a:r>
              <a:rPr lang="en-US" altLang="zh-CN" dirty="0"/>
              <a:t>DOS</a:t>
            </a:r>
            <a:r>
              <a:rPr lang="zh-CN" altLang="en-US" dirty="0"/>
              <a:t>命令</a:t>
            </a:r>
          </a:p>
          <a:p>
            <a:pPr lvl="1">
              <a:lnSpc>
                <a:spcPct val="80000"/>
              </a:lnSpc>
            </a:pPr>
            <a:r>
              <a:rPr lang="en-US" altLang="zh-CN" dirty="0"/>
              <a:t>(5)</a:t>
            </a:r>
            <a:r>
              <a:rPr lang="zh-CN" altLang="en-US" dirty="0"/>
              <a:t>特殊的快捷键：</a:t>
            </a:r>
          </a:p>
          <a:p>
            <a:pPr lvl="2">
              <a:lnSpc>
                <a:spcPct val="80000"/>
              </a:lnSpc>
            </a:pPr>
            <a:r>
              <a:rPr lang="en-US" altLang="zh-CN" dirty="0"/>
              <a:t>Win-E     Win-R     </a:t>
            </a:r>
          </a:p>
          <a:p>
            <a:pPr lvl="2">
              <a:lnSpc>
                <a:spcPct val="80000"/>
              </a:lnSpc>
            </a:pPr>
            <a:r>
              <a:rPr lang="en-US" altLang="zh-CN" dirty="0"/>
              <a:t>&lt;Ctrl&gt;+C    &lt;Ctrl&gt;+v    &lt;Ctrl&gt;+x</a:t>
            </a:r>
          </a:p>
          <a:p>
            <a:pPr lvl="2">
              <a:lnSpc>
                <a:spcPct val="80000"/>
              </a:lnSpc>
            </a:pPr>
            <a:r>
              <a:rPr lang="en-US" altLang="zh-CN" dirty="0"/>
              <a:t>&lt;Alt&gt;+&lt;F4&gt;     &lt;F2&gt;     &lt;Del&gt;</a:t>
            </a:r>
            <a:endParaRPr lang="en-US" altLang="zh-CN" sz="2800" b="1" dirty="0"/>
          </a:p>
        </p:txBody>
      </p:sp>
    </p:spTree>
    <p:extLst>
      <p:ext uri="{BB962C8B-B14F-4D97-AF65-F5344CB8AC3E}">
        <p14:creationId xmlns:p14="http://schemas.microsoft.com/office/powerpoint/2010/main" val="29556745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750">
        <p14:glitter pattern="hexagon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E369E-9B91-43D7-AE6A-6DD0FA012B1C}" type="slidenum">
              <a:rPr lang="en-US" altLang="zh-CN"/>
              <a:pPr/>
              <a:t>3</a:t>
            </a:fld>
            <a:endParaRPr lang="en-US" altLang="zh-CN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dirty="0" smtClean="0"/>
              <a:t>1.</a:t>
            </a:r>
            <a:r>
              <a:rPr lang="zh-CN" altLang="en-US" dirty="0" smtClean="0"/>
              <a:t>基本知识</a:t>
            </a:r>
            <a:endParaRPr lang="zh-CN" alt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zh-CN" sz="2600" b="1" dirty="0"/>
              <a:t>1</a:t>
            </a:r>
            <a:r>
              <a:rPr lang="zh-CN" altLang="en-US" sz="2600" b="1" dirty="0"/>
              <a:t>、基本知识</a:t>
            </a:r>
          </a:p>
          <a:p>
            <a:pPr lvl="1"/>
            <a:r>
              <a:rPr lang="en-US" altLang="zh-CN" sz="2500" dirty="0" smtClean="0"/>
              <a:t>(1)Windows </a:t>
            </a:r>
            <a:r>
              <a:rPr lang="zh-CN" altLang="en-US" sz="2500" dirty="0"/>
              <a:t>特点</a:t>
            </a:r>
            <a:endParaRPr lang="en-US" altLang="zh-CN" sz="2500" dirty="0"/>
          </a:p>
          <a:p>
            <a:pPr lvl="2"/>
            <a:r>
              <a:rPr lang="zh-CN" altLang="en-US" sz="1900" b="1" dirty="0"/>
              <a:t>是一种多用户、多任务、图形界面的操作系统</a:t>
            </a:r>
            <a:r>
              <a:rPr lang="zh-CN" altLang="en-US" sz="1900" b="1" dirty="0" smtClean="0"/>
              <a:t>；</a:t>
            </a:r>
            <a:endParaRPr lang="en-US" altLang="zh-CN" sz="1900" b="1" dirty="0" smtClean="0"/>
          </a:p>
          <a:p>
            <a:pPr lvl="2"/>
            <a:r>
              <a:rPr lang="zh-CN" altLang="en-US" sz="1900" b="1" dirty="0" smtClean="0"/>
              <a:t>微软公司的著名操作系统。</a:t>
            </a:r>
            <a:endParaRPr lang="zh-CN" altLang="en-US" sz="1900" b="1" dirty="0"/>
          </a:p>
          <a:p>
            <a:pPr lvl="1"/>
            <a:r>
              <a:rPr lang="en-US" altLang="zh-CN" sz="2500" dirty="0" smtClean="0"/>
              <a:t>(2)</a:t>
            </a:r>
            <a:r>
              <a:rPr lang="zh-CN" altLang="en-US" sz="2500" dirty="0" smtClean="0"/>
              <a:t>基本</a:t>
            </a:r>
            <a:r>
              <a:rPr lang="zh-CN" altLang="en-US" sz="2500" dirty="0"/>
              <a:t>特点</a:t>
            </a:r>
          </a:p>
          <a:p>
            <a:pPr lvl="2"/>
            <a:r>
              <a:rPr lang="zh-CN" altLang="en-US" sz="1900" b="1" dirty="0"/>
              <a:t>窗口构成</a:t>
            </a:r>
            <a:r>
              <a:rPr lang="zh-CN" altLang="en-US" sz="1900" b="1" dirty="0" smtClean="0"/>
              <a:t>、</a:t>
            </a:r>
            <a:endParaRPr lang="en-US" altLang="zh-CN" sz="1900" b="1" dirty="0" smtClean="0"/>
          </a:p>
          <a:p>
            <a:pPr lvl="2"/>
            <a:r>
              <a:rPr lang="zh-CN" altLang="en-US" sz="1900" b="1" dirty="0" smtClean="0"/>
              <a:t>面向对象操作</a:t>
            </a:r>
            <a:endParaRPr lang="en-US" altLang="zh-CN" sz="1900" b="1" dirty="0" smtClean="0"/>
          </a:p>
          <a:p>
            <a:pPr lvl="2"/>
            <a:r>
              <a:rPr lang="zh-CN" altLang="en-US" sz="1900" b="1" dirty="0" smtClean="0"/>
              <a:t>图形界面</a:t>
            </a:r>
            <a:endParaRPr lang="en-US" altLang="zh-CN" sz="1900" b="1" dirty="0" smtClean="0"/>
          </a:p>
          <a:p>
            <a:pPr lvl="2"/>
            <a:r>
              <a:rPr lang="zh-CN" altLang="en-US" sz="1900" b="1" dirty="0" smtClean="0"/>
              <a:t>支持</a:t>
            </a:r>
            <a:r>
              <a:rPr lang="zh-CN" altLang="en-US" sz="1900" b="1" dirty="0"/>
              <a:t>对象链接与</a:t>
            </a:r>
            <a:r>
              <a:rPr lang="zh-CN" altLang="en-US" sz="1900" b="1" dirty="0" smtClean="0"/>
              <a:t>嵌入</a:t>
            </a:r>
            <a:endParaRPr lang="en-US" altLang="zh-CN" sz="2100" b="1" dirty="0" smtClean="0"/>
          </a:p>
          <a:p>
            <a:pPr lvl="1"/>
            <a:r>
              <a:rPr lang="en-US" altLang="zh-CN" sz="2500" dirty="0" smtClean="0"/>
              <a:t>(3)Windows</a:t>
            </a:r>
            <a:r>
              <a:rPr lang="zh-CN" altLang="en-US" sz="2500" dirty="0" smtClean="0"/>
              <a:t>常见版本</a:t>
            </a:r>
            <a:endParaRPr lang="en-US" altLang="zh-CN" sz="2500" dirty="0" smtClean="0"/>
          </a:p>
          <a:p>
            <a:pPr lvl="2"/>
            <a:r>
              <a:rPr lang="zh-CN" altLang="en-US" sz="2100" b="1" dirty="0" smtClean="0"/>
              <a:t>个人版：</a:t>
            </a:r>
            <a:endParaRPr lang="en-US" altLang="zh-CN" sz="2100" b="1" dirty="0" smtClean="0"/>
          </a:p>
          <a:p>
            <a:pPr lvl="3"/>
            <a:r>
              <a:rPr lang="en-US" altLang="zh-CN" sz="1700" b="1" dirty="0" smtClean="0"/>
              <a:t>Windows 95 </a:t>
            </a:r>
            <a:r>
              <a:rPr lang="zh-CN" altLang="en-US" sz="1700" b="1" dirty="0" smtClean="0"/>
              <a:t>、</a:t>
            </a:r>
            <a:r>
              <a:rPr lang="en-US" altLang="zh-CN" sz="1700" b="1" dirty="0" smtClean="0"/>
              <a:t>Windows 98</a:t>
            </a:r>
            <a:r>
              <a:rPr lang="zh-CN" altLang="en-US" sz="1700" b="1" dirty="0" smtClean="0"/>
              <a:t>、</a:t>
            </a:r>
            <a:r>
              <a:rPr lang="en-US" altLang="zh-CN" sz="1700" b="1" dirty="0" smtClean="0"/>
              <a:t>Windows 2000</a:t>
            </a:r>
            <a:r>
              <a:rPr lang="zh-CN" altLang="en-US" sz="1700" b="1" dirty="0" smtClean="0"/>
              <a:t>、</a:t>
            </a:r>
            <a:r>
              <a:rPr lang="en-US" altLang="zh-CN" sz="1700" b="1" dirty="0" smtClean="0"/>
              <a:t>Windows XP </a:t>
            </a:r>
            <a:r>
              <a:rPr lang="zh-CN" altLang="en-US" sz="1700" b="1" dirty="0" smtClean="0"/>
              <a:t>、</a:t>
            </a:r>
            <a:r>
              <a:rPr lang="en-US" altLang="zh-CN" sz="1700" b="1" dirty="0" smtClean="0"/>
              <a:t>Windows Vista,  Windows  7</a:t>
            </a:r>
            <a:r>
              <a:rPr lang="zh-CN" altLang="en-US" sz="1700" b="1" dirty="0" smtClean="0"/>
              <a:t>、</a:t>
            </a:r>
            <a:r>
              <a:rPr lang="en-US" altLang="zh-CN" sz="1700" b="1" dirty="0" smtClean="0"/>
              <a:t>Windows 8</a:t>
            </a:r>
          </a:p>
          <a:p>
            <a:pPr lvl="2"/>
            <a:r>
              <a:rPr lang="zh-CN" altLang="en-US" sz="2100" b="1" dirty="0" smtClean="0"/>
              <a:t>服务器版</a:t>
            </a:r>
            <a:endParaRPr lang="en-US" altLang="zh-CN" sz="2100" b="1" dirty="0" smtClean="0"/>
          </a:p>
          <a:p>
            <a:pPr lvl="3"/>
            <a:r>
              <a:rPr lang="en-US" altLang="zh-CN" sz="1700" b="1" dirty="0" smtClean="0"/>
              <a:t>Windows  NT,  Windows  2000 Server,   Windows  Server 2003</a:t>
            </a:r>
            <a:r>
              <a:rPr lang="zh-CN" altLang="en-US" sz="1700" b="1" dirty="0" smtClean="0"/>
              <a:t>等。</a:t>
            </a:r>
            <a:endParaRPr lang="zh-CN" altLang="en-US" sz="1700" b="1" dirty="0"/>
          </a:p>
        </p:txBody>
      </p:sp>
    </p:spTree>
    <p:extLst>
      <p:ext uri="{BB962C8B-B14F-4D97-AF65-F5344CB8AC3E}">
        <p14:creationId xmlns:p14="http://schemas.microsoft.com/office/powerpoint/2010/main" val="15983206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65735-2C8C-4012-912E-9C3A48589F8B}" type="slidenum">
              <a:rPr lang="en-US" altLang="zh-CN"/>
              <a:pPr/>
              <a:t>30</a:t>
            </a:fld>
            <a:endParaRPr lang="en-US" altLang="zh-CN"/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CN" altLang="en-US"/>
              <a:t>第二章 </a:t>
            </a:r>
            <a:r>
              <a:rPr lang="en-US" altLang="zh-CN"/>
              <a:t>Windows</a:t>
            </a:r>
            <a:r>
              <a:rPr lang="zh-CN" altLang="en-US"/>
              <a:t>操作系统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527989"/>
            <a:ext cx="8229600" cy="5040312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zh-CN" altLang="en-US" sz="2600" dirty="0"/>
              <a:t>考核重点</a:t>
            </a:r>
          </a:p>
          <a:p>
            <a:pPr lvl="1">
              <a:lnSpc>
                <a:spcPct val="90000"/>
              </a:lnSpc>
            </a:pPr>
            <a:r>
              <a:rPr lang="zh-CN" altLang="en-US" sz="2200" dirty="0"/>
              <a:t>客观题目</a:t>
            </a:r>
          </a:p>
          <a:p>
            <a:pPr lvl="2">
              <a:lnSpc>
                <a:spcPct val="90000"/>
              </a:lnSpc>
            </a:pPr>
            <a:r>
              <a:rPr lang="zh-CN" altLang="en-US" sz="2100" dirty="0"/>
              <a:t>参阅样题题库</a:t>
            </a:r>
          </a:p>
          <a:p>
            <a:pPr lvl="1">
              <a:lnSpc>
                <a:spcPct val="90000"/>
              </a:lnSpc>
            </a:pPr>
            <a:r>
              <a:rPr lang="zh-CN" altLang="en-US" sz="2200" dirty="0"/>
              <a:t>操作题目</a:t>
            </a:r>
          </a:p>
          <a:p>
            <a:pPr lvl="2">
              <a:lnSpc>
                <a:spcPct val="90000"/>
              </a:lnSpc>
            </a:pPr>
            <a:r>
              <a:rPr lang="zh-CN" altLang="en-US" sz="2100" dirty="0"/>
              <a:t>文件复制</a:t>
            </a:r>
          </a:p>
          <a:p>
            <a:pPr lvl="2">
              <a:lnSpc>
                <a:spcPct val="90000"/>
              </a:lnSpc>
            </a:pPr>
            <a:r>
              <a:rPr lang="zh-CN" altLang="en-US" sz="2100" dirty="0"/>
              <a:t>文件搬移</a:t>
            </a:r>
          </a:p>
          <a:p>
            <a:pPr lvl="2">
              <a:lnSpc>
                <a:spcPct val="90000"/>
              </a:lnSpc>
            </a:pPr>
            <a:r>
              <a:rPr lang="zh-CN" altLang="en-US" sz="2100" dirty="0"/>
              <a:t>创建文件夹</a:t>
            </a:r>
          </a:p>
          <a:p>
            <a:pPr lvl="2">
              <a:lnSpc>
                <a:spcPct val="90000"/>
              </a:lnSpc>
            </a:pPr>
            <a:r>
              <a:rPr lang="zh-CN" altLang="en-US" sz="2100" dirty="0"/>
              <a:t>创建快捷方式</a:t>
            </a:r>
          </a:p>
          <a:p>
            <a:pPr lvl="2">
              <a:lnSpc>
                <a:spcPct val="90000"/>
              </a:lnSpc>
            </a:pPr>
            <a:r>
              <a:rPr lang="zh-CN" altLang="en-US" sz="2100" dirty="0"/>
              <a:t>设置文件属性</a:t>
            </a:r>
          </a:p>
          <a:p>
            <a:pPr lvl="2">
              <a:lnSpc>
                <a:spcPct val="90000"/>
              </a:lnSpc>
            </a:pPr>
            <a:r>
              <a:rPr lang="zh-CN" altLang="en-US" sz="2100" dirty="0"/>
              <a:t>删除文件与清空回收站</a:t>
            </a:r>
          </a:p>
          <a:p>
            <a:pPr lvl="2">
              <a:lnSpc>
                <a:spcPct val="90000"/>
              </a:lnSpc>
            </a:pPr>
            <a:r>
              <a:rPr lang="zh-CN" altLang="en-US" sz="2100" dirty="0"/>
              <a:t>检查</a:t>
            </a:r>
            <a:r>
              <a:rPr lang="en-US" altLang="zh-CN" sz="2100" dirty="0"/>
              <a:t>Windows</a:t>
            </a:r>
            <a:r>
              <a:rPr lang="zh-CN" altLang="en-US" sz="2100" dirty="0"/>
              <a:t>配置状态</a:t>
            </a:r>
          </a:p>
          <a:p>
            <a:pPr lvl="2">
              <a:lnSpc>
                <a:spcPct val="90000"/>
              </a:lnSpc>
            </a:pPr>
            <a:r>
              <a:rPr lang="en-US" altLang="zh-CN" sz="2100" dirty="0"/>
              <a:t>Windows</a:t>
            </a:r>
            <a:r>
              <a:rPr lang="zh-CN" altLang="en-US" sz="2100" dirty="0"/>
              <a:t>显示设置</a:t>
            </a:r>
          </a:p>
        </p:txBody>
      </p:sp>
    </p:spTree>
    <p:extLst>
      <p:ext uri="{BB962C8B-B14F-4D97-AF65-F5344CB8AC3E}">
        <p14:creationId xmlns:p14="http://schemas.microsoft.com/office/powerpoint/2010/main" val="19581131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glitter pattern="hexagon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57015-F21A-4A0E-92D3-784F6A2E25E5}" type="slidenum">
              <a:rPr lang="en-US" altLang="zh-CN"/>
              <a:pPr/>
              <a:t>31</a:t>
            </a:fld>
            <a:endParaRPr lang="en-US" altLang="zh-CN"/>
          </a:p>
        </p:txBody>
      </p:sp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CN" altLang="en-US"/>
              <a:t>第二章 </a:t>
            </a:r>
            <a:r>
              <a:rPr lang="en-US" altLang="zh-CN"/>
              <a:t>Windows</a:t>
            </a:r>
            <a:r>
              <a:rPr lang="zh-CN" altLang="en-US"/>
              <a:t>操作系统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altLang="zh-CN" sz="1900" dirty="0"/>
              <a:t>1</a:t>
            </a:r>
            <a:r>
              <a:rPr lang="zh-CN" altLang="en-US" sz="1900" dirty="0"/>
              <a:t>、在</a:t>
            </a:r>
            <a:r>
              <a:rPr lang="en-US" altLang="zh-CN" sz="1900" dirty="0"/>
              <a:t>Windows</a:t>
            </a:r>
            <a:r>
              <a:rPr lang="zh-CN" altLang="en-US" sz="1900" dirty="0"/>
              <a:t>中，要设置任务栏属性，其操作的第一步是</a:t>
            </a:r>
            <a:r>
              <a:rPr lang="en-US" altLang="zh-CN" sz="1900" dirty="0"/>
              <a:t>____</a:t>
            </a:r>
            <a:r>
              <a:rPr lang="zh-CN" altLang="en-US" sz="1900" dirty="0"/>
              <a:t>。</a:t>
            </a:r>
          </a:p>
          <a:p>
            <a:pPr lvl="1">
              <a:lnSpc>
                <a:spcPct val="80000"/>
              </a:lnSpc>
            </a:pPr>
            <a:r>
              <a:rPr lang="en-US" altLang="zh-CN" sz="1700" dirty="0"/>
              <a:t>A</a:t>
            </a:r>
            <a:r>
              <a:rPr lang="zh-CN" altLang="en-US" sz="1700" dirty="0"/>
              <a:t>：</a:t>
            </a:r>
            <a:r>
              <a:rPr lang="zh-CN" altLang="en-US" sz="1700" dirty="0" smtClean="0"/>
              <a:t>单击</a:t>
            </a:r>
            <a:r>
              <a:rPr lang="en-US" altLang="zh-CN" sz="1700" dirty="0" smtClean="0"/>
              <a:t>“</a:t>
            </a:r>
            <a:r>
              <a:rPr lang="zh-CN" altLang="en-US" sz="1700" dirty="0" smtClean="0"/>
              <a:t>计算机</a:t>
            </a:r>
            <a:r>
              <a:rPr lang="en-US" altLang="zh-CN" sz="1700" dirty="0" smtClean="0"/>
              <a:t>"</a:t>
            </a:r>
            <a:r>
              <a:rPr lang="zh-CN" altLang="en-US" sz="1700" dirty="0"/>
              <a:t>，选择</a:t>
            </a:r>
            <a:r>
              <a:rPr lang="en-US" altLang="zh-CN" sz="1700" dirty="0"/>
              <a:t>"</a:t>
            </a:r>
            <a:r>
              <a:rPr lang="zh-CN" altLang="en-US" sz="1700" dirty="0"/>
              <a:t>属性</a:t>
            </a:r>
            <a:r>
              <a:rPr lang="en-US" altLang="zh-CN" sz="1700" dirty="0"/>
              <a:t>"</a:t>
            </a:r>
          </a:p>
          <a:p>
            <a:pPr lvl="1">
              <a:lnSpc>
                <a:spcPct val="80000"/>
              </a:lnSpc>
            </a:pPr>
            <a:r>
              <a:rPr lang="en-US" altLang="zh-CN" sz="1700" dirty="0"/>
              <a:t>B</a:t>
            </a:r>
            <a:r>
              <a:rPr lang="zh-CN" altLang="en-US" sz="1700" dirty="0"/>
              <a:t>：右击</a:t>
            </a:r>
            <a:r>
              <a:rPr lang="en-US" altLang="zh-CN" sz="1700" dirty="0"/>
              <a:t>"</a:t>
            </a:r>
            <a:r>
              <a:rPr lang="zh-CN" altLang="en-US" sz="1700" dirty="0"/>
              <a:t>开始</a:t>
            </a:r>
            <a:r>
              <a:rPr lang="en-US" altLang="zh-CN" sz="1700" dirty="0"/>
              <a:t>"</a:t>
            </a:r>
            <a:r>
              <a:rPr lang="zh-CN" altLang="en-US" sz="1700" dirty="0"/>
              <a:t>按钮</a:t>
            </a:r>
          </a:p>
          <a:p>
            <a:pPr lvl="1">
              <a:lnSpc>
                <a:spcPct val="80000"/>
              </a:lnSpc>
            </a:pPr>
            <a:r>
              <a:rPr lang="en-US" altLang="zh-CN" sz="1700" dirty="0"/>
              <a:t>C</a:t>
            </a:r>
            <a:r>
              <a:rPr lang="zh-CN" altLang="en-US" sz="1700" dirty="0"/>
              <a:t>：单击桌面空白区，选择</a:t>
            </a:r>
            <a:r>
              <a:rPr lang="en-US" altLang="zh-CN" sz="1700" dirty="0"/>
              <a:t>"</a:t>
            </a:r>
            <a:r>
              <a:rPr lang="zh-CN" altLang="en-US" sz="1700" dirty="0"/>
              <a:t>属性</a:t>
            </a:r>
            <a:r>
              <a:rPr lang="en-US" altLang="zh-CN" sz="1700" dirty="0"/>
              <a:t>"</a:t>
            </a:r>
          </a:p>
          <a:p>
            <a:pPr lvl="1">
              <a:lnSpc>
                <a:spcPct val="80000"/>
              </a:lnSpc>
            </a:pPr>
            <a:r>
              <a:rPr lang="en-US" altLang="zh-CN" sz="1700" dirty="0"/>
              <a:t>D</a:t>
            </a:r>
            <a:r>
              <a:rPr lang="zh-CN" altLang="en-US" sz="1700" dirty="0"/>
              <a:t>：右击任务栏空白区，</a:t>
            </a:r>
            <a:r>
              <a:rPr lang="zh-CN" altLang="en-US" sz="1700" dirty="0" smtClean="0"/>
              <a:t>选择</a:t>
            </a:r>
            <a:r>
              <a:rPr lang="en-US" altLang="zh-CN" sz="1700" dirty="0" smtClean="0"/>
              <a:t>“</a:t>
            </a:r>
            <a:r>
              <a:rPr lang="zh-CN" altLang="en-US" sz="1700" dirty="0" smtClean="0"/>
              <a:t>属性</a:t>
            </a:r>
            <a:r>
              <a:rPr lang="en-US" altLang="zh-CN" sz="1700" dirty="0" smtClean="0"/>
              <a:t>“         </a:t>
            </a:r>
            <a:r>
              <a:rPr lang="zh-CN" altLang="en-US" sz="1700" dirty="0" smtClean="0"/>
              <a:t>答案</a:t>
            </a:r>
            <a:r>
              <a:rPr lang="zh-CN" altLang="en-US" sz="1700" dirty="0"/>
              <a:t>：</a:t>
            </a:r>
            <a:r>
              <a:rPr lang="en-US" altLang="zh-CN" sz="1700" dirty="0"/>
              <a:t>D</a:t>
            </a:r>
          </a:p>
          <a:p>
            <a:pPr>
              <a:lnSpc>
                <a:spcPct val="80000"/>
              </a:lnSpc>
            </a:pPr>
            <a:r>
              <a:rPr lang="en-US" altLang="zh-CN" sz="1900" dirty="0"/>
              <a:t>2</a:t>
            </a:r>
            <a:r>
              <a:rPr lang="zh-CN" altLang="en-US" sz="1900" dirty="0"/>
              <a:t>、下列</a:t>
            </a:r>
            <a:r>
              <a:rPr lang="en-US" altLang="zh-CN" sz="1900" dirty="0"/>
              <a:t>4</a:t>
            </a:r>
            <a:r>
              <a:rPr lang="zh-CN" altLang="en-US" sz="1900" dirty="0"/>
              <a:t>种操作中，不能打开资源管理器的操作是</a:t>
            </a:r>
            <a:r>
              <a:rPr lang="en-US" altLang="zh-CN" sz="1900" dirty="0"/>
              <a:t>____</a:t>
            </a:r>
            <a:r>
              <a:rPr lang="zh-CN" altLang="en-US" sz="1900" dirty="0"/>
              <a:t>。</a:t>
            </a:r>
          </a:p>
          <a:p>
            <a:pPr lvl="1">
              <a:lnSpc>
                <a:spcPct val="80000"/>
              </a:lnSpc>
            </a:pPr>
            <a:r>
              <a:rPr lang="en-US" altLang="zh-CN" sz="1700" dirty="0"/>
              <a:t>A</a:t>
            </a:r>
            <a:r>
              <a:rPr lang="zh-CN" altLang="en-US" sz="1700" dirty="0"/>
              <a:t>：</a:t>
            </a:r>
            <a:r>
              <a:rPr lang="zh-CN" altLang="en-US" sz="1700" dirty="0" smtClean="0"/>
              <a:t>单击</a:t>
            </a:r>
            <a:r>
              <a:rPr lang="en-US" altLang="zh-CN" sz="1700" dirty="0" smtClean="0"/>
              <a:t>“</a:t>
            </a:r>
            <a:r>
              <a:rPr lang="zh-CN" altLang="en-US" sz="1700" dirty="0" smtClean="0"/>
              <a:t>开始</a:t>
            </a:r>
            <a:r>
              <a:rPr lang="en-US" altLang="zh-CN" sz="1700" dirty="0" smtClean="0"/>
              <a:t>”</a:t>
            </a:r>
            <a:r>
              <a:rPr lang="zh-CN" altLang="en-US" sz="1700" dirty="0" smtClean="0"/>
              <a:t>按钮</a:t>
            </a:r>
            <a:r>
              <a:rPr lang="zh-CN" altLang="en-US" sz="1700" dirty="0"/>
              <a:t>，再</a:t>
            </a:r>
            <a:r>
              <a:rPr lang="zh-CN" altLang="en-US" sz="1700" dirty="0" smtClean="0"/>
              <a:t>从级</a:t>
            </a:r>
            <a:r>
              <a:rPr lang="zh-CN" altLang="en-US" sz="1700" dirty="0"/>
              <a:t>联菜单中</a:t>
            </a:r>
            <a:r>
              <a:rPr lang="zh-CN" altLang="en-US" sz="1700" dirty="0" smtClean="0"/>
              <a:t>单击</a:t>
            </a:r>
            <a:r>
              <a:rPr lang="en-US" altLang="zh-CN" sz="1700" dirty="0" smtClean="0"/>
              <a:t>“</a:t>
            </a:r>
            <a:r>
              <a:rPr lang="zh-CN" altLang="en-US" sz="1700" dirty="0" smtClean="0"/>
              <a:t>计算机</a:t>
            </a:r>
            <a:r>
              <a:rPr lang="en-US" altLang="zh-CN" sz="1700" dirty="0" smtClean="0"/>
              <a:t>"</a:t>
            </a:r>
            <a:endParaRPr lang="en-US" altLang="zh-CN" sz="1700" dirty="0"/>
          </a:p>
          <a:p>
            <a:pPr lvl="1">
              <a:lnSpc>
                <a:spcPct val="80000"/>
              </a:lnSpc>
            </a:pPr>
            <a:r>
              <a:rPr lang="en-US" altLang="zh-CN" sz="1700" dirty="0"/>
              <a:t>B</a:t>
            </a:r>
            <a:r>
              <a:rPr lang="zh-CN" altLang="en-US" sz="1700" dirty="0"/>
              <a:t>：双击桌面</a:t>
            </a:r>
            <a:r>
              <a:rPr lang="zh-CN" altLang="en-US" sz="1700" dirty="0" smtClean="0"/>
              <a:t>的</a:t>
            </a:r>
            <a:r>
              <a:rPr lang="en-US" altLang="zh-CN" sz="1700" dirty="0" smtClean="0"/>
              <a:t>“</a:t>
            </a:r>
            <a:r>
              <a:rPr lang="zh-CN" altLang="en-US" sz="1700" dirty="0" smtClean="0"/>
              <a:t>计算机</a:t>
            </a:r>
            <a:r>
              <a:rPr lang="en-US" altLang="zh-CN" sz="1700" dirty="0" smtClean="0"/>
              <a:t>"</a:t>
            </a:r>
            <a:r>
              <a:rPr lang="zh-CN" altLang="en-US" sz="1700" dirty="0"/>
              <a:t>快捷方式</a:t>
            </a:r>
          </a:p>
          <a:p>
            <a:pPr lvl="1">
              <a:lnSpc>
                <a:spcPct val="80000"/>
              </a:lnSpc>
            </a:pPr>
            <a:r>
              <a:rPr lang="en-US" altLang="zh-CN" sz="1700" dirty="0"/>
              <a:t>C</a:t>
            </a:r>
            <a:r>
              <a:rPr lang="zh-CN" altLang="en-US" sz="1700" dirty="0"/>
              <a:t>：用鼠标右键单击</a:t>
            </a:r>
            <a:r>
              <a:rPr lang="en-US" altLang="zh-CN" sz="1700" dirty="0"/>
              <a:t>"</a:t>
            </a:r>
            <a:r>
              <a:rPr lang="zh-CN" altLang="en-US" sz="1700" dirty="0"/>
              <a:t>开始</a:t>
            </a:r>
            <a:r>
              <a:rPr lang="en-US" altLang="zh-CN" sz="1700" dirty="0"/>
              <a:t>"</a:t>
            </a:r>
            <a:r>
              <a:rPr lang="zh-CN" altLang="en-US" sz="1700" dirty="0"/>
              <a:t>按钮，出现快捷菜单后，单击</a:t>
            </a:r>
            <a:r>
              <a:rPr lang="en-US" altLang="zh-CN" sz="1700" dirty="0"/>
              <a:t>"</a:t>
            </a:r>
            <a:r>
              <a:rPr lang="zh-CN" altLang="en-US" sz="1700" dirty="0"/>
              <a:t>资源管理器</a:t>
            </a:r>
            <a:r>
              <a:rPr lang="en-US" altLang="zh-CN" sz="1700" dirty="0"/>
              <a:t>"</a:t>
            </a:r>
            <a:r>
              <a:rPr lang="zh-CN" altLang="en-US" sz="1700" dirty="0"/>
              <a:t>命令</a:t>
            </a:r>
          </a:p>
          <a:p>
            <a:pPr lvl="1">
              <a:lnSpc>
                <a:spcPct val="80000"/>
              </a:lnSpc>
            </a:pPr>
            <a:r>
              <a:rPr lang="en-US" altLang="zh-CN" sz="1700" dirty="0"/>
              <a:t>D</a:t>
            </a:r>
            <a:r>
              <a:rPr lang="zh-CN" altLang="en-US" sz="1700" dirty="0"/>
              <a:t>：单击桌面</a:t>
            </a:r>
            <a:r>
              <a:rPr lang="zh-CN" altLang="en-US" sz="1700" dirty="0" smtClean="0"/>
              <a:t>的</a:t>
            </a:r>
            <a:r>
              <a:rPr lang="en-US" altLang="zh-CN" sz="1700" dirty="0" smtClean="0"/>
              <a:t>“</a:t>
            </a:r>
            <a:r>
              <a:rPr lang="zh-CN" altLang="en-US" sz="1700" dirty="0" smtClean="0"/>
              <a:t>资源管理器</a:t>
            </a:r>
            <a:r>
              <a:rPr lang="en-US" altLang="zh-CN" sz="1700" dirty="0" smtClean="0"/>
              <a:t>”</a:t>
            </a:r>
            <a:r>
              <a:rPr lang="zh-CN" altLang="en-US" sz="1700" dirty="0" smtClean="0"/>
              <a:t>快捷方式            答案</a:t>
            </a:r>
            <a:r>
              <a:rPr lang="zh-CN" altLang="en-US" sz="1700" dirty="0"/>
              <a:t>：</a:t>
            </a:r>
            <a:r>
              <a:rPr lang="en-US" altLang="zh-CN" sz="1700" dirty="0"/>
              <a:t>D</a:t>
            </a:r>
          </a:p>
          <a:p>
            <a:pPr>
              <a:lnSpc>
                <a:spcPct val="80000"/>
              </a:lnSpc>
            </a:pPr>
            <a:r>
              <a:rPr lang="en-US" altLang="zh-CN" sz="1900" dirty="0"/>
              <a:t>3</a:t>
            </a:r>
            <a:r>
              <a:rPr lang="zh-CN" altLang="en-US" sz="1900" dirty="0"/>
              <a:t>、在</a:t>
            </a:r>
            <a:r>
              <a:rPr lang="en-US" altLang="zh-CN" sz="1900" dirty="0"/>
              <a:t>Windows</a:t>
            </a:r>
            <a:r>
              <a:rPr lang="zh-CN" altLang="en-US" sz="1900" dirty="0"/>
              <a:t>窗口的任务栏中有多个应用程序按钮图标时，其中代表应用程序窗口是当前窗口的图标所呈现的状态为</a:t>
            </a:r>
            <a:r>
              <a:rPr lang="en-US" altLang="zh-CN" sz="1900" dirty="0"/>
              <a:t>____</a:t>
            </a:r>
            <a:r>
              <a:rPr lang="zh-CN" altLang="en-US" sz="1900" dirty="0"/>
              <a:t>。</a:t>
            </a:r>
          </a:p>
          <a:p>
            <a:pPr lvl="1">
              <a:lnSpc>
                <a:spcPct val="80000"/>
              </a:lnSpc>
            </a:pPr>
            <a:r>
              <a:rPr lang="en-US" altLang="zh-CN" sz="1700" dirty="0"/>
              <a:t>A</a:t>
            </a:r>
            <a:r>
              <a:rPr lang="zh-CN" altLang="en-US" sz="1700" dirty="0" smtClean="0"/>
              <a:t>：</a:t>
            </a:r>
            <a:r>
              <a:rPr lang="en-US" altLang="zh-CN" sz="1700" dirty="0" smtClean="0"/>
              <a:t>“</a:t>
            </a:r>
            <a:r>
              <a:rPr lang="zh-CN" altLang="en-US" sz="1700" dirty="0" smtClean="0"/>
              <a:t>图标背景高亮</a:t>
            </a:r>
            <a:r>
              <a:rPr lang="en-US" altLang="zh-CN" sz="1700" dirty="0" smtClean="0"/>
              <a:t>”          </a:t>
            </a:r>
            <a:r>
              <a:rPr lang="en-US" altLang="zh-CN" sz="1700" dirty="0"/>
              <a:t>B</a:t>
            </a:r>
            <a:r>
              <a:rPr lang="zh-CN" altLang="en-US" sz="1700" dirty="0" smtClean="0"/>
              <a:t>：</a:t>
            </a:r>
            <a:r>
              <a:rPr lang="en-US" altLang="zh-CN" sz="1700" dirty="0" smtClean="0"/>
              <a:t>“</a:t>
            </a:r>
            <a:r>
              <a:rPr lang="zh-CN" altLang="en-US" sz="1700" dirty="0" smtClean="0"/>
              <a:t>图标带有阴影</a:t>
            </a:r>
            <a:r>
              <a:rPr lang="en-US" altLang="zh-CN" sz="1700" dirty="0" smtClean="0"/>
              <a:t>"</a:t>
            </a:r>
            <a:endParaRPr lang="en-US" altLang="zh-CN" sz="1700" dirty="0"/>
          </a:p>
          <a:p>
            <a:pPr lvl="1">
              <a:lnSpc>
                <a:spcPct val="80000"/>
              </a:lnSpc>
            </a:pPr>
            <a:r>
              <a:rPr lang="en-US" altLang="zh-CN" sz="1700" dirty="0"/>
              <a:t>C</a:t>
            </a:r>
            <a:r>
              <a:rPr lang="zh-CN" altLang="en-US" sz="1700" dirty="0" smtClean="0"/>
              <a:t>：</a:t>
            </a:r>
            <a:r>
              <a:rPr lang="en-US" altLang="zh-CN" sz="1700" dirty="0" smtClean="0"/>
              <a:t>“</a:t>
            </a:r>
            <a:r>
              <a:rPr lang="zh-CN" altLang="en-US" sz="1700" dirty="0" smtClean="0"/>
              <a:t>图标被压下</a:t>
            </a:r>
            <a:r>
              <a:rPr lang="en-US" altLang="zh-CN" sz="1700" dirty="0" smtClean="0"/>
              <a:t>”              </a:t>
            </a:r>
            <a:r>
              <a:rPr lang="en-US" altLang="zh-CN" sz="1700" dirty="0"/>
              <a:t>D</a:t>
            </a:r>
            <a:r>
              <a:rPr lang="zh-CN" altLang="en-US" sz="1700" dirty="0" smtClean="0"/>
              <a:t>：</a:t>
            </a:r>
            <a:r>
              <a:rPr lang="en-US" altLang="zh-CN" sz="1700" dirty="0" smtClean="0"/>
              <a:t>“</a:t>
            </a:r>
            <a:r>
              <a:rPr lang="zh-CN" altLang="en-US" sz="1700" dirty="0" smtClean="0"/>
              <a:t>图标凸起</a:t>
            </a:r>
            <a:r>
              <a:rPr lang="en-US" altLang="zh-CN" sz="1700" dirty="0" smtClean="0"/>
              <a:t>”                      </a:t>
            </a:r>
            <a:r>
              <a:rPr lang="zh-CN" altLang="en-US" sz="1700" dirty="0" smtClean="0"/>
              <a:t>答案：</a:t>
            </a:r>
            <a:r>
              <a:rPr lang="en-US" altLang="zh-CN" sz="1700" dirty="0" smtClean="0"/>
              <a:t>A</a:t>
            </a:r>
            <a:endParaRPr lang="en-US" altLang="zh-CN" sz="1700" dirty="0"/>
          </a:p>
        </p:txBody>
      </p:sp>
    </p:spTree>
    <p:extLst>
      <p:ext uri="{BB962C8B-B14F-4D97-AF65-F5344CB8AC3E}">
        <p14:creationId xmlns:p14="http://schemas.microsoft.com/office/powerpoint/2010/main" val="243222978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5C1DB-7BFD-45AA-97BB-49AC2A6CB0C8}" type="slidenum">
              <a:rPr lang="en-US" altLang="zh-CN"/>
              <a:pPr/>
              <a:t>32</a:t>
            </a:fld>
            <a:endParaRPr lang="en-US" altLang="zh-CN"/>
          </a:p>
        </p:txBody>
      </p:sp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CN" altLang="en-US"/>
              <a:t>第二章 </a:t>
            </a:r>
            <a:r>
              <a:rPr lang="en-US" altLang="zh-CN"/>
              <a:t>Windows</a:t>
            </a:r>
            <a:r>
              <a:rPr lang="zh-CN" altLang="en-US"/>
              <a:t>操作系统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altLang="zh-CN" sz="2100" dirty="0"/>
              <a:t>5</a:t>
            </a:r>
            <a:r>
              <a:rPr lang="zh-CN" altLang="en-US" sz="2100" dirty="0"/>
              <a:t>、在资源管理器左窗口中，文件夹图标左侧有</a:t>
            </a:r>
            <a:r>
              <a:rPr lang="en-US" altLang="zh-CN" sz="2100" dirty="0"/>
              <a:t>"+"</a:t>
            </a:r>
            <a:r>
              <a:rPr lang="zh-CN" altLang="en-US" sz="2100" dirty="0"/>
              <a:t>标记表示</a:t>
            </a:r>
            <a:r>
              <a:rPr lang="en-US" altLang="zh-CN" sz="2100" dirty="0"/>
              <a:t>____</a:t>
            </a:r>
            <a:r>
              <a:rPr lang="zh-CN" altLang="en-US" sz="2100" dirty="0"/>
              <a:t>。</a:t>
            </a:r>
          </a:p>
          <a:p>
            <a:pPr lvl="1">
              <a:lnSpc>
                <a:spcPct val="80000"/>
              </a:lnSpc>
            </a:pPr>
            <a:r>
              <a:rPr lang="en-US" altLang="zh-CN" sz="1900" dirty="0"/>
              <a:t>A</a:t>
            </a:r>
            <a:r>
              <a:rPr lang="zh-CN" altLang="en-US" sz="1900" dirty="0"/>
              <a:t>：该文件夹中没有子文件夹        </a:t>
            </a:r>
            <a:r>
              <a:rPr lang="en-US" altLang="zh-CN" sz="1900" dirty="0"/>
              <a:t>B</a:t>
            </a:r>
            <a:r>
              <a:rPr lang="zh-CN" altLang="en-US" sz="1900" dirty="0"/>
              <a:t>：该文件夹中有子文件夹</a:t>
            </a:r>
          </a:p>
          <a:p>
            <a:pPr lvl="1">
              <a:lnSpc>
                <a:spcPct val="80000"/>
              </a:lnSpc>
            </a:pPr>
            <a:r>
              <a:rPr lang="en-US" altLang="zh-CN" sz="1900" dirty="0"/>
              <a:t>C</a:t>
            </a:r>
            <a:r>
              <a:rPr lang="zh-CN" altLang="en-US" sz="1900" dirty="0"/>
              <a:t>：该文件夹中有文件              </a:t>
            </a:r>
            <a:r>
              <a:rPr lang="en-US" altLang="zh-CN" sz="1900" dirty="0"/>
              <a:t>D</a:t>
            </a:r>
            <a:r>
              <a:rPr lang="zh-CN" altLang="en-US" sz="1900" dirty="0"/>
              <a:t>：该文件夹中没有文件</a:t>
            </a:r>
          </a:p>
          <a:p>
            <a:pPr lvl="1">
              <a:lnSpc>
                <a:spcPct val="80000"/>
              </a:lnSpc>
            </a:pPr>
            <a:r>
              <a:rPr lang="zh-CN" altLang="en-US" sz="1900" dirty="0"/>
              <a:t>答案：</a:t>
            </a:r>
            <a:r>
              <a:rPr lang="en-US" altLang="zh-CN" sz="1900" dirty="0"/>
              <a:t>B</a:t>
            </a:r>
          </a:p>
          <a:p>
            <a:pPr>
              <a:lnSpc>
                <a:spcPct val="80000"/>
              </a:lnSpc>
            </a:pPr>
            <a:r>
              <a:rPr lang="en-US" altLang="zh-CN" sz="2100" dirty="0"/>
              <a:t>6</a:t>
            </a:r>
            <a:r>
              <a:rPr lang="zh-CN" altLang="en-US" sz="2100" dirty="0"/>
              <a:t>、在</a:t>
            </a:r>
            <a:r>
              <a:rPr lang="en-US" altLang="zh-CN" sz="2100" dirty="0"/>
              <a:t>Windows</a:t>
            </a:r>
            <a:r>
              <a:rPr lang="zh-CN" altLang="en-US" sz="2100" dirty="0"/>
              <a:t>状态</a:t>
            </a:r>
            <a:r>
              <a:rPr lang="zh-CN" altLang="en-US" sz="2100" dirty="0" smtClean="0"/>
              <a:t>下可以启动</a:t>
            </a:r>
            <a:r>
              <a:rPr lang="en-US" altLang="zh-CN" sz="2100" dirty="0"/>
              <a:t>"</a:t>
            </a:r>
            <a:r>
              <a:rPr lang="zh-CN" altLang="en-US" sz="2100" dirty="0"/>
              <a:t>控制面板</a:t>
            </a:r>
            <a:r>
              <a:rPr lang="en-US" altLang="zh-CN" sz="2100" dirty="0"/>
              <a:t>"</a:t>
            </a:r>
            <a:r>
              <a:rPr lang="zh-CN" altLang="en-US" sz="2100" dirty="0"/>
              <a:t>的操作是</a:t>
            </a:r>
            <a:r>
              <a:rPr lang="en-US" altLang="zh-CN" sz="2100" dirty="0"/>
              <a:t>____</a:t>
            </a:r>
            <a:r>
              <a:rPr lang="zh-CN" altLang="en-US" sz="2100" dirty="0"/>
              <a:t>。</a:t>
            </a:r>
          </a:p>
          <a:p>
            <a:pPr lvl="1">
              <a:lnSpc>
                <a:spcPct val="80000"/>
              </a:lnSpc>
            </a:pPr>
            <a:r>
              <a:rPr lang="en-US" altLang="zh-CN" sz="1900" dirty="0"/>
              <a:t>A</a:t>
            </a:r>
            <a:r>
              <a:rPr lang="zh-CN" altLang="en-US" sz="1900" dirty="0"/>
              <a:t>：单击桌面上的</a:t>
            </a:r>
            <a:r>
              <a:rPr lang="en-US" altLang="zh-CN" sz="1900" dirty="0"/>
              <a:t>"</a:t>
            </a:r>
            <a:r>
              <a:rPr lang="zh-CN" altLang="en-US" sz="1900" dirty="0"/>
              <a:t>开始</a:t>
            </a:r>
            <a:r>
              <a:rPr lang="en-US" altLang="zh-CN" sz="1900" dirty="0"/>
              <a:t>"</a:t>
            </a:r>
            <a:r>
              <a:rPr lang="zh-CN" altLang="en-US" sz="1900" dirty="0"/>
              <a:t>按钮，在出现的菜单中单击</a:t>
            </a:r>
            <a:r>
              <a:rPr lang="en-US" altLang="zh-CN" sz="1900" dirty="0"/>
              <a:t>"</a:t>
            </a:r>
            <a:r>
              <a:rPr lang="zh-CN" altLang="en-US" sz="1900" dirty="0"/>
              <a:t>控制面板</a:t>
            </a:r>
            <a:r>
              <a:rPr lang="en-US" altLang="zh-CN" sz="1900" dirty="0"/>
              <a:t>"</a:t>
            </a:r>
          </a:p>
          <a:p>
            <a:pPr lvl="1">
              <a:lnSpc>
                <a:spcPct val="80000"/>
              </a:lnSpc>
            </a:pPr>
            <a:r>
              <a:rPr lang="en-US" altLang="zh-CN" sz="1900" dirty="0"/>
              <a:t>B</a:t>
            </a:r>
            <a:r>
              <a:rPr lang="zh-CN" altLang="en-US" sz="1900" dirty="0"/>
              <a:t>：</a:t>
            </a:r>
            <a:r>
              <a:rPr lang="zh-CN" altLang="en-US" sz="1900" dirty="0" smtClean="0"/>
              <a:t>打开</a:t>
            </a:r>
            <a:r>
              <a:rPr lang="en-US" altLang="zh-CN" sz="1900" dirty="0" smtClean="0"/>
              <a:t>“</a:t>
            </a:r>
            <a:r>
              <a:rPr lang="zh-CN" altLang="en-US" sz="1900" dirty="0" smtClean="0"/>
              <a:t>计算机</a:t>
            </a:r>
            <a:r>
              <a:rPr lang="en-US" altLang="zh-CN" sz="1900" dirty="0" smtClean="0"/>
              <a:t>”</a:t>
            </a:r>
            <a:r>
              <a:rPr lang="zh-CN" altLang="en-US" sz="1900" dirty="0" smtClean="0"/>
              <a:t>窗口</a:t>
            </a:r>
            <a:r>
              <a:rPr lang="zh-CN" altLang="en-US" sz="1900" dirty="0"/>
              <a:t>，</a:t>
            </a:r>
            <a:r>
              <a:rPr lang="zh-CN" altLang="en-US" sz="1900" dirty="0" smtClean="0"/>
              <a:t>再在窗口中单击</a:t>
            </a:r>
            <a:r>
              <a:rPr lang="en-US" altLang="zh-CN" sz="1900" dirty="0" smtClean="0"/>
              <a:t>“</a:t>
            </a:r>
            <a:r>
              <a:rPr lang="zh-CN" altLang="en-US" sz="1900" dirty="0" smtClean="0"/>
              <a:t>控制面板</a:t>
            </a:r>
            <a:r>
              <a:rPr lang="en-US" altLang="zh-CN" sz="1900" dirty="0" smtClean="0"/>
              <a:t>”</a:t>
            </a:r>
            <a:r>
              <a:rPr lang="zh-CN" altLang="en-US" sz="1900" dirty="0" smtClean="0"/>
              <a:t>按钮</a:t>
            </a:r>
            <a:endParaRPr lang="en-US" altLang="zh-CN" sz="1900" dirty="0"/>
          </a:p>
          <a:p>
            <a:pPr lvl="1">
              <a:lnSpc>
                <a:spcPct val="80000"/>
              </a:lnSpc>
            </a:pPr>
            <a:r>
              <a:rPr lang="en-US" altLang="zh-CN" sz="1900" dirty="0"/>
              <a:t>C</a:t>
            </a:r>
            <a:r>
              <a:rPr lang="zh-CN" altLang="en-US" sz="1900" dirty="0"/>
              <a:t>：</a:t>
            </a:r>
            <a:r>
              <a:rPr lang="zh-CN" altLang="en-US" sz="1900" dirty="0" smtClean="0"/>
              <a:t>打开“计算机”窗口，在空白处右单击，最后选择“控制面板</a:t>
            </a:r>
            <a:r>
              <a:rPr lang="en-US" altLang="zh-CN" sz="1900" dirty="0" smtClean="0"/>
              <a:t>”</a:t>
            </a:r>
            <a:r>
              <a:rPr lang="zh-CN" altLang="en-US" sz="1900" dirty="0" smtClean="0"/>
              <a:t>选项，</a:t>
            </a:r>
            <a:endParaRPr lang="zh-CN" altLang="en-US" sz="1900" dirty="0"/>
          </a:p>
          <a:p>
            <a:pPr lvl="1">
              <a:lnSpc>
                <a:spcPct val="80000"/>
              </a:lnSpc>
            </a:pPr>
            <a:r>
              <a:rPr lang="en-US" altLang="zh-CN" sz="1900" dirty="0"/>
              <a:t>D</a:t>
            </a:r>
            <a:r>
              <a:rPr lang="zh-CN" altLang="en-US" sz="1900" dirty="0"/>
              <a:t>：单击</a:t>
            </a:r>
            <a:r>
              <a:rPr lang="en-US" altLang="zh-CN" sz="1900" dirty="0"/>
              <a:t>"</a:t>
            </a:r>
            <a:r>
              <a:rPr lang="zh-CN" altLang="en-US" sz="1900" dirty="0"/>
              <a:t>附件</a:t>
            </a:r>
            <a:r>
              <a:rPr lang="en-US" altLang="zh-CN" sz="1900" dirty="0"/>
              <a:t>"</a:t>
            </a:r>
            <a:r>
              <a:rPr lang="zh-CN" altLang="en-US" sz="1900" dirty="0"/>
              <a:t>中</a:t>
            </a:r>
            <a:r>
              <a:rPr lang="en-US" altLang="zh-CN" sz="1900" dirty="0"/>
              <a:t>"</a:t>
            </a:r>
            <a:r>
              <a:rPr lang="zh-CN" altLang="en-US" sz="1900" dirty="0"/>
              <a:t>控制面板</a:t>
            </a:r>
            <a:r>
              <a:rPr lang="en-US" altLang="zh-CN" sz="1900" dirty="0"/>
              <a:t>"</a:t>
            </a:r>
            <a:r>
              <a:rPr lang="zh-CN" altLang="en-US" sz="1900" dirty="0"/>
              <a:t>命令</a:t>
            </a:r>
          </a:p>
          <a:p>
            <a:pPr lvl="1">
              <a:lnSpc>
                <a:spcPct val="80000"/>
              </a:lnSpc>
            </a:pPr>
            <a:r>
              <a:rPr lang="zh-CN" altLang="en-US" sz="1900" dirty="0"/>
              <a:t>答案：</a:t>
            </a:r>
            <a:r>
              <a:rPr lang="en-US" altLang="zh-CN" sz="1900" dirty="0"/>
              <a:t>D</a:t>
            </a:r>
          </a:p>
          <a:p>
            <a:pPr>
              <a:lnSpc>
                <a:spcPct val="80000"/>
              </a:lnSpc>
            </a:pPr>
            <a:r>
              <a:rPr lang="en-US" altLang="zh-CN" sz="2100" dirty="0"/>
              <a:t>7</a:t>
            </a:r>
            <a:r>
              <a:rPr lang="zh-CN" altLang="en-US" sz="2100" dirty="0"/>
              <a:t>、在</a:t>
            </a:r>
            <a:r>
              <a:rPr lang="en-US" altLang="zh-CN" sz="2100" dirty="0"/>
              <a:t>Windows</a:t>
            </a:r>
            <a:r>
              <a:rPr lang="zh-CN" altLang="en-US" sz="2100" dirty="0"/>
              <a:t>的各种窗口中，单击左上角的窗口标识可以</a:t>
            </a:r>
            <a:r>
              <a:rPr lang="en-US" altLang="zh-CN" sz="2100" dirty="0"/>
              <a:t>____</a:t>
            </a:r>
            <a:r>
              <a:rPr lang="zh-CN" altLang="en-US" sz="2100" dirty="0"/>
              <a:t>。</a:t>
            </a:r>
          </a:p>
          <a:p>
            <a:pPr lvl="1">
              <a:lnSpc>
                <a:spcPct val="80000"/>
              </a:lnSpc>
            </a:pPr>
            <a:r>
              <a:rPr lang="en-US" altLang="zh-CN" sz="1900" dirty="0"/>
              <a:t>A</a:t>
            </a:r>
            <a:r>
              <a:rPr lang="zh-CN" altLang="en-US" sz="1900" dirty="0"/>
              <a:t>：打开控制菜单           </a:t>
            </a:r>
            <a:r>
              <a:rPr lang="en-US" altLang="zh-CN" sz="1900" dirty="0"/>
              <a:t>B</a:t>
            </a:r>
            <a:r>
              <a:rPr lang="zh-CN" altLang="en-US" sz="1900" dirty="0"/>
              <a:t>：打开资源管理器</a:t>
            </a:r>
          </a:p>
          <a:p>
            <a:pPr lvl="1">
              <a:lnSpc>
                <a:spcPct val="80000"/>
              </a:lnSpc>
            </a:pPr>
            <a:r>
              <a:rPr lang="en-US" altLang="zh-CN" sz="1900" dirty="0"/>
              <a:t>C</a:t>
            </a:r>
            <a:r>
              <a:rPr lang="zh-CN" altLang="en-US" sz="1900" dirty="0"/>
              <a:t>：打开控制面板           </a:t>
            </a:r>
            <a:r>
              <a:rPr lang="en-US" altLang="zh-CN" sz="1900" dirty="0"/>
              <a:t>D</a:t>
            </a:r>
            <a:r>
              <a:rPr lang="zh-CN" altLang="en-US" sz="1900" dirty="0"/>
              <a:t>：打开网络浏览器</a:t>
            </a:r>
          </a:p>
          <a:p>
            <a:pPr lvl="1">
              <a:lnSpc>
                <a:spcPct val="80000"/>
              </a:lnSpc>
            </a:pPr>
            <a:r>
              <a:rPr lang="zh-CN" altLang="en-US" sz="1900" dirty="0"/>
              <a:t>答案：</a:t>
            </a:r>
            <a:r>
              <a:rPr lang="en-US" altLang="zh-CN" sz="1900" dirty="0"/>
              <a:t>A</a:t>
            </a:r>
          </a:p>
        </p:txBody>
      </p:sp>
    </p:spTree>
    <p:extLst>
      <p:ext uri="{BB962C8B-B14F-4D97-AF65-F5344CB8AC3E}">
        <p14:creationId xmlns:p14="http://schemas.microsoft.com/office/powerpoint/2010/main" val="16565609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7C9B5-594D-440E-A5D4-F59B6D37F4C4}" type="slidenum">
              <a:rPr lang="en-US" altLang="zh-CN"/>
              <a:pPr/>
              <a:t>33</a:t>
            </a:fld>
            <a:endParaRPr lang="en-US" altLang="zh-CN"/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CN" altLang="en-US"/>
              <a:t>第二章 </a:t>
            </a:r>
            <a:r>
              <a:rPr lang="en-US" altLang="zh-CN"/>
              <a:t>Windows</a:t>
            </a:r>
            <a:r>
              <a:rPr lang="zh-CN" altLang="en-US"/>
              <a:t>操作系统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altLang="zh-CN" sz="2100" b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r>
              <a:rPr lang="zh-CN" altLang="en-US" sz="2100" b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、请在考生文件夹下进行如下操作：</a:t>
            </a:r>
          </a:p>
          <a:p>
            <a:pPr lvl="1">
              <a:lnSpc>
                <a:spcPct val="80000"/>
              </a:lnSpc>
            </a:pPr>
            <a:r>
              <a:rPr lang="en-US" altLang="zh-CN" sz="2000" b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r>
              <a:rPr lang="zh-CN" altLang="en-US" sz="2000" b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）在考生文件夹下建立</a:t>
            </a:r>
            <a:r>
              <a:rPr lang="en-US" altLang="zh-CN" sz="2000" b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set249.doc</a:t>
            </a:r>
            <a:r>
              <a:rPr lang="zh-CN" altLang="en-US" sz="2000" b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文件</a:t>
            </a:r>
            <a:r>
              <a:rPr lang="en-US" altLang="zh-CN" sz="2000" b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</a:t>
            </a:r>
            <a:r>
              <a:rPr lang="zh-CN" altLang="en-US" sz="2000" b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并输入内容</a:t>
            </a:r>
            <a:r>
              <a:rPr lang="en-US" altLang="zh-CN" sz="2000" b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 Love you!</a:t>
            </a:r>
            <a:r>
              <a:rPr lang="zh-CN" altLang="en-US" sz="2000" b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；</a:t>
            </a:r>
          </a:p>
          <a:p>
            <a:pPr lvl="1">
              <a:lnSpc>
                <a:spcPct val="80000"/>
              </a:lnSpc>
            </a:pPr>
            <a:r>
              <a:rPr lang="en-US" altLang="zh-CN" sz="2000" b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zh-CN" altLang="en-US" sz="2000" b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）将考生文件夹下的</a:t>
            </a:r>
            <a:r>
              <a:rPr lang="en-US" altLang="zh-CN" sz="2000" b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"true249.txt"</a:t>
            </a:r>
            <a:r>
              <a:rPr lang="zh-CN" altLang="en-US" sz="2000" b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改名为</a:t>
            </a:r>
            <a:r>
              <a:rPr lang="en-US" altLang="zh-CN" sz="2000" b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"false249.txt"</a:t>
            </a:r>
            <a:r>
              <a:rPr lang="zh-CN" altLang="en-US" sz="2000" b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；</a:t>
            </a:r>
          </a:p>
          <a:p>
            <a:pPr lvl="1">
              <a:lnSpc>
                <a:spcPct val="80000"/>
              </a:lnSpc>
            </a:pPr>
            <a:r>
              <a:rPr lang="en-US" altLang="zh-CN" sz="2000" b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r>
              <a:rPr lang="zh-CN" altLang="en-US" sz="2000" b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）将考生文件夹下的</a:t>
            </a:r>
            <a:r>
              <a:rPr lang="en-US" altLang="zh-CN" sz="2000" b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false249.doc</a:t>
            </a:r>
            <a:r>
              <a:rPr lang="zh-CN" altLang="en-US" sz="2000" b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文件复制到考生文件夹下的</a:t>
            </a:r>
            <a:r>
              <a:rPr lang="en-US" altLang="zh-CN" sz="2000" b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delete249</a:t>
            </a:r>
            <a:r>
              <a:rPr lang="zh-CN" altLang="en-US" sz="2000" b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文件夹下。</a:t>
            </a:r>
          </a:p>
          <a:p>
            <a:pPr lvl="1">
              <a:lnSpc>
                <a:spcPct val="80000"/>
              </a:lnSpc>
            </a:pPr>
            <a:r>
              <a:rPr lang="en-US" altLang="zh-CN" sz="2000" b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4)</a:t>
            </a:r>
            <a:r>
              <a:rPr lang="zh-CN" altLang="en-US" sz="2000" b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为</a:t>
            </a:r>
            <a:r>
              <a:rPr lang="en-US" altLang="zh-CN" sz="2000" b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"</a:t>
            </a:r>
            <a:r>
              <a:rPr lang="zh-CN" altLang="en-US" sz="2000" b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附件</a:t>
            </a:r>
            <a:r>
              <a:rPr lang="en-US" altLang="zh-CN" sz="2000" b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"</a:t>
            </a:r>
            <a:r>
              <a:rPr lang="zh-CN" altLang="en-US" sz="2000" b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中的</a:t>
            </a:r>
            <a:r>
              <a:rPr lang="en-US" altLang="zh-CN" sz="2000" b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"</a:t>
            </a:r>
            <a:r>
              <a:rPr lang="zh-CN" altLang="en-US" sz="2000" b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画图</a:t>
            </a:r>
            <a:r>
              <a:rPr lang="en-US" altLang="zh-CN" sz="2000" b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"</a:t>
            </a:r>
            <a:r>
              <a:rPr lang="zh-CN" altLang="en-US" sz="2000" b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创建快捷方式图标，快捷方式名称为</a:t>
            </a:r>
            <a:r>
              <a:rPr lang="en-US" altLang="zh-CN" sz="2000" b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"</a:t>
            </a:r>
            <a:r>
              <a:rPr lang="zh-CN" altLang="en-US" sz="2000" b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绘图</a:t>
            </a:r>
            <a:r>
              <a:rPr lang="en-US" altLang="zh-CN" sz="2000" b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253"</a:t>
            </a:r>
            <a:r>
              <a:rPr lang="zh-CN" altLang="en-US" sz="2000" b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，放在考生文件夹中。 </a:t>
            </a:r>
          </a:p>
          <a:p>
            <a:pPr>
              <a:lnSpc>
                <a:spcPct val="80000"/>
              </a:lnSpc>
            </a:pPr>
            <a:r>
              <a:rPr lang="en-US" altLang="zh-CN" sz="2100" b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zh-CN" altLang="en-US" sz="2100" b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、请在考生文件夹下完成如下操作：</a:t>
            </a:r>
          </a:p>
          <a:p>
            <a:pPr lvl="1">
              <a:lnSpc>
                <a:spcPct val="80000"/>
              </a:lnSpc>
            </a:pPr>
            <a:r>
              <a:rPr lang="en-US" altLang="zh-CN" sz="2000" b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r>
              <a:rPr lang="zh-CN" altLang="en-US" sz="2000" b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）在考生文件夹下查找所有格式为</a:t>
            </a:r>
            <a:r>
              <a:rPr lang="en-US" altLang="zh-CN" sz="2000" b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BMP</a:t>
            </a:r>
            <a:r>
              <a:rPr lang="zh-CN" altLang="en-US" sz="2000" b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的图片文件，并将其中一个名为</a:t>
            </a:r>
            <a:r>
              <a:rPr lang="en-US" altLang="zh-CN" sz="2000" b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"pp.BMP"</a:t>
            </a:r>
            <a:r>
              <a:rPr lang="zh-CN" altLang="en-US" sz="2000" b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的文件复制到考生文件夹下的</a:t>
            </a:r>
            <a:r>
              <a:rPr lang="en-US" altLang="zh-CN" sz="2000" b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"</a:t>
            </a:r>
            <a:r>
              <a:rPr lang="zh-CN" altLang="en-US" sz="2000" b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图案</a:t>
            </a:r>
            <a:r>
              <a:rPr lang="en-US" altLang="zh-CN" sz="2000" b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"</a:t>
            </a:r>
            <a:r>
              <a:rPr lang="zh-CN" altLang="en-US" sz="2000" b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文件夹中，并将其重命名为</a:t>
            </a:r>
            <a:r>
              <a:rPr lang="en-US" altLang="zh-CN" sz="2000" b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"</a:t>
            </a:r>
            <a:r>
              <a:rPr lang="zh-CN" altLang="en-US" sz="2000" b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我的图片</a:t>
            </a:r>
            <a:r>
              <a:rPr lang="en-US" altLang="zh-CN" sz="2000" b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.BMP"</a:t>
            </a:r>
            <a:r>
              <a:rPr lang="zh-CN" altLang="en-US" sz="2000" b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；</a:t>
            </a:r>
          </a:p>
          <a:p>
            <a:pPr lvl="1">
              <a:lnSpc>
                <a:spcPct val="80000"/>
              </a:lnSpc>
            </a:pPr>
            <a:r>
              <a:rPr lang="en-US" altLang="zh-CN" sz="2000" b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zh-CN" altLang="en-US" sz="2000" b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）设置以</a:t>
            </a:r>
            <a:r>
              <a:rPr lang="zh-CN" altLang="en-US" sz="2000" b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</a:rPr>
              <a:t>“气泡”</a:t>
            </a:r>
            <a:r>
              <a:rPr lang="zh-CN" altLang="en-US" sz="2000" b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为图案的屏幕保护程序，且等待时间为</a:t>
            </a:r>
            <a:r>
              <a:rPr lang="en-US" altLang="zh-CN" sz="2000" b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15</a:t>
            </a:r>
            <a:r>
              <a:rPr lang="zh-CN" altLang="en-US" sz="2000" b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分钟。</a:t>
            </a:r>
          </a:p>
          <a:p>
            <a:pPr lvl="1">
              <a:lnSpc>
                <a:spcPct val="80000"/>
              </a:lnSpc>
            </a:pPr>
            <a:r>
              <a:rPr lang="en-US" altLang="zh-CN" sz="2000" b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3)  </a:t>
            </a:r>
            <a:r>
              <a:rPr lang="zh-CN" altLang="en-US" sz="2000" b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将考生文件夹下的</a:t>
            </a:r>
            <a:r>
              <a:rPr lang="en-US" altLang="zh-CN" sz="2000" b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set257.txt</a:t>
            </a:r>
            <a:r>
              <a:rPr lang="zh-CN" altLang="en-US" sz="2000" b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文件设置为</a:t>
            </a:r>
            <a:r>
              <a:rPr lang="en-US" altLang="zh-CN" sz="2000" b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"</a:t>
            </a:r>
            <a:r>
              <a:rPr lang="zh-CN" altLang="en-US" sz="2000" b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只读</a:t>
            </a:r>
            <a:r>
              <a:rPr lang="en-US" altLang="zh-CN" sz="2000" b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"</a:t>
            </a:r>
            <a:r>
              <a:rPr lang="zh-CN" altLang="en-US" sz="2000" b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属性。 </a:t>
            </a:r>
          </a:p>
        </p:txBody>
      </p:sp>
    </p:spTree>
    <p:extLst>
      <p:ext uri="{BB962C8B-B14F-4D97-AF65-F5344CB8AC3E}">
        <p14:creationId xmlns:p14="http://schemas.microsoft.com/office/powerpoint/2010/main" val="20671075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dirty="0" smtClean="0"/>
              <a:t>2.</a:t>
            </a:r>
            <a:r>
              <a:rPr lang="zh-CN" altLang="en-US" dirty="0" smtClean="0"/>
              <a:t>最基本操作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2600" b="1" dirty="0" smtClean="0"/>
              <a:t>2</a:t>
            </a:r>
            <a:r>
              <a:rPr lang="zh-CN" altLang="en-US" sz="2600" b="1" dirty="0" smtClean="0"/>
              <a:t>、最基本操作</a:t>
            </a:r>
            <a:endParaRPr lang="zh-CN" altLang="en-US" sz="2600" dirty="0" smtClean="0"/>
          </a:p>
          <a:p>
            <a:pPr lvl="1"/>
            <a:r>
              <a:rPr lang="en-US" altLang="zh-CN" dirty="0" smtClean="0"/>
              <a:t>(1)</a:t>
            </a:r>
            <a:r>
              <a:rPr lang="zh-CN" altLang="en-US" dirty="0" smtClean="0"/>
              <a:t>鼠标操作</a:t>
            </a:r>
            <a:endParaRPr lang="en-US" altLang="zh-CN" dirty="0" smtClean="0"/>
          </a:p>
          <a:p>
            <a:pPr lvl="2"/>
            <a:r>
              <a:rPr lang="zh-CN" altLang="en-US" sz="1800" dirty="0" smtClean="0"/>
              <a:t>鼠标器的形状</a:t>
            </a:r>
          </a:p>
          <a:p>
            <a:pPr lvl="3"/>
            <a:r>
              <a:rPr lang="zh-CN" altLang="en-US" sz="1700" dirty="0" smtClean="0"/>
              <a:t>指向、等待、精确定位等</a:t>
            </a:r>
          </a:p>
          <a:p>
            <a:pPr lvl="2"/>
            <a:r>
              <a:rPr lang="zh-CN" altLang="en-US" sz="1800" dirty="0" smtClean="0"/>
              <a:t>鼠标器的操作</a:t>
            </a:r>
          </a:p>
          <a:p>
            <a:pPr lvl="3"/>
            <a:r>
              <a:rPr lang="zh-CN" altLang="en-US" sz="1700" dirty="0" smtClean="0"/>
              <a:t>指向：选择：左单击：右单击：双击：移动：拖动：</a:t>
            </a:r>
            <a:endParaRPr lang="en-US" altLang="zh-CN" sz="1700" dirty="0" smtClean="0"/>
          </a:p>
          <a:p>
            <a:pPr lvl="1"/>
            <a:r>
              <a:rPr lang="en-US" altLang="zh-CN" dirty="0" smtClean="0"/>
              <a:t>(2)</a:t>
            </a:r>
            <a:r>
              <a:rPr lang="zh-CN" altLang="en-US" dirty="0" smtClean="0"/>
              <a:t>键盘操作</a:t>
            </a:r>
            <a:endParaRPr lang="en-US" altLang="zh-CN" dirty="0" smtClean="0"/>
          </a:p>
          <a:p>
            <a:pPr lvl="2"/>
            <a:r>
              <a:rPr lang="en-US" altLang="zh-CN" dirty="0" smtClean="0"/>
              <a:t>&lt;Ctrl&gt;+</a:t>
            </a:r>
            <a:r>
              <a:rPr lang="zh-CN" altLang="en-US" dirty="0" smtClean="0"/>
              <a:t>某一键、</a:t>
            </a:r>
            <a:r>
              <a:rPr lang="en-US" altLang="zh-CN" dirty="0" smtClean="0"/>
              <a:t>&lt;Enter&gt;</a:t>
            </a:r>
            <a:r>
              <a:rPr lang="zh-CN" altLang="en-US" dirty="0" smtClean="0"/>
              <a:t>、</a:t>
            </a:r>
            <a:r>
              <a:rPr lang="en-US" altLang="zh-CN" dirty="0" smtClean="0"/>
              <a:t>&lt;</a:t>
            </a:r>
            <a:r>
              <a:rPr lang="en-US" altLang="zh-CN" dirty="0" err="1" smtClean="0"/>
              <a:t>PrintScreen</a:t>
            </a:r>
            <a:r>
              <a:rPr lang="en-US" altLang="zh-CN" dirty="0" smtClean="0"/>
              <a:t>&gt;</a:t>
            </a:r>
          </a:p>
          <a:p>
            <a:pPr lvl="2"/>
            <a:r>
              <a:rPr lang="en-US" altLang="zh-CN" dirty="0" smtClean="0"/>
              <a:t>&lt;Win&gt;+</a:t>
            </a:r>
            <a:r>
              <a:rPr lang="zh-CN" altLang="en-US" dirty="0" smtClean="0"/>
              <a:t>某一键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9721134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14:shred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1A10E-4CEE-4E97-9D65-7E3F3019C741}" type="slidenum">
              <a:rPr lang="en-US" altLang="zh-CN"/>
              <a:pPr/>
              <a:t>5</a:t>
            </a:fld>
            <a:endParaRPr lang="en-US" altLang="zh-CN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dirty="0"/>
              <a:t>2.</a:t>
            </a:r>
            <a:r>
              <a:rPr lang="zh-CN" altLang="en-US" dirty="0"/>
              <a:t>最基本操作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/>
            <a:r>
              <a:rPr lang="en-US" altLang="zh-CN" dirty="0"/>
              <a:t>(3)windows </a:t>
            </a:r>
            <a:r>
              <a:rPr lang="zh-CN" altLang="en-US" dirty="0"/>
              <a:t>的启动与退出</a:t>
            </a:r>
          </a:p>
          <a:p>
            <a:pPr lvl="2"/>
            <a:r>
              <a:rPr lang="en-US" altLang="zh-CN" b="1" dirty="0"/>
              <a:t>Windows </a:t>
            </a:r>
            <a:r>
              <a:rPr lang="en-US" altLang="zh-CN" b="1" dirty="0" smtClean="0"/>
              <a:t>7</a:t>
            </a:r>
            <a:r>
              <a:rPr lang="zh-CN" altLang="en-US" b="1" dirty="0" smtClean="0"/>
              <a:t>启动</a:t>
            </a:r>
            <a:endParaRPr lang="zh-CN" altLang="en-US" b="1" dirty="0"/>
          </a:p>
          <a:p>
            <a:pPr lvl="3"/>
            <a:r>
              <a:rPr lang="en-US" altLang="zh-CN" b="1" dirty="0"/>
              <a:t>BIOS</a:t>
            </a:r>
            <a:r>
              <a:rPr lang="zh-CN" altLang="en-US" b="1" dirty="0"/>
              <a:t>引导并启动</a:t>
            </a:r>
            <a:r>
              <a:rPr lang="en-US" altLang="zh-CN" b="1" dirty="0"/>
              <a:t>Windows </a:t>
            </a:r>
            <a:r>
              <a:rPr lang="en-US" altLang="zh-CN" b="1" dirty="0" smtClean="0"/>
              <a:t>7</a:t>
            </a:r>
            <a:r>
              <a:rPr lang="zh-CN" altLang="en-US" b="1" dirty="0" smtClean="0"/>
              <a:t>系统</a:t>
            </a:r>
            <a:r>
              <a:rPr lang="zh-CN" altLang="en-US" b="1" dirty="0"/>
              <a:t>，使之常驻内存。</a:t>
            </a:r>
          </a:p>
          <a:p>
            <a:pPr lvl="2"/>
            <a:r>
              <a:rPr lang="en-US" altLang="zh-CN" dirty="0"/>
              <a:t>Windows </a:t>
            </a:r>
            <a:r>
              <a:rPr lang="en-US" altLang="zh-CN" dirty="0" smtClean="0"/>
              <a:t>7</a:t>
            </a:r>
            <a:r>
              <a:rPr lang="zh-CN" altLang="en-US" dirty="0" smtClean="0"/>
              <a:t>的</a:t>
            </a:r>
            <a:r>
              <a:rPr lang="zh-CN" altLang="en-US" dirty="0"/>
              <a:t>关闭</a:t>
            </a:r>
          </a:p>
          <a:p>
            <a:pPr lvl="3"/>
            <a:r>
              <a:rPr lang="zh-CN" altLang="en-US" dirty="0">
                <a:latin typeface="Arial"/>
              </a:rPr>
              <a:t> </a:t>
            </a:r>
            <a:r>
              <a:rPr lang="zh-CN" altLang="en-US" dirty="0"/>
              <a:t>选择</a:t>
            </a:r>
            <a:r>
              <a:rPr lang="en-US" altLang="zh-CN" dirty="0"/>
              <a:t>&lt;</a:t>
            </a:r>
            <a:r>
              <a:rPr lang="zh-CN" altLang="en-US" dirty="0"/>
              <a:t>开始</a:t>
            </a:r>
            <a:r>
              <a:rPr lang="en-US" altLang="zh-CN" dirty="0" smtClean="0"/>
              <a:t>&gt;</a:t>
            </a:r>
            <a:r>
              <a:rPr lang="zh-CN" altLang="en-US" dirty="0" smtClean="0"/>
              <a:t>菜单</a:t>
            </a:r>
            <a:r>
              <a:rPr lang="en-US" altLang="zh-CN" dirty="0" smtClean="0">
                <a:latin typeface="Arial"/>
              </a:rPr>
              <a:t>——</a:t>
            </a:r>
            <a:r>
              <a:rPr lang="en-US" altLang="zh-CN" dirty="0" smtClean="0"/>
              <a:t>&lt;</a:t>
            </a:r>
            <a:r>
              <a:rPr lang="zh-CN" altLang="en-US" dirty="0" smtClean="0"/>
              <a:t>关机</a:t>
            </a:r>
            <a:r>
              <a:rPr lang="en-US" altLang="zh-CN" dirty="0" smtClean="0"/>
              <a:t>&gt;</a:t>
            </a:r>
            <a:endParaRPr lang="en-US" altLang="zh-CN" dirty="0"/>
          </a:p>
          <a:p>
            <a:pPr lvl="3"/>
            <a:r>
              <a:rPr lang="zh-CN" altLang="en-US" dirty="0" smtClean="0"/>
              <a:t>使用</a:t>
            </a:r>
            <a:r>
              <a:rPr lang="zh-CN" altLang="en-US" dirty="0"/>
              <a:t>键盘</a:t>
            </a:r>
            <a:r>
              <a:rPr lang="en-US" altLang="zh-CN" dirty="0"/>
              <a:t>&lt;Alt&gt;-&lt;F4</a:t>
            </a:r>
            <a:r>
              <a:rPr lang="en-US" altLang="zh-CN" dirty="0" smtClean="0"/>
              <a:t>&gt;</a:t>
            </a:r>
          </a:p>
          <a:p>
            <a:pPr lvl="2"/>
            <a:r>
              <a:rPr lang="zh-CN" altLang="en-US" dirty="0" smtClean="0"/>
              <a:t>重新启动、休眠等</a:t>
            </a:r>
            <a:endParaRPr lang="en-US" altLang="zh-CN" dirty="0" smtClean="0"/>
          </a:p>
          <a:p>
            <a:pPr lvl="3"/>
            <a:r>
              <a:rPr lang="zh-CN" altLang="en-US" dirty="0">
                <a:latin typeface="Arial"/>
              </a:rPr>
              <a:t> </a:t>
            </a:r>
            <a:r>
              <a:rPr lang="zh-CN" altLang="en-US" dirty="0"/>
              <a:t>选择</a:t>
            </a:r>
            <a:r>
              <a:rPr lang="en-US" altLang="zh-CN" dirty="0"/>
              <a:t>&lt;</a:t>
            </a:r>
            <a:r>
              <a:rPr lang="zh-CN" altLang="en-US" dirty="0"/>
              <a:t>开始</a:t>
            </a:r>
            <a:r>
              <a:rPr lang="en-US" altLang="zh-CN" dirty="0"/>
              <a:t>&gt;</a:t>
            </a:r>
            <a:r>
              <a:rPr lang="zh-CN" altLang="en-US" dirty="0"/>
              <a:t>菜单</a:t>
            </a:r>
            <a:r>
              <a:rPr lang="en-US" altLang="zh-CN" dirty="0">
                <a:latin typeface="Arial"/>
              </a:rPr>
              <a:t>——</a:t>
            </a:r>
            <a:r>
              <a:rPr lang="en-US" altLang="zh-CN" dirty="0"/>
              <a:t>&lt;</a:t>
            </a:r>
            <a:r>
              <a:rPr lang="zh-CN" altLang="en-US" dirty="0"/>
              <a:t>关机</a:t>
            </a:r>
            <a:r>
              <a:rPr lang="en-US" altLang="zh-CN" dirty="0" smtClean="0"/>
              <a:t>&gt;</a:t>
            </a:r>
            <a:r>
              <a:rPr lang="zh-CN" altLang="en-US" dirty="0" smtClean="0"/>
              <a:t>右侧的按钮</a:t>
            </a:r>
            <a:endParaRPr lang="en-US" altLang="zh-CN" dirty="0"/>
          </a:p>
          <a:p>
            <a:pPr lvl="3"/>
            <a:r>
              <a:rPr lang="zh-CN" altLang="en-US" dirty="0" smtClean="0"/>
              <a:t>出现子菜单“重新启动”、“注销”或“休眠”等。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10241344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8D55B-EBD3-4ADD-B96A-AC102F76A425}" type="slidenum">
              <a:rPr lang="en-US" altLang="zh-CN"/>
              <a:pPr/>
              <a:t>6</a:t>
            </a:fld>
            <a:endParaRPr lang="en-US" altLang="zh-CN"/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dirty="0" smtClean="0"/>
              <a:t>3.</a:t>
            </a:r>
            <a:r>
              <a:rPr lang="zh-CN" altLang="en-US" dirty="0" smtClean="0"/>
              <a:t> </a:t>
            </a:r>
            <a:r>
              <a:rPr lang="en-US" altLang="zh-CN" dirty="0" smtClean="0"/>
              <a:t>Windows</a:t>
            </a:r>
            <a:r>
              <a:rPr lang="zh-CN" altLang="en-US" dirty="0" smtClean="0"/>
              <a:t>桌面构成</a:t>
            </a:r>
            <a:endParaRPr lang="zh-CN" altLang="en-US" dirty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90000"/>
              </a:lnSpc>
            </a:pPr>
            <a:r>
              <a:rPr lang="en-US" altLang="zh-CN" b="1" dirty="0" smtClean="0"/>
              <a:t>3</a:t>
            </a:r>
            <a:r>
              <a:rPr lang="zh-CN" altLang="en-US" b="1" dirty="0" smtClean="0"/>
              <a:t>、</a:t>
            </a:r>
            <a:r>
              <a:rPr lang="en-US" altLang="zh-CN" b="1" dirty="0"/>
              <a:t>Windows</a:t>
            </a:r>
            <a:r>
              <a:rPr lang="zh-CN" altLang="en-US" b="1" dirty="0"/>
              <a:t>桌面</a:t>
            </a:r>
            <a:r>
              <a:rPr lang="zh-CN" altLang="en-US" b="1" dirty="0" smtClean="0"/>
              <a:t>组成</a:t>
            </a:r>
            <a:endParaRPr lang="zh-CN" altLang="en-US" dirty="0"/>
          </a:p>
          <a:p>
            <a:pPr lvl="1">
              <a:lnSpc>
                <a:spcPct val="90000"/>
              </a:lnSpc>
            </a:pPr>
            <a:r>
              <a:rPr lang="zh-CN" altLang="en-US" dirty="0"/>
              <a:t> </a:t>
            </a:r>
            <a:r>
              <a:rPr lang="en-US" altLang="zh-CN" dirty="0" smtClean="0"/>
              <a:t>(1)Windows</a:t>
            </a:r>
            <a:r>
              <a:rPr lang="zh-CN" altLang="en-US" dirty="0"/>
              <a:t>桌面</a:t>
            </a:r>
            <a:r>
              <a:rPr lang="zh-CN" altLang="en-US" dirty="0" smtClean="0"/>
              <a:t>成员</a:t>
            </a:r>
            <a:endParaRPr lang="en-US" altLang="zh-CN" dirty="0" smtClean="0"/>
          </a:p>
          <a:p>
            <a:pPr lvl="2">
              <a:lnSpc>
                <a:spcPct val="90000"/>
              </a:lnSpc>
            </a:pPr>
            <a:r>
              <a:rPr lang="zh-CN" altLang="en-US" dirty="0" smtClean="0"/>
              <a:t>图标</a:t>
            </a:r>
            <a:r>
              <a:rPr lang="en-US" altLang="zh-CN" dirty="0" smtClean="0"/>
              <a:t>(</a:t>
            </a:r>
            <a:r>
              <a:rPr lang="zh-CN" altLang="en-US" dirty="0" smtClean="0"/>
              <a:t>回收站、计算机、网络的</a:t>
            </a:r>
            <a:r>
              <a:rPr lang="en-US" altLang="zh-CN" dirty="0" smtClean="0"/>
              <a:t>)</a:t>
            </a:r>
          </a:p>
          <a:p>
            <a:pPr lvl="2">
              <a:lnSpc>
                <a:spcPct val="90000"/>
              </a:lnSpc>
            </a:pPr>
            <a:r>
              <a:rPr lang="zh-CN" altLang="en-US" dirty="0" smtClean="0"/>
              <a:t>任务栏</a:t>
            </a:r>
            <a:endParaRPr lang="en-US" altLang="zh-CN" dirty="0" smtClean="0"/>
          </a:p>
          <a:p>
            <a:pPr lvl="2">
              <a:lnSpc>
                <a:spcPct val="90000"/>
              </a:lnSpc>
            </a:pPr>
            <a:r>
              <a:rPr lang="zh-CN" altLang="en-US" dirty="0" smtClean="0"/>
              <a:t>开始菜单</a:t>
            </a:r>
            <a:endParaRPr lang="en-US" altLang="zh-CN" dirty="0" smtClean="0"/>
          </a:p>
          <a:p>
            <a:pPr lvl="2">
              <a:lnSpc>
                <a:spcPct val="90000"/>
              </a:lnSpc>
            </a:pPr>
            <a:r>
              <a:rPr lang="zh-CN" altLang="en-US" dirty="0" smtClean="0"/>
              <a:t>小工具（可能有）</a:t>
            </a:r>
            <a:endParaRPr lang="zh-CN" altLang="en-US" dirty="0"/>
          </a:p>
          <a:p>
            <a:pPr lvl="1">
              <a:lnSpc>
                <a:spcPct val="90000"/>
              </a:lnSpc>
            </a:pPr>
            <a:r>
              <a:rPr lang="zh-CN" altLang="en-US" dirty="0"/>
              <a:t> </a:t>
            </a:r>
            <a:r>
              <a:rPr lang="en-US" altLang="zh-CN" dirty="0" smtClean="0"/>
              <a:t>(2)Windows</a:t>
            </a:r>
            <a:r>
              <a:rPr lang="zh-CN" altLang="en-US" dirty="0"/>
              <a:t>任务栏</a:t>
            </a:r>
          </a:p>
          <a:p>
            <a:pPr lvl="2">
              <a:lnSpc>
                <a:spcPct val="90000"/>
              </a:lnSpc>
            </a:pPr>
            <a:r>
              <a:rPr lang="zh-CN" altLang="en-US" dirty="0"/>
              <a:t>锁定与非锁定状态：</a:t>
            </a:r>
          </a:p>
          <a:p>
            <a:pPr lvl="2">
              <a:lnSpc>
                <a:spcPct val="90000"/>
              </a:lnSpc>
            </a:pPr>
            <a:r>
              <a:rPr lang="zh-CN" altLang="en-US" dirty="0"/>
              <a:t>任务栏的位置（只能在四边）、</a:t>
            </a:r>
          </a:p>
          <a:p>
            <a:pPr lvl="2">
              <a:lnSpc>
                <a:spcPct val="90000"/>
              </a:lnSpc>
            </a:pPr>
            <a:r>
              <a:rPr lang="zh-CN" altLang="en-US" dirty="0"/>
              <a:t>大小</a:t>
            </a:r>
            <a:r>
              <a:rPr lang="en-US" altLang="zh-CN" dirty="0"/>
              <a:t>;</a:t>
            </a:r>
          </a:p>
          <a:p>
            <a:pPr lvl="2">
              <a:lnSpc>
                <a:spcPct val="90000"/>
              </a:lnSpc>
            </a:pPr>
            <a:r>
              <a:rPr lang="zh-CN" altLang="en-US" dirty="0"/>
              <a:t>设置属性，隐藏，</a:t>
            </a:r>
          </a:p>
          <a:p>
            <a:pPr lvl="2">
              <a:lnSpc>
                <a:spcPct val="90000"/>
              </a:lnSpc>
            </a:pPr>
            <a:r>
              <a:rPr lang="zh-CN" altLang="en-US" dirty="0"/>
              <a:t>右侧是后台运行的监视程序（不宜太多）。</a:t>
            </a:r>
          </a:p>
          <a:p>
            <a:pPr lvl="1">
              <a:lnSpc>
                <a:spcPct val="90000"/>
              </a:lnSpc>
            </a:pPr>
            <a:r>
              <a:rPr lang="zh-CN" altLang="en-US" dirty="0"/>
              <a:t>  </a:t>
            </a:r>
            <a:r>
              <a:rPr lang="en-US" altLang="zh-CN" dirty="0" smtClean="0"/>
              <a:t>(3)Windows</a:t>
            </a:r>
            <a:r>
              <a:rPr lang="zh-CN" altLang="en-US" dirty="0"/>
              <a:t>开始菜单</a:t>
            </a:r>
          </a:p>
          <a:p>
            <a:pPr lvl="2">
              <a:lnSpc>
                <a:spcPct val="90000"/>
              </a:lnSpc>
            </a:pPr>
            <a:r>
              <a:rPr lang="zh-CN" altLang="en-US" dirty="0"/>
              <a:t>含所有应用程序的快捷方式、设置开始菜单的属性</a:t>
            </a:r>
            <a:endParaRPr lang="zh-CN" altLang="en-US" b="1" dirty="0"/>
          </a:p>
        </p:txBody>
      </p:sp>
    </p:spTree>
    <p:extLst>
      <p:ext uri="{BB962C8B-B14F-4D97-AF65-F5344CB8AC3E}">
        <p14:creationId xmlns:p14="http://schemas.microsoft.com/office/powerpoint/2010/main" val="444782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7003D-558B-40A5-B5E1-31C6FCC00683}" type="slidenum">
              <a:rPr lang="en-US" altLang="zh-CN"/>
              <a:pPr/>
              <a:t>7</a:t>
            </a:fld>
            <a:endParaRPr lang="en-US" altLang="zh-CN"/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dirty="0" smtClean="0"/>
              <a:t>4.</a:t>
            </a:r>
            <a:r>
              <a:rPr lang="zh-CN" altLang="en-US" dirty="0" smtClean="0"/>
              <a:t> </a:t>
            </a:r>
            <a:r>
              <a:rPr lang="en-US" altLang="zh-CN" dirty="0" smtClean="0"/>
              <a:t>Windows</a:t>
            </a:r>
            <a:r>
              <a:rPr lang="zh-CN" altLang="en-US" dirty="0" smtClean="0"/>
              <a:t>窗口操作</a:t>
            </a:r>
            <a:endParaRPr lang="zh-CN" altLang="en-US" dirty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543037"/>
            <a:ext cx="8229600" cy="4909158"/>
          </a:xfrm>
        </p:spPr>
        <p:txBody>
          <a:bodyPr>
            <a:normAutofit/>
          </a:bodyPr>
          <a:lstStyle/>
          <a:p>
            <a:r>
              <a:rPr lang="en-US" altLang="zh-CN" b="1" dirty="0" smtClean="0"/>
              <a:t>4</a:t>
            </a:r>
            <a:r>
              <a:rPr lang="zh-CN" altLang="en-US" b="1" dirty="0" smtClean="0"/>
              <a:t>、</a:t>
            </a:r>
            <a:r>
              <a:rPr lang="zh-CN" altLang="en-US" b="1" dirty="0"/>
              <a:t>窗口操作</a:t>
            </a:r>
          </a:p>
          <a:p>
            <a:pPr lvl="1"/>
            <a:r>
              <a:rPr lang="en-US" altLang="zh-CN" dirty="0" smtClean="0"/>
              <a:t>(1)Windows</a:t>
            </a:r>
            <a:r>
              <a:rPr lang="zh-CN" altLang="en-US" dirty="0"/>
              <a:t>采用多窗口技术</a:t>
            </a:r>
          </a:p>
          <a:p>
            <a:pPr lvl="2"/>
            <a:r>
              <a:rPr lang="zh-CN" altLang="en-US" dirty="0"/>
              <a:t>有应用程序窗口、文档窗口、文件夹窗口、对话窗口等。</a:t>
            </a:r>
          </a:p>
          <a:p>
            <a:pPr lvl="1"/>
            <a:r>
              <a:rPr lang="en-US" altLang="zh-CN" dirty="0" smtClean="0"/>
              <a:t>(2)Windows</a:t>
            </a:r>
            <a:r>
              <a:rPr lang="zh-CN" altLang="en-US" dirty="0"/>
              <a:t>窗口组成</a:t>
            </a:r>
          </a:p>
          <a:p>
            <a:pPr lvl="2"/>
            <a:r>
              <a:rPr lang="zh-CN" altLang="en-US" dirty="0" smtClean="0"/>
              <a:t>标题栏</a:t>
            </a:r>
            <a:endParaRPr lang="en-US" altLang="zh-CN" dirty="0" smtClean="0"/>
          </a:p>
          <a:p>
            <a:pPr lvl="3"/>
            <a:r>
              <a:rPr lang="zh-CN" altLang="en-US" sz="1800" dirty="0" smtClean="0"/>
              <a:t>控制</a:t>
            </a:r>
            <a:r>
              <a:rPr lang="zh-CN" altLang="en-US" sz="1800" dirty="0"/>
              <a:t>按钮、 </a:t>
            </a:r>
            <a:endParaRPr lang="en-US" altLang="zh-CN" sz="1800" dirty="0" smtClean="0"/>
          </a:p>
          <a:p>
            <a:pPr lvl="3"/>
            <a:r>
              <a:rPr lang="zh-CN" altLang="en-US" sz="1800" dirty="0" smtClean="0"/>
              <a:t>最小</a:t>
            </a:r>
            <a:r>
              <a:rPr lang="zh-CN" altLang="en-US" sz="1800" dirty="0"/>
              <a:t>化按钮、最大化按钮（恢复按钮）</a:t>
            </a:r>
            <a:r>
              <a:rPr lang="zh-CN" altLang="en-US" sz="1800" dirty="0" smtClean="0"/>
              <a:t>、</a:t>
            </a:r>
            <a:endParaRPr lang="en-US" altLang="zh-CN" sz="1800" dirty="0" smtClean="0"/>
          </a:p>
          <a:p>
            <a:pPr lvl="3"/>
            <a:r>
              <a:rPr lang="zh-CN" altLang="en-US" sz="1800" dirty="0" smtClean="0"/>
              <a:t>关闭按钮</a:t>
            </a:r>
            <a:endParaRPr lang="zh-CN" altLang="en-US" sz="1800" dirty="0"/>
          </a:p>
          <a:p>
            <a:pPr lvl="2"/>
            <a:r>
              <a:rPr lang="zh-CN" altLang="en-US" dirty="0"/>
              <a:t>菜单栏（访问键、快捷键</a:t>
            </a:r>
            <a:r>
              <a:rPr lang="zh-CN" altLang="en-US" dirty="0" smtClean="0"/>
              <a:t>）</a:t>
            </a:r>
            <a:endParaRPr lang="en-US" altLang="zh-CN" sz="1900" dirty="0" smtClean="0"/>
          </a:p>
        </p:txBody>
      </p:sp>
    </p:spTree>
    <p:extLst>
      <p:ext uri="{BB962C8B-B14F-4D97-AF65-F5344CB8AC3E}">
        <p14:creationId xmlns:p14="http://schemas.microsoft.com/office/powerpoint/2010/main" val="7310078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sz="4400" b="1" kern="1200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华文新魏" pitchFamily="2" charset="-122"/>
                <a:ea typeface="华文新魏" pitchFamily="2" charset="-122"/>
                <a:cs typeface="+mj-cs"/>
              </a:rPr>
              <a:t>4.</a:t>
            </a:r>
            <a:r>
              <a:rPr lang="zh-CN" altLang="zh-CN" sz="4400" b="1" kern="1200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华文新魏" pitchFamily="2" charset="-122"/>
                <a:ea typeface="华文新魏" pitchFamily="2" charset="-122"/>
                <a:cs typeface="+mj-cs"/>
              </a:rPr>
              <a:t> </a:t>
            </a:r>
            <a:r>
              <a:rPr lang="en-US" altLang="zh-CN" sz="4400" b="1" kern="1200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华文新魏" pitchFamily="2" charset="-122"/>
                <a:ea typeface="华文新魏" pitchFamily="2" charset="-122"/>
                <a:cs typeface="+mj-cs"/>
              </a:rPr>
              <a:t>Windows</a:t>
            </a:r>
            <a:r>
              <a:rPr lang="zh-CN" altLang="zh-CN" sz="4400" b="1" kern="1200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华文新魏" pitchFamily="2" charset="-122"/>
                <a:ea typeface="华文新魏" pitchFamily="2" charset="-122"/>
                <a:cs typeface="+mj-cs"/>
              </a:rPr>
              <a:t>窗口操作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altLang="zh-CN" sz="2000" dirty="0" smtClean="0"/>
              <a:t>(3)Windows</a:t>
            </a:r>
            <a:r>
              <a:rPr lang="zh-CN" altLang="en-US" sz="2000" dirty="0" smtClean="0"/>
              <a:t>窗口的操作：</a:t>
            </a:r>
          </a:p>
          <a:p>
            <a:pPr lvl="2"/>
            <a:r>
              <a:rPr lang="zh-CN" altLang="en-US" sz="1900" dirty="0" smtClean="0"/>
              <a:t>移动（拖动标题）；最大化、最小化（后台运行）和恢复、</a:t>
            </a:r>
          </a:p>
          <a:p>
            <a:pPr lvl="2"/>
            <a:r>
              <a:rPr lang="zh-CN" altLang="en-US" sz="1900" dirty="0" smtClean="0"/>
              <a:t>大小改变（拖动边界、最大化、最小化）、</a:t>
            </a:r>
          </a:p>
          <a:p>
            <a:pPr lvl="2"/>
            <a:r>
              <a:rPr lang="zh-CN" altLang="en-US" sz="1900" dirty="0" smtClean="0"/>
              <a:t>拖动滚动条</a:t>
            </a:r>
            <a:endParaRPr lang="en-US" altLang="zh-CN" sz="1900" dirty="0" smtClean="0"/>
          </a:p>
          <a:p>
            <a:pPr lvl="2"/>
            <a:r>
              <a:rPr lang="zh-CN" altLang="en-US" sz="1900" dirty="0" smtClean="0"/>
              <a:t>把窗口附着到任务栏</a:t>
            </a:r>
          </a:p>
          <a:p>
            <a:pPr lvl="2"/>
            <a:r>
              <a:rPr lang="zh-CN" altLang="en-US" sz="1900" dirty="0" smtClean="0"/>
              <a:t>窗口标识</a:t>
            </a:r>
            <a:r>
              <a:rPr lang="en-US" altLang="zh-CN" sz="1900" dirty="0" smtClean="0"/>
              <a:t>——</a:t>
            </a:r>
            <a:r>
              <a:rPr lang="zh-CN" altLang="en-US" sz="1900" dirty="0" smtClean="0"/>
              <a:t>控制按钮（控制菜单的位置、用途）</a:t>
            </a:r>
            <a:endParaRPr lang="en-US" altLang="zh-CN" sz="1900" dirty="0" smtClean="0"/>
          </a:p>
          <a:p>
            <a:pPr lvl="2"/>
            <a:r>
              <a:rPr lang="zh-CN" altLang="en-US" sz="1900" dirty="0" smtClean="0"/>
              <a:t>窗口切换</a:t>
            </a:r>
            <a:endParaRPr lang="en-US" altLang="zh-CN" sz="1900" dirty="0" smtClean="0"/>
          </a:p>
          <a:p>
            <a:pPr lvl="3"/>
            <a:r>
              <a:rPr lang="zh-CN" altLang="en-US" sz="1800" dirty="0" smtClean="0"/>
              <a:t>利用“任务栏”实施切换</a:t>
            </a:r>
            <a:endParaRPr lang="en-US" altLang="zh-CN" sz="1800" dirty="0" smtClean="0"/>
          </a:p>
          <a:p>
            <a:pPr lvl="3"/>
            <a:r>
              <a:rPr lang="en-US" altLang="zh-CN" sz="1800" dirty="0" smtClean="0"/>
              <a:t>&lt;Alt&gt;+&lt;Tab&gt;     </a:t>
            </a:r>
            <a:r>
              <a:rPr lang="zh-CN" altLang="en-US" sz="1800" dirty="0" smtClean="0"/>
              <a:t>或   </a:t>
            </a:r>
            <a:r>
              <a:rPr lang="en-US" altLang="zh-CN" sz="1800" dirty="0" smtClean="0"/>
              <a:t>&lt;Win&gt;+&lt;Tab&gt;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1633775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A848C-B8E1-4B5A-882B-60C0BBA995C3}" type="slidenum">
              <a:rPr lang="en-US" altLang="zh-CN"/>
              <a:pPr/>
              <a:t>9</a:t>
            </a:fld>
            <a:endParaRPr lang="en-US" altLang="zh-CN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dirty="0"/>
              <a:t>4.</a:t>
            </a:r>
            <a:r>
              <a:rPr lang="zh-CN" altLang="en-US" dirty="0"/>
              <a:t> </a:t>
            </a:r>
            <a:r>
              <a:rPr lang="en-US" altLang="zh-CN" dirty="0"/>
              <a:t>Windows</a:t>
            </a:r>
            <a:r>
              <a:rPr lang="zh-CN" altLang="en-US" dirty="0"/>
              <a:t>窗口操作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2"/>
            <a:r>
              <a:rPr lang="zh-CN" altLang="en-US" dirty="0"/>
              <a:t>关闭窗口</a:t>
            </a:r>
          </a:p>
          <a:p>
            <a:pPr lvl="3"/>
            <a:r>
              <a:rPr lang="zh-CN" altLang="en-US" dirty="0"/>
              <a:t>关闭按钮，</a:t>
            </a:r>
          </a:p>
          <a:p>
            <a:pPr lvl="3"/>
            <a:r>
              <a:rPr lang="zh-CN" altLang="en-US" dirty="0"/>
              <a:t>文件</a:t>
            </a:r>
            <a:r>
              <a:rPr lang="en-US" altLang="zh-CN" dirty="0">
                <a:latin typeface="Arial"/>
              </a:rPr>
              <a:t>—</a:t>
            </a:r>
            <a:r>
              <a:rPr lang="zh-CN" altLang="en-US" dirty="0"/>
              <a:t>关闭；</a:t>
            </a:r>
          </a:p>
          <a:p>
            <a:pPr lvl="3"/>
            <a:r>
              <a:rPr lang="en-US" altLang="zh-CN" dirty="0"/>
              <a:t>&lt;Alt&gt;-&lt;F4&gt;</a:t>
            </a:r>
            <a:r>
              <a:rPr lang="zh-CN" altLang="en-US" dirty="0"/>
              <a:t>，</a:t>
            </a:r>
          </a:p>
          <a:p>
            <a:pPr lvl="3"/>
            <a:r>
              <a:rPr lang="zh-CN" altLang="en-US" dirty="0"/>
              <a:t>双击控制按钮可以关闭窗口。</a:t>
            </a:r>
          </a:p>
          <a:p>
            <a:pPr lvl="1"/>
            <a:r>
              <a:rPr lang="en-US" altLang="zh-CN" b="1" dirty="0" smtClean="0"/>
              <a:t>(4)</a:t>
            </a:r>
            <a:r>
              <a:rPr lang="zh-CN" altLang="en-US" b="1" dirty="0" smtClean="0"/>
              <a:t>特殊的窗口</a:t>
            </a:r>
            <a:r>
              <a:rPr lang="en-US" altLang="zh-CN" b="1" dirty="0" smtClean="0"/>
              <a:t>——</a:t>
            </a:r>
            <a:r>
              <a:rPr lang="zh-CN" altLang="en-US" b="1" dirty="0" smtClean="0"/>
              <a:t>对话框</a:t>
            </a:r>
            <a:endParaRPr lang="zh-CN" altLang="en-US" b="1" dirty="0"/>
          </a:p>
          <a:p>
            <a:pPr lvl="2"/>
            <a:r>
              <a:rPr lang="zh-CN" altLang="en-US" b="1" dirty="0" smtClean="0"/>
              <a:t>对话框用于人机交互，内置大量控件</a:t>
            </a:r>
            <a:endParaRPr lang="en-US" altLang="zh-CN" b="1" dirty="0" smtClean="0"/>
          </a:p>
          <a:p>
            <a:pPr lvl="2"/>
            <a:r>
              <a:rPr lang="zh-CN" altLang="en-US" b="1" dirty="0" smtClean="0"/>
              <a:t>对话框</a:t>
            </a:r>
            <a:r>
              <a:rPr lang="zh-CN" altLang="en-US" b="1" dirty="0"/>
              <a:t>与窗口的区别</a:t>
            </a:r>
          </a:p>
          <a:p>
            <a:pPr lvl="3"/>
            <a:r>
              <a:rPr lang="zh-CN" altLang="en-US" b="1" dirty="0"/>
              <a:t>对话框不能改变大小，有帮助按钮，需要</a:t>
            </a:r>
            <a:r>
              <a:rPr lang="zh-CN" altLang="en-US" b="1" dirty="0">
                <a:latin typeface="Arial"/>
              </a:rPr>
              <a:t>“</a:t>
            </a:r>
            <a:r>
              <a:rPr lang="zh-CN" altLang="en-US" b="1" dirty="0"/>
              <a:t>确定</a:t>
            </a:r>
            <a:r>
              <a:rPr lang="zh-CN" altLang="en-US" b="1" dirty="0">
                <a:latin typeface="Arial"/>
              </a:rPr>
              <a:t>”</a:t>
            </a:r>
            <a:r>
              <a:rPr lang="zh-CN" altLang="en-US" b="1" dirty="0"/>
              <a:t>。</a:t>
            </a:r>
          </a:p>
          <a:p>
            <a:pPr lvl="2"/>
            <a:r>
              <a:rPr lang="zh-CN" altLang="en-US" b="1" dirty="0"/>
              <a:t>由带有</a:t>
            </a:r>
            <a:r>
              <a:rPr lang="en-US" altLang="zh-CN" b="1" dirty="0">
                <a:latin typeface="Arial"/>
              </a:rPr>
              <a:t>…</a:t>
            </a:r>
            <a:r>
              <a:rPr lang="zh-CN" altLang="en-US" b="1" dirty="0"/>
              <a:t>的菜单项启动</a:t>
            </a:r>
          </a:p>
        </p:txBody>
      </p:sp>
    </p:spTree>
    <p:extLst>
      <p:ext uri="{BB962C8B-B14F-4D97-AF65-F5344CB8AC3E}">
        <p14:creationId xmlns:p14="http://schemas.microsoft.com/office/powerpoint/2010/main" val="26212227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157</TotalTime>
  <Words>2459</Words>
  <Application>Microsoft Office PowerPoint</Application>
  <PresentationFormat>全屏显示(4:3)</PresentationFormat>
  <Paragraphs>374</Paragraphs>
  <Slides>33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33</vt:i4>
      </vt:variant>
    </vt:vector>
  </HeadingPairs>
  <TitlesOfParts>
    <vt:vector size="34" baseType="lpstr">
      <vt:lpstr>Office 主题</vt:lpstr>
      <vt:lpstr>PowerPoint 演示文稿</vt:lpstr>
      <vt:lpstr>第2章 Windows7</vt:lpstr>
      <vt:lpstr>1.基本知识</vt:lpstr>
      <vt:lpstr>2.最基本操作</vt:lpstr>
      <vt:lpstr>2.最基本操作</vt:lpstr>
      <vt:lpstr>3. Windows桌面构成</vt:lpstr>
      <vt:lpstr>4. Windows窗口操作</vt:lpstr>
      <vt:lpstr>4. Windows窗口操作</vt:lpstr>
      <vt:lpstr>4. Windows窗口操作</vt:lpstr>
      <vt:lpstr>5.文件管理</vt:lpstr>
      <vt:lpstr>5.文件管理</vt:lpstr>
      <vt:lpstr>5.文件管理</vt:lpstr>
      <vt:lpstr>5.文件管理</vt:lpstr>
      <vt:lpstr>5.文件管理</vt:lpstr>
      <vt:lpstr>5.文件管理</vt:lpstr>
      <vt:lpstr>5.文件管理</vt:lpstr>
      <vt:lpstr>5.文件管理</vt:lpstr>
      <vt:lpstr>5.文件管理</vt:lpstr>
      <vt:lpstr>5.文件管理</vt:lpstr>
      <vt:lpstr>5.文件管理</vt:lpstr>
      <vt:lpstr>6.磁盘管理</vt:lpstr>
      <vt:lpstr>6.磁盘管理</vt:lpstr>
      <vt:lpstr>7.计算机系统维护</vt:lpstr>
      <vt:lpstr>7.计算机系统维护</vt:lpstr>
      <vt:lpstr>7.计算机系统维护</vt:lpstr>
      <vt:lpstr>8.常用的附件和工具</vt:lpstr>
      <vt:lpstr>8.常用的附件和工具</vt:lpstr>
      <vt:lpstr>9.其他重要信息</vt:lpstr>
      <vt:lpstr>9.其他重要信息</vt:lpstr>
      <vt:lpstr>第二章 Windows操作系统</vt:lpstr>
      <vt:lpstr>第二章 Windows操作系统</vt:lpstr>
      <vt:lpstr>第二章 Windows操作系统</vt:lpstr>
      <vt:lpstr>第二章 Windows操作系统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maxl</dc:creator>
  <cp:lastModifiedBy>maxl</cp:lastModifiedBy>
  <cp:revision>40</cp:revision>
  <dcterms:created xsi:type="dcterms:W3CDTF">2013-12-04T11:24:04Z</dcterms:created>
  <dcterms:modified xsi:type="dcterms:W3CDTF">2014-01-01T10:39:51Z</dcterms:modified>
</cp:coreProperties>
</file>