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85" r:id="rId7"/>
    <p:sldId id="265" r:id="rId8"/>
    <p:sldId id="266" r:id="rId9"/>
    <p:sldId id="267" r:id="rId10"/>
    <p:sldId id="268" r:id="rId11"/>
    <p:sldId id="269" r:id="rId12"/>
    <p:sldId id="297" r:id="rId13"/>
    <p:sldId id="270" r:id="rId14"/>
    <p:sldId id="271" r:id="rId15"/>
    <p:sldId id="272" r:id="rId16"/>
    <p:sldId id="273" r:id="rId17"/>
    <p:sldId id="274" r:id="rId18"/>
    <p:sldId id="286" r:id="rId19"/>
    <p:sldId id="275" r:id="rId20"/>
    <p:sldId id="298" r:id="rId21"/>
    <p:sldId id="276" r:id="rId22"/>
    <p:sldId id="287" r:id="rId23"/>
    <p:sldId id="277" r:id="rId24"/>
    <p:sldId id="278" r:id="rId25"/>
    <p:sldId id="279" r:id="rId26"/>
    <p:sldId id="280" r:id="rId27"/>
    <p:sldId id="294" r:id="rId28"/>
    <p:sldId id="281" r:id="rId29"/>
    <p:sldId id="296" r:id="rId30"/>
    <p:sldId id="288" r:id="rId31"/>
    <p:sldId id="282" r:id="rId32"/>
    <p:sldId id="295" r:id="rId33"/>
    <p:sldId id="283" r:id="rId34"/>
    <p:sldId id="289" r:id="rId35"/>
    <p:sldId id="290" r:id="rId36"/>
    <p:sldId id="284" r:id="rId37"/>
    <p:sldId id="291" r:id="rId38"/>
    <p:sldId id="292" r:id="rId39"/>
    <p:sldId id="293" r:id="rId4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38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1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6"/>
            <a:ext cx="8229600" cy="6318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57759"/>
          </a:xfrm>
        </p:spPr>
        <p:txBody>
          <a:bodyPr/>
          <a:lstStyle>
            <a:lvl1pPr>
              <a:buFont typeface="Wingdings" pitchFamily="2" charset="2"/>
              <a:buChar char="u"/>
              <a:defRPr b="1">
                <a:effectLst/>
                <a:latin typeface="华文新魏" pitchFamily="2" charset="-122"/>
                <a:ea typeface="华文新魏" pitchFamily="2" charset="-122"/>
              </a:defRPr>
            </a:lvl1pPr>
            <a:lvl2pPr>
              <a:buFont typeface="Wingdings" pitchFamily="2" charset="2"/>
              <a:buChar char="p"/>
              <a:defRPr sz="2400" b="1">
                <a:solidFill>
                  <a:srgbClr val="002060"/>
                </a:solidFill>
                <a:effectLst/>
                <a:latin typeface="华文仿宋" pitchFamily="2" charset="-122"/>
                <a:ea typeface="华文仿宋" pitchFamily="2" charset="-122"/>
              </a:defRPr>
            </a:lvl2pPr>
            <a:lvl3pPr>
              <a:buFont typeface="Wingdings" pitchFamily="2" charset="2"/>
              <a:buChar char="ü"/>
              <a:defRPr sz="2400"/>
            </a:lvl3pPr>
            <a:lvl4pPr>
              <a:buFont typeface="Wingdings" pitchFamily="2" charset="2"/>
              <a:buChar char="l"/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00034" y="1500176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428596" y="6429398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4.</a:t>
            </a:r>
            <a:r>
              <a:rPr lang="zh-CN" altLang="en-US" dirty="0" smtClean="0"/>
              <a:t>文字编辑</a:t>
            </a:r>
            <a:endParaRPr lang="en-US" altLang="zh-CN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CN" b="1" dirty="0" smtClean="0"/>
              <a:t>(2)</a:t>
            </a:r>
            <a:r>
              <a:rPr lang="zh-CN" altLang="en-US" b="1" dirty="0" smtClean="0"/>
              <a:t>文字的删除 </a:t>
            </a:r>
          </a:p>
          <a:p>
            <a:pPr lvl="2" eaLnBrk="1" hangingPunct="1"/>
            <a:r>
              <a:rPr lang="zh-CN" altLang="en-US" b="1" dirty="0" smtClean="0"/>
              <a:t>①</a:t>
            </a:r>
            <a:r>
              <a:rPr lang="en-US" altLang="zh-CN" b="1" dirty="0" smtClean="0"/>
              <a:t>&lt;Del&gt;</a:t>
            </a:r>
            <a:r>
              <a:rPr lang="zh-CN" altLang="en-US" b="1" dirty="0" smtClean="0"/>
              <a:t>键 </a:t>
            </a:r>
          </a:p>
          <a:p>
            <a:pPr lvl="2" eaLnBrk="1" hangingPunct="1"/>
            <a:r>
              <a:rPr lang="zh-CN" altLang="en-US" b="1" dirty="0" smtClean="0"/>
              <a:t>②</a:t>
            </a:r>
            <a:r>
              <a:rPr lang="en-US" altLang="zh-CN" b="1" dirty="0" smtClean="0"/>
              <a:t>&lt;</a:t>
            </a:r>
            <a:r>
              <a:rPr lang="en-US" altLang="zh-CN" b="1" dirty="0" err="1" smtClean="0"/>
              <a:t>BackSpace</a:t>
            </a:r>
            <a:r>
              <a:rPr lang="en-US" altLang="zh-CN" b="1" dirty="0" smtClean="0"/>
              <a:t>&gt;</a:t>
            </a:r>
            <a:r>
              <a:rPr lang="zh-CN" altLang="en-US" b="1" dirty="0" smtClean="0"/>
              <a:t>键   </a:t>
            </a:r>
          </a:p>
          <a:p>
            <a:pPr lvl="1" eaLnBrk="1" hangingPunct="1"/>
            <a:r>
              <a:rPr lang="zh-CN" altLang="en-US" b="1" dirty="0" smtClean="0"/>
              <a:t> </a:t>
            </a:r>
            <a:r>
              <a:rPr lang="en-US" altLang="zh-CN" b="1" dirty="0" smtClean="0"/>
              <a:t>(3)</a:t>
            </a:r>
            <a:r>
              <a:rPr lang="zh-CN" altLang="en-US" b="1" dirty="0" smtClean="0"/>
              <a:t>操作的撤销与重复 </a:t>
            </a:r>
          </a:p>
          <a:p>
            <a:pPr lvl="2" eaLnBrk="1" hangingPunct="1"/>
            <a:r>
              <a:rPr lang="zh-CN" altLang="en-US" b="1" dirty="0" smtClean="0"/>
              <a:t>如果对所做的操作后悔，可以使用命令</a:t>
            </a:r>
            <a:r>
              <a:rPr lang="en-US" altLang="zh-CN" b="1" dirty="0" smtClean="0"/>
              <a:t>【Ctrl】+Z</a:t>
            </a:r>
            <a:r>
              <a:rPr lang="zh-CN" altLang="en-US" b="1" dirty="0" smtClean="0"/>
              <a:t>，</a:t>
            </a:r>
            <a:endParaRPr lang="en-US" altLang="zh-CN" b="1" dirty="0" smtClean="0"/>
          </a:p>
          <a:p>
            <a:pPr lvl="2" eaLnBrk="1" hangingPunct="1"/>
            <a:r>
              <a:rPr lang="zh-CN" altLang="en-US" b="1" dirty="0" smtClean="0"/>
              <a:t>单击窗口左</a:t>
            </a:r>
            <a:r>
              <a:rPr lang="zh-CN" altLang="en-US" b="1" dirty="0"/>
              <a:t>上角</a:t>
            </a:r>
            <a:r>
              <a:rPr lang="zh-CN" altLang="en-US" b="1" dirty="0" smtClean="0"/>
              <a:t>工具栏中的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撤销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</a:t>
            </a:r>
            <a:endParaRPr lang="en-US" altLang="zh-CN" b="1" dirty="0" smtClean="0"/>
          </a:p>
          <a:p>
            <a:pPr lvl="1"/>
            <a:r>
              <a:rPr lang="en-US" altLang="zh-CN" b="1" dirty="0" smtClean="0"/>
              <a:t>(4)</a:t>
            </a:r>
            <a:r>
              <a:rPr lang="zh-CN" altLang="en-US" b="1" dirty="0" smtClean="0"/>
              <a:t>右单击</a:t>
            </a:r>
            <a:r>
              <a:rPr lang="en-US" altLang="zh-CN" b="1" dirty="0" smtClean="0"/>
              <a:t>—</a:t>
            </a:r>
            <a:r>
              <a:rPr lang="zh-CN" altLang="en-US" b="1" dirty="0" smtClean="0"/>
              <a:t>弹出快捷菜单</a:t>
            </a:r>
            <a:endParaRPr lang="en-US" altLang="zh-CN" b="1" dirty="0"/>
          </a:p>
          <a:p>
            <a:pPr lvl="2"/>
            <a:r>
              <a:rPr lang="zh-CN" altLang="en-US" b="1" dirty="0"/>
              <a:t>右单击启动快捷菜单，完成各种操作</a:t>
            </a:r>
          </a:p>
          <a:p>
            <a:pPr lvl="2" eaLnBrk="1" hangingPunct="1"/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5.</a:t>
            </a:r>
            <a:r>
              <a:rPr lang="zh-CN" altLang="en-US" dirty="0" smtClean="0"/>
              <a:t>文本块的管理</a:t>
            </a:r>
            <a:endParaRPr lang="en-US" altLang="zh-CN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543037"/>
            <a:ext cx="8229600" cy="5314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5</a:t>
            </a:r>
            <a:r>
              <a:rPr lang="zh-CN" altLang="en-US" dirty="0" smtClean="0"/>
              <a:t>、文本块管理 </a:t>
            </a:r>
            <a:endParaRPr lang="zh-CN" altLang="en-US" b="0" dirty="0" smtClean="0"/>
          </a:p>
          <a:p>
            <a:pPr lvl="1" eaLnBrk="1" hangingPunct="1"/>
            <a:r>
              <a:rPr lang="zh-CN" altLang="en-US" sz="2800" b="1" dirty="0" smtClean="0"/>
              <a:t> </a:t>
            </a:r>
            <a:r>
              <a:rPr lang="en-US" altLang="zh-CN" sz="2800" b="1" dirty="0" smtClean="0"/>
              <a:t>(1)</a:t>
            </a:r>
            <a:r>
              <a:rPr lang="zh-CN" altLang="en-US" sz="2800" b="1" dirty="0" smtClean="0"/>
              <a:t>文本块选择 </a:t>
            </a:r>
          </a:p>
          <a:p>
            <a:pPr lvl="2" eaLnBrk="1" hangingPunct="1"/>
            <a:r>
              <a:rPr lang="zh-CN" altLang="en-US" b="1" dirty="0" smtClean="0"/>
              <a:t>鼠标器指针指向要选中文字块的起始位置，然后在要选中的文字上拖动； </a:t>
            </a:r>
          </a:p>
          <a:p>
            <a:pPr lvl="2" eaLnBrk="1" hangingPunct="1"/>
            <a:r>
              <a:rPr lang="zh-CN" altLang="en-US" b="1" dirty="0" smtClean="0"/>
              <a:t>或者把插入点光标放在要选中文字块的起始位置，然后用</a:t>
            </a:r>
            <a:r>
              <a:rPr lang="en-US" altLang="zh-CN" b="1" dirty="0" smtClean="0"/>
              <a:t>[Shift]+</a:t>
            </a:r>
            <a:r>
              <a:rPr lang="zh-CN" altLang="en-US" b="1" dirty="0" smtClean="0"/>
              <a:t>箭头键； </a:t>
            </a:r>
          </a:p>
          <a:p>
            <a:pPr lvl="3" eaLnBrk="1" hangingPunct="1"/>
            <a:r>
              <a:rPr lang="zh-CN" altLang="en-US" b="1" dirty="0" smtClean="0"/>
              <a:t>如果想选择矩形块，在按住</a:t>
            </a:r>
            <a:r>
              <a:rPr lang="en-US" altLang="zh-CN" b="1" dirty="0" smtClean="0"/>
              <a:t>&lt;Alt&gt;</a:t>
            </a:r>
            <a:r>
              <a:rPr lang="zh-CN" altLang="en-US" b="1" dirty="0" smtClean="0"/>
              <a:t>键同时，以鼠标从左上角拖动到右下角。 </a:t>
            </a:r>
          </a:p>
          <a:p>
            <a:pPr lvl="2" eaLnBrk="1" hangingPunct="1"/>
            <a:r>
              <a:rPr lang="zh-CN" altLang="en-US" b="1" dirty="0" smtClean="0"/>
              <a:t>鼠标放在左侧：单击、双击、三击。</a:t>
            </a:r>
            <a:endParaRPr lang="en-US" altLang="zh-CN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文本块的管理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altLang="zh-CN" sz="2800" b="1" dirty="0" smtClean="0"/>
              <a:t>(2)</a:t>
            </a:r>
            <a:r>
              <a:rPr lang="zh-CN" altLang="en-US" sz="2800" b="1" dirty="0" smtClean="0"/>
              <a:t>文本块的复制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选中需要的文字块 　 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复制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按钮（或</a:t>
            </a:r>
            <a:r>
              <a:rPr lang="en-US" altLang="zh-CN" b="1" dirty="0" smtClean="0"/>
              <a:t>[Ctrl]+C</a:t>
            </a:r>
            <a:r>
              <a:rPr lang="zh-CN" altLang="en-US" b="1" dirty="0" smtClean="0"/>
              <a:t>） 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光标移到需要此文字的位置，选择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粘贴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按钮（或</a:t>
            </a:r>
            <a:r>
              <a:rPr lang="en-US" altLang="zh-CN" b="1" dirty="0" smtClean="0"/>
              <a:t>[Ctrl]+V</a:t>
            </a:r>
            <a:r>
              <a:rPr lang="zh-CN" altLang="en-US" b="1" dirty="0" smtClean="0"/>
              <a:t>）</a:t>
            </a:r>
            <a:r>
              <a:rPr lang="en-US" altLang="zh-CN" b="1" dirty="0" smtClean="0"/>
              <a:t>; </a:t>
            </a:r>
            <a:endParaRPr lang="en-US" altLang="zh-CN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CN" sz="2800" dirty="0" smtClean="0"/>
              <a:t>(3)</a:t>
            </a:r>
            <a:r>
              <a:rPr lang="zh-CN" altLang="en-US" sz="2800" dirty="0" smtClean="0"/>
              <a:t>文本块的移动 </a:t>
            </a:r>
            <a:endParaRPr lang="zh-CN" altLang="en-US" sz="2800" b="1" dirty="0" smtClean="0"/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选中需要的文字块 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剪切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按钮（或</a:t>
            </a:r>
            <a:r>
              <a:rPr lang="en-US" altLang="zh-CN" b="1" dirty="0" smtClean="0"/>
              <a:t>[Ctrl]+X</a:t>
            </a:r>
            <a:r>
              <a:rPr lang="zh-CN" altLang="en-US" b="1" dirty="0" smtClean="0"/>
              <a:t>） 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b="1" dirty="0" smtClean="0"/>
              <a:t>光标移到需要此文字的位置，选择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粘贴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按钮（或</a:t>
            </a:r>
            <a:r>
              <a:rPr lang="en-US" altLang="zh-CN" b="1" dirty="0" smtClean="0"/>
              <a:t>[Ctrl]+V</a:t>
            </a:r>
            <a:r>
              <a:rPr lang="zh-CN" altLang="en-US" b="1" dirty="0" smtClean="0"/>
              <a:t>）</a:t>
            </a:r>
            <a:r>
              <a:rPr lang="en-US" altLang="zh-CN" b="1" dirty="0" smtClean="0"/>
              <a:t>;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3289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6.</a:t>
            </a:r>
            <a:r>
              <a:rPr lang="zh-CN" altLang="en-US" dirty="0" smtClean="0"/>
              <a:t>文字的定位、查找与替换</a:t>
            </a:r>
            <a:endParaRPr lang="en-US" altLang="zh-CN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2800" dirty="0" smtClean="0"/>
              <a:t>6</a:t>
            </a:r>
            <a:r>
              <a:rPr lang="zh-CN" altLang="en-US" sz="2800" dirty="0" smtClean="0"/>
              <a:t>、文字的定位、查找与替换 </a:t>
            </a:r>
            <a:endParaRPr lang="zh-CN" altLang="en-US" sz="2800" b="0" dirty="0" smtClean="0"/>
          </a:p>
          <a:p>
            <a:pPr lvl="1" eaLnBrk="1" hangingPunct="1"/>
            <a:r>
              <a:rPr lang="en-US" altLang="zh-CN" sz="2400" b="1" dirty="0" smtClean="0"/>
              <a:t>(1)</a:t>
            </a:r>
            <a:r>
              <a:rPr lang="zh-CN" altLang="en-US" sz="2400" b="1" dirty="0" smtClean="0"/>
              <a:t>定位 </a:t>
            </a:r>
          </a:p>
          <a:p>
            <a:pPr lvl="2" eaLnBrk="1" hangingPunct="1"/>
            <a:r>
              <a:rPr lang="zh-CN" altLang="en-US" sz="2000" b="1" dirty="0" smtClean="0"/>
              <a:t>选择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开始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选项卡</a:t>
            </a:r>
            <a:r>
              <a:rPr lang="en-US" altLang="zh-CN" sz="2000" b="1" dirty="0" smtClean="0"/>
              <a:t>——【</a:t>
            </a:r>
            <a:r>
              <a:rPr lang="zh-CN" altLang="en-US" sz="2000" b="1" dirty="0" smtClean="0"/>
              <a:t>查找</a:t>
            </a:r>
            <a:r>
              <a:rPr lang="en-US" altLang="zh-CN" sz="2000" b="1" dirty="0" smtClean="0"/>
              <a:t>】——【</a:t>
            </a:r>
            <a:r>
              <a:rPr lang="zh-CN" altLang="en-US" sz="2000" b="1" dirty="0" smtClean="0"/>
              <a:t>转到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，</a:t>
            </a:r>
          </a:p>
          <a:p>
            <a:pPr lvl="2" eaLnBrk="1" hangingPunct="1"/>
            <a:r>
              <a:rPr lang="zh-CN" altLang="en-US" sz="2000" b="1" dirty="0" smtClean="0"/>
              <a:t>选择定位内容的类型，例如页，节等，</a:t>
            </a:r>
            <a:endParaRPr lang="en-US" altLang="zh-CN" sz="2000" b="1" dirty="0" smtClean="0"/>
          </a:p>
          <a:p>
            <a:pPr lvl="2" eaLnBrk="1" hangingPunct="1"/>
            <a:r>
              <a:rPr lang="zh-CN" altLang="en-US" sz="2000" b="1" dirty="0" smtClean="0"/>
              <a:t>然后再输入要定位的页号或者节号，则光标移动到需要的位置； </a:t>
            </a:r>
          </a:p>
          <a:p>
            <a:pPr lvl="1" eaLnBrk="1" hangingPunct="1"/>
            <a:r>
              <a:rPr lang="en-US" altLang="zh-CN" sz="2400" b="1" dirty="0" smtClean="0"/>
              <a:t>(2)</a:t>
            </a:r>
            <a:r>
              <a:rPr lang="zh-CN" altLang="en-US" sz="2400" b="1" dirty="0" smtClean="0"/>
              <a:t>查找 </a:t>
            </a:r>
          </a:p>
          <a:p>
            <a:pPr lvl="2"/>
            <a:r>
              <a:rPr lang="zh-CN" altLang="en-US" sz="2000" b="1" dirty="0" smtClean="0"/>
              <a:t>选择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开始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选项卡</a:t>
            </a:r>
            <a:r>
              <a:rPr lang="en-US" altLang="zh-CN" sz="2000" b="1" dirty="0" smtClean="0"/>
              <a:t>——【</a:t>
            </a:r>
            <a:r>
              <a:rPr lang="zh-CN" altLang="en-US" sz="2000" b="1" dirty="0" smtClean="0"/>
              <a:t>查找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，弹出对话框。</a:t>
            </a:r>
            <a:endParaRPr lang="en-US" altLang="zh-CN" sz="2000" b="1" dirty="0" smtClean="0"/>
          </a:p>
          <a:p>
            <a:pPr lvl="2"/>
            <a:r>
              <a:rPr lang="zh-CN" altLang="en-US" sz="2000" b="1" dirty="0" smtClean="0"/>
              <a:t>输入查找内容，</a:t>
            </a:r>
          </a:p>
          <a:p>
            <a:pPr lvl="2" eaLnBrk="1" hangingPunct="1"/>
            <a:r>
              <a:rPr lang="zh-CN" altLang="en-US" sz="2000" b="1" dirty="0" smtClean="0"/>
              <a:t>说明搜索范围（向上、向下、全文），</a:t>
            </a:r>
          </a:p>
          <a:p>
            <a:pPr lvl="2" eaLnBrk="1" hangingPunct="1"/>
            <a:r>
              <a:rPr lang="zh-CN" altLang="en-US" sz="2000" b="1" dirty="0" smtClean="0"/>
              <a:t>然后选择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查找下一个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，则在文章中找到第一个符合要求的字符串，并停留在那里。</a:t>
            </a:r>
          </a:p>
          <a:p>
            <a:pPr lvl="2" eaLnBrk="1" hangingPunct="1"/>
            <a:r>
              <a:rPr lang="zh-CN" altLang="en-US" sz="2000" b="1" dirty="0" smtClean="0"/>
              <a:t>可以继续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查找下一个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。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文字的定位、查找与替换</a:t>
            </a:r>
            <a:r>
              <a:rPr lang="zh-CN" altLang="en-US" b="0" dirty="0" smtClean="0"/>
              <a:t>　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zh-CN" sz="2400" b="1" dirty="0" smtClean="0"/>
              <a:t>(3)</a:t>
            </a:r>
            <a:r>
              <a:rPr lang="zh-CN" altLang="en-US" sz="2400" b="1" dirty="0" smtClean="0"/>
              <a:t>替换 </a:t>
            </a:r>
          </a:p>
          <a:p>
            <a:pPr lvl="2"/>
            <a:r>
              <a:rPr lang="zh-CN" altLang="en-US" sz="2000" b="1" dirty="0" smtClean="0"/>
              <a:t>选择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开始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选项卡</a:t>
            </a:r>
            <a:r>
              <a:rPr lang="en-US" altLang="zh-CN" sz="2000" b="1" dirty="0" smtClean="0"/>
              <a:t>——【</a:t>
            </a:r>
            <a:r>
              <a:rPr lang="zh-CN" altLang="en-US" sz="2000" b="1" dirty="0" smtClean="0"/>
              <a:t>替换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，弹出对话框，</a:t>
            </a:r>
            <a:endParaRPr lang="en-US" altLang="zh-CN" sz="2000" b="1" dirty="0" smtClean="0"/>
          </a:p>
          <a:p>
            <a:pPr lvl="2"/>
            <a:r>
              <a:rPr lang="zh-CN" altLang="en-US" sz="2000" b="1" dirty="0" smtClean="0"/>
              <a:t>在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查找内容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中输入将被替换掉的内容，</a:t>
            </a:r>
          </a:p>
          <a:p>
            <a:pPr lvl="2" eaLnBrk="1" hangingPunct="1"/>
            <a:r>
              <a:rPr lang="zh-CN" altLang="en-US" sz="2000" b="1" dirty="0" smtClean="0"/>
              <a:t>在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替换为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中输入结果字符串，</a:t>
            </a:r>
          </a:p>
          <a:p>
            <a:pPr lvl="2" eaLnBrk="1" hangingPunct="1"/>
            <a:r>
              <a:rPr lang="zh-CN" altLang="en-US" sz="2000" b="1" dirty="0" smtClean="0"/>
              <a:t>说明搜索范围（向上、向下、全文），然后选择是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全部替换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，还是逐个替换。同时也可以说明是否需要区分大小写，区分全半角等等。 </a:t>
            </a:r>
          </a:p>
          <a:p>
            <a:pPr lvl="1" eaLnBrk="1" hangingPunct="1"/>
            <a:r>
              <a:rPr lang="en-US" altLang="zh-CN" sz="2400" b="1" dirty="0" smtClean="0"/>
              <a:t>(4)</a:t>
            </a:r>
            <a:r>
              <a:rPr lang="zh-CN" altLang="en-US" sz="2400" b="1" dirty="0" smtClean="0"/>
              <a:t>高级替换 </a:t>
            </a:r>
          </a:p>
          <a:p>
            <a:pPr lvl="2" eaLnBrk="1" hangingPunct="1"/>
            <a:r>
              <a:rPr lang="en-US" altLang="zh-CN" sz="2000" b="1" dirty="0" smtClean="0"/>
              <a:t>(A)</a:t>
            </a:r>
            <a:r>
              <a:rPr lang="zh-CN" altLang="en-US" sz="2000" b="1" dirty="0" smtClean="0"/>
              <a:t>带有格式的替换： </a:t>
            </a:r>
          </a:p>
          <a:p>
            <a:pPr lvl="3" eaLnBrk="1" hangingPunct="1"/>
            <a:r>
              <a:rPr lang="zh-CN" altLang="en-US" sz="1800" b="1" dirty="0" smtClean="0"/>
              <a:t>在查找替换过程中，可以包含文字的格式。在</a:t>
            </a: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查找和替换</a:t>
            </a:r>
            <a:r>
              <a:rPr lang="en-US" altLang="zh-CN" sz="1800" b="1" dirty="0" smtClean="0"/>
              <a:t>】</a:t>
            </a:r>
            <a:r>
              <a:rPr lang="zh-CN" altLang="en-US" sz="1800" b="1" dirty="0" smtClean="0"/>
              <a:t>的</a:t>
            </a: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高级</a:t>
            </a:r>
            <a:r>
              <a:rPr lang="en-US" altLang="zh-CN" sz="1800" b="1" dirty="0" smtClean="0"/>
              <a:t>】</a:t>
            </a:r>
            <a:r>
              <a:rPr lang="zh-CN" altLang="en-US" sz="1800" b="1" dirty="0" smtClean="0"/>
              <a:t>窗口中，可以设置文字的颜色、大小等等格式信息；</a:t>
            </a:r>
          </a:p>
          <a:p>
            <a:pPr lvl="2" eaLnBrk="1" hangingPunct="1"/>
            <a:r>
              <a:rPr lang="en-US" altLang="zh-CN" sz="2000" b="1" dirty="0" smtClean="0"/>
              <a:t>(B)</a:t>
            </a:r>
            <a:r>
              <a:rPr lang="zh-CN" altLang="en-US" sz="2000" b="1" dirty="0" smtClean="0"/>
              <a:t>带有特殊字符的替换     </a:t>
            </a:r>
            <a:r>
              <a:rPr lang="en-US" altLang="zh-CN" sz="2000" b="1" dirty="0" smtClean="0"/>
              <a:t>^P</a:t>
            </a:r>
            <a:r>
              <a:rPr lang="zh-CN" altLang="en-US" sz="2000" b="1" dirty="0" smtClean="0"/>
              <a:t>与</a:t>
            </a:r>
            <a:r>
              <a:rPr lang="en-US" altLang="zh-CN" sz="2000" b="1" dirty="0" smtClean="0"/>
              <a:t>^L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7.</a:t>
            </a:r>
            <a:r>
              <a:rPr lang="zh-CN" altLang="en-US" dirty="0" smtClean="0"/>
              <a:t>设置文档格式</a:t>
            </a:r>
            <a:endParaRPr lang="en-US" altLang="zh-CN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85939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7</a:t>
            </a:r>
            <a:r>
              <a:rPr lang="zh-CN" altLang="en-US" dirty="0" smtClean="0"/>
              <a:t>、设置文档格式（★★★★★） </a:t>
            </a:r>
            <a:endParaRPr lang="zh-CN" altLang="en-US" b="0" dirty="0" smtClean="0"/>
          </a:p>
          <a:p>
            <a:pPr lvl="1" eaLnBrk="1" hangingPunct="1"/>
            <a:r>
              <a:rPr lang="en-US" altLang="zh-CN" b="1" dirty="0" smtClean="0"/>
              <a:t>(1)</a:t>
            </a:r>
            <a:r>
              <a:rPr lang="zh-CN" altLang="en-US" b="1" dirty="0" smtClean="0"/>
              <a:t>设置字体、字型和字号 </a:t>
            </a:r>
          </a:p>
          <a:p>
            <a:pPr lvl="2" eaLnBrk="1" hangingPunct="1"/>
            <a:r>
              <a:rPr lang="zh-CN" altLang="en-US" b="1" dirty="0" smtClean="0"/>
              <a:t>①选中要设置字体、字型和字号的文字 </a:t>
            </a:r>
          </a:p>
          <a:p>
            <a:pPr lvl="2" eaLnBrk="1" hangingPunct="1"/>
            <a:r>
              <a:rPr lang="zh-CN" altLang="en-US" b="1" dirty="0" smtClean="0"/>
              <a:t>②使用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字体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区块中的格式栏，设置字体，字的大小，字的形式（粗体</a:t>
            </a:r>
            <a:r>
              <a:rPr lang="en-US" altLang="zh-CN" b="1" dirty="0" smtClean="0"/>
              <a:t>B</a:t>
            </a:r>
            <a:r>
              <a:rPr lang="zh-CN" altLang="en-US" b="1" dirty="0" smtClean="0"/>
              <a:t>，斜体</a:t>
            </a:r>
            <a:r>
              <a:rPr lang="en-US" altLang="zh-CN" b="1" dirty="0" smtClean="0"/>
              <a:t>I</a:t>
            </a:r>
            <a:r>
              <a:rPr lang="zh-CN" altLang="en-US" b="1" dirty="0" smtClean="0"/>
              <a:t>，或者加下划线</a:t>
            </a:r>
            <a:r>
              <a:rPr lang="en-US" altLang="zh-CN" b="1" dirty="0" smtClean="0"/>
              <a:t>U)</a:t>
            </a:r>
            <a:r>
              <a:rPr lang="zh-CN" altLang="en-US" b="1" dirty="0" smtClean="0"/>
              <a:t>。 </a:t>
            </a:r>
          </a:p>
          <a:p>
            <a:pPr lvl="2" eaLnBrk="1" hangingPunct="1"/>
            <a:r>
              <a:rPr lang="zh-CN" altLang="en-US" b="1" dirty="0" smtClean="0"/>
              <a:t>③利用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字体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区块右下角的小箭头，弹出“字体”对话框，可以设置字体、字型和字号，以及字的颜色、字符之间的距离等等；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7.</a:t>
            </a:r>
            <a:r>
              <a:rPr lang="zh-CN" altLang="en-US" dirty="0" smtClean="0"/>
              <a:t>设置文档格式</a:t>
            </a:r>
            <a:endParaRPr lang="en-US" altLang="zh-CN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zh-CN" sz="2600" b="1" dirty="0" smtClean="0"/>
              <a:t>(2)</a:t>
            </a:r>
            <a:r>
              <a:rPr lang="zh-CN" altLang="en-US" sz="2600" b="1" dirty="0" smtClean="0"/>
              <a:t>段落排版 </a:t>
            </a:r>
          </a:p>
          <a:p>
            <a:pPr lvl="2" eaLnBrk="1" hangingPunct="1"/>
            <a:r>
              <a:rPr lang="zh-CN" altLang="en-US" b="1" dirty="0" smtClean="0"/>
              <a:t>直接使用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中的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段落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功能区设置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左齐、右齐、居中、和两端对齐。 </a:t>
            </a:r>
          </a:p>
          <a:p>
            <a:pPr lvl="3" eaLnBrk="1" hangingPunct="1"/>
            <a:r>
              <a:rPr lang="zh-CN" altLang="en-US" b="1" dirty="0" smtClean="0"/>
              <a:t> 项目符号、简单边框</a:t>
            </a:r>
          </a:p>
          <a:p>
            <a:pPr lvl="2" eaLnBrk="1" hangingPunct="1"/>
            <a:r>
              <a:rPr lang="zh-CN" altLang="en-US" b="1" dirty="0" smtClean="0"/>
              <a:t>利用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段落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对话框设置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利用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段落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功能区右下角的小箭头启动“段落”对话框。</a:t>
            </a:r>
          </a:p>
          <a:p>
            <a:pPr lvl="3" eaLnBrk="1" hangingPunct="1"/>
            <a:r>
              <a:rPr lang="zh-CN" altLang="en-US" b="1" dirty="0" smtClean="0"/>
              <a:t>行间距离；</a:t>
            </a:r>
            <a:endParaRPr lang="en-US" altLang="zh-CN" b="1" dirty="0" smtClean="0"/>
          </a:p>
          <a:p>
            <a:pPr lvl="3" eaLnBrk="1" hangingPunct="1"/>
            <a:r>
              <a:rPr lang="zh-CN" altLang="en-US" b="1" dirty="0" smtClean="0"/>
              <a:t>首行缩进；</a:t>
            </a:r>
          </a:p>
          <a:p>
            <a:pPr lvl="3" eaLnBrk="1" hangingPunct="1"/>
            <a:r>
              <a:rPr lang="zh-CN" altLang="en-US" b="1" dirty="0" smtClean="0"/>
              <a:t>悬挂缩进；</a:t>
            </a:r>
          </a:p>
          <a:p>
            <a:pPr lvl="3" eaLnBrk="1" hangingPunct="1"/>
            <a:r>
              <a:rPr lang="zh-CN" altLang="en-US" b="1" dirty="0" smtClean="0"/>
              <a:t>段前段后；</a:t>
            </a:r>
          </a:p>
          <a:p>
            <a:pPr lvl="2" eaLnBrk="1" hangingPunct="1"/>
            <a:r>
              <a:rPr lang="zh-CN" altLang="en-US" b="1" dirty="0" smtClean="0"/>
              <a:t>注意修改间距的单位：厘米、字符、磅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dirty="0" smtClean="0"/>
              <a:t>7.</a:t>
            </a:r>
            <a:r>
              <a:rPr lang="zh-CN" altLang="en-US" dirty="0" smtClean="0"/>
              <a:t>设置文档格式</a:t>
            </a:r>
            <a:endParaRPr lang="en-US" altLang="zh-CN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64"/>
            <a:ext cx="8229600" cy="4497401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</a:pPr>
            <a:r>
              <a:rPr lang="en-US" altLang="zh-CN" sz="2400" b="1" dirty="0" smtClean="0"/>
              <a:t>(3)</a:t>
            </a:r>
            <a:r>
              <a:rPr lang="zh-CN" altLang="en-US" sz="2400" b="1" dirty="0" smtClean="0"/>
              <a:t>格式刷的使用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dirty="0" smtClean="0"/>
              <a:t>光标放在带有正确格式的文本中；</a:t>
            </a:r>
            <a:endParaRPr lang="en-US" altLang="zh-CN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dirty="0" smtClean="0"/>
              <a:t>单击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开始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中的“格式刷”按钮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dirty="0" smtClean="0"/>
              <a:t>在目标文本上拖动，应用格式刷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b="1" smtClean="0"/>
              <a:t>(4)</a:t>
            </a:r>
            <a:r>
              <a:rPr lang="zh-CN" altLang="en-US" sz="2400" b="1" dirty="0" smtClean="0"/>
              <a:t>设置边框和底纹</a:t>
            </a:r>
            <a:endParaRPr lang="en-US" altLang="zh-CN" sz="2400" b="1" dirty="0" smtClean="0"/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简单边框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</a:t>
            </a:r>
            <a:r>
              <a:rPr lang="en-US" altLang="zh-CN" b="1" dirty="0" smtClean="0"/>
              <a:t>——【</a:t>
            </a:r>
            <a:r>
              <a:rPr lang="zh-CN" altLang="en-US" b="1" dirty="0" smtClean="0"/>
              <a:t>段落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功能区的“边框”或“填充”按钮</a:t>
            </a:r>
            <a:endParaRPr lang="en-US" altLang="zh-CN" b="1" dirty="0" smtClean="0"/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高级边框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段落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功能区的“边框”按钮右侧的下拉箭头，在下拉菜单中选择“边框和底纹”，打开对话框。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设置文档格式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zh-CN" sz="2400" b="1" dirty="0" smtClean="0"/>
              <a:t>(4)</a:t>
            </a:r>
            <a:r>
              <a:rPr lang="zh-CN" altLang="en-US" sz="2400" b="1" dirty="0" smtClean="0"/>
              <a:t>分栏 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b="1" dirty="0" smtClean="0"/>
              <a:t>  命令</a:t>
            </a:r>
            <a:endParaRPr lang="en-US" altLang="zh-CN" sz="2000" b="1" dirty="0" smtClean="0"/>
          </a:p>
          <a:p>
            <a:pPr lvl="3">
              <a:lnSpc>
                <a:spcPct val="90000"/>
              </a:lnSpc>
            </a:pPr>
            <a:r>
              <a:rPr lang="zh-CN" altLang="en-US" sz="1600" b="1" dirty="0" smtClean="0"/>
              <a:t>先选择要分栏的段落，</a:t>
            </a:r>
            <a:endParaRPr lang="en-US" altLang="zh-CN" sz="1600" b="1" dirty="0" smtClean="0"/>
          </a:p>
          <a:p>
            <a:pPr lvl="3">
              <a:lnSpc>
                <a:spcPct val="9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页面布局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选项卡，选择</a:t>
            </a: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分栏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按钮</a:t>
            </a:r>
            <a:r>
              <a:rPr lang="en-US" altLang="zh-CN" sz="1600" b="1" dirty="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设置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zh-CN" altLang="en-US" sz="1600" b="1" dirty="0" smtClean="0"/>
              <a:t>分栏属性：设置栏数目、每个栏宽。</a:t>
            </a:r>
          </a:p>
          <a:p>
            <a:pPr lvl="3">
              <a:lnSpc>
                <a:spcPct val="90000"/>
              </a:lnSpc>
            </a:pPr>
            <a:r>
              <a:rPr lang="zh-CN" altLang="en-US" sz="1600" b="1" dirty="0" smtClean="0"/>
              <a:t> 注意：分栏会自动增加分节符。不同栏数的分栏应该处于不同的节中。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/>
              <a:t>(5)</a:t>
            </a:r>
            <a:r>
              <a:rPr lang="zh-CN" altLang="en-US" sz="2400" dirty="0" smtClean="0"/>
              <a:t>首字下沉 </a:t>
            </a:r>
            <a:endParaRPr lang="zh-CN" altLang="en-US" sz="2400" b="1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b="1" dirty="0" smtClean="0"/>
              <a:t>过程</a:t>
            </a:r>
            <a:endParaRPr lang="en-US" altLang="zh-CN" sz="2000" b="1" dirty="0" smtClean="0"/>
          </a:p>
          <a:p>
            <a:pPr lvl="3">
              <a:lnSpc>
                <a:spcPct val="90000"/>
              </a:lnSpc>
            </a:pPr>
            <a:r>
              <a:rPr lang="zh-CN" altLang="en-US" sz="1600" b="1" dirty="0" smtClean="0"/>
              <a:t>光标放在指定段落； </a:t>
            </a:r>
          </a:p>
          <a:p>
            <a:pPr lvl="3">
              <a:lnSpc>
                <a:spcPct val="9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插入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选项卡</a:t>
            </a:r>
            <a:r>
              <a:rPr lang="en-US" altLang="zh-CN" sz="1600" b="1" dirty="0" smtClean="0"/>
              <a:t>——【</a:t>
            </a:r>
            <a:r>
              <a:rPr lang="zh-CN" altLang="en-US" sz="1600" b="1" dirty="0" smtClean="0"/>
              <a:t>首字下沉</a:t>
            </a:r>
            <a:r>
              <a:rPr lang="en-US" altLang="zh-CN" sz="1600" b="1" dirty="0" smtClean="0"/>
              <a:t>】</a:t>
            </a:r>
          </a:p>
          <a:p>
            <a:pPr lvl="3">
              <a:lnSpc>
                <a:spcPct val="90000"/>
              </a:lnSpc>
            </a:pPr>
            <a:r>
              <a:rPr lang="zh-CN" altLang="en-US" sz="1600" b="1" dirty="0" smtClean="0"/>
              <a:t>设置下沉的行数、距离等。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en-US" altLang="zh-CN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/>
              <a:t>8</a:t>
            </a:r>
            <a:r>
              <a:rPr lang="zh-CN" altLang="en-US" dirty="0" smtClean="0"/>
              <a:t>、表格处理</a:t>
            </a:r>
            <a:endParaRPr lang="zh-CN" altLang="en-US" b="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CN" b="1" dirty="0" smtClean="0"/>
              <a:t>(1)</a:t>
            </a:r>
            <a:r>
              <a:rPr lang="zh-CN" altLang="en-US" b="1" dirty="0" smtClean="0"/>
              <a:t>插入表格的命令： 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b="1" dirty="0" smtClean="0"/>
              <a:t> 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插入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</a:t>
            </a:r>
            <a:r>
              <a:rPr lang="en-US" altLang="zh-CN" b="1" dirty="0" smtClean="0"/>
              <a:t>——【</a:t>
            </a:r>
            <a:r>
              <a:rPr lang="zh-CN" altLang="en-US" b="1" dirty="0" smtClean="0"/>
              <a:t>表格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按钮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zh-CN" altLang="en-US" b="1" dirty="0" smtClean="0"/>
              <a:t>直接选择表格的行数和列数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zh-CN" altLang="en-US" b="1" dirty="0" smtClean="0"/>
              <a:t>或者</a:t>
            </a:r>
            <a:endParaRPr lang="en-US" altLang="zh-CN" b="1" dirty="0" smtClean="0"/>
          </a:p>
          <a:p>
            <a:pPr lvl="4">
              <a:lnSpc>
                <a:spcPct val="90000"/>
              </a:lnSpc>
            </a:pPr>
            <a:r>
              <a:rPr lang="zh-CN" altLang="en-US" b="1" dirty="0" smtClean="0"/>
              <a:t>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插入表格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菜单项，弹出对话框，</a:t>
            </a:r>
            <a:endParaRPr lang="en-US" altLang="zh-CN" b="1" dirty="0" smtClean="0"/>
          </a:p>
          <a:p>
            <a:pPr lvl="4">
              <a:lnSpc>
                <a:spcPct val="90000"/>
              </a:lnSpc>
            </a:pPr>
            <a:r>
              <a:rPr lang="en-US" altLang="zh-CN" b="1" dirty="0" smtClean="0"/>
              <a:t>{</a:t>
            </a:r>
            <a:r>
              <a:rPr lang="zh-CN" altLang="en-US" b="1" dirty="0" smtClean="0"/>
              <a:t>回答表格的列数和行数</a:t>
            </a:r>
            <a:r>
              <a:rPr lang="en-US" altLang="zh-CN" b="1" dirty="0" smtClean="0"/>
              <a:t>}【</a:t>
            </a:r>
            <a:r>
              <a:rPr lang="zh-CN" altLang="en-US" b="1" dirty="0" smtClean="0"/>
              <a:t>确定</a:t>
            </a:r>
            <a:r>
              <a:rPr lang="en-US" altLang="zh-CN" b="1" dirty="0" smtClean="0"/>
              <a:t>】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685800" y="2130427"/>
            <a:ext cx="7772400" cy="1470025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3</a:t>
            </a:r>
            <a:r>
              <a:rPr lang="zh-CN" altLang="en-US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章 文字处理</a:t>
            </a:r>
            <a:r>
              <a:rPr lang="en-US" altLang="zh-CN" sz="48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Word2010</a:t>
            </a:r>
            <a:endParaRPr lang="zh-CN" altLang="en-US" sz="4800" b="1" dirty="0">
              <a:ln/>
              <a:solidFill>
                <a:schemeClr val="accent3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CN" b="1" smtClean="0"/>
              <a:t>(2)</a:t>
            </a:r>
            <a:r>
              <a:rPr lang="zh-CN" altLang="en-US" b="1" smtClean="0"/>
              <a:t>关于表格的操作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mtClean="0"/>
              <a:t>含义</a:t>
            </a:r>
            <a:endParaRPr lang="en-US" altLang="zh-CN" smtClean="0"/>
          </a:p>
          <a:p>
            <a:pPr lvl="3">
              <a:lnSpc>
                <a:spcPct val="120000"/>
              </a:lnSpc>
            </a:pPr>
            <a:r>
              <a:rPr lang="zh-CN" altLang="en-US" smtClean="0"/>
              <a:t>对于表格的操作，既可以借助于</a:t>
            </a:r>
            <a:r>
              <a:rPr lang="en-US" altLang="zh-CN" smtClean="0"/>
              <a:t>【</a:t>
            </a:r>
            <a:r>
              <a:rPr lang="zh-CN" altLang="en-US" smtClean="0"/>
              <a:t>表格工具</a:t>
            </a:r>
            <a:r>
              <a:rPr lang="en-US" altLang="zh-CN" smtClean="0"/>
              <a:t>】</a:t>
            </a:r>
            <a:r>
              <a:rPr lang="zh-CN" altLang="en-US" smtClean="0"/>
              <a:t>功能区，也可以借助于右单击启动操作对话框实现。</a:t>
            </a:r>
            <a:endParaRPr lang="en-US" altLang="zh-CN" smtClean="0"/>
          </a:p>
          <a:p>
            <a:pPr lvl="2" eaLnBrk="1" hangingPunct="1">
              <a:lnSpc>
                <a:spcPct val="120000"/>
              </a:lnSpc>
            </a:pPr>
            <a:r>
              <a:rPr lang="zh-CN" altLang="en-US" smtClean="0"/>
              <a:t>方法：</a:t>
            </a:r>
            <a:endParaRPr lang="en-US" altLang="zh-CN" smtClean="0"/>
          </a:p>
          <a:p>
            <a:pPr lvl="3">
              <a:lnSpc>
                <a:spcPct val="120000"/>
              </a:lnSpc>
            </a:pPr>
            <a:r>
              <a:rPr lang="zh-CN" altLang="en-US" smtClean="0"/>
              <a:t>光标放在表格内部，此时出现新选项卡“表格工具”</a:t>
            </a:r>
            <a:r>
              <a:rPr lang="en-US" altLang="zh-CN" smtClean="0"/>
              <a:t>【</a:t>
            </a:r>
            <a:r>
              <a:rPr lang="zh-CN" altLang="en-US" smtClean="0"/>
              <a:t>设计</a:t>
            </a:r>
            <a:r>
              <a:rPr lang="en-US" altLang="zh-CN" smtClean="0"/>
              <a:t>】【</a:t>
            </a:r>
            <a:r>
              <a:rPr lang="zh-CN" altLang="en-US" smtClean="0"/>
              <a:t>布局</a:t>
            </a:r>
            <a:r>
              <a:rPr lang="en-US" altLang="zh-CN" smtClean="0"/>
              <a:t>】</a:t>
            </a:r>
            <a:r>
              <a:rPr lang="zh-CN" altLang="en-US" smtClean="0"/>
              <a:t>。</a:t>
            </a:r>
            <a:endParaRPr lang="en-US" altLang="zh-CN" smtClean="0"/>
          </a:p>
          <a:p>
            <a:pPr lvl="4">
              <a:lnSpc>
                <a:spcPct val="120000"/>
              </a:lnSpc>
            </a:pPr>
            <a:r>
              <a:rPr lang="zh-CN" altLang="en-US" smtClean="0"/>
              <a:t>在</a:t>
            </a:r>
            <a:r>
              <a:rPr lang="en-US" altLang="zh-CN" smtClean="0"/>
              <a:t>【</a:t>
            </a:r>
            <a:r>
              <a:rPr lang="zh-CN" altLang="en-US" smtClean="0"/>
              <a:t>表格工具</a:t>
            </a:r>
            <a:r>
              <a:rPr lang="en-US" altLang="zh-CN" smtClean="0"/>
              <a:t>】</a:t>
            </a:r>
            <a:r>
              <a:rPr lang="zh-CN" altLang="en-US" smtClean="0"/>
              <a:t>的</a:t>
            </a:r>
            <a:r>
              <a:rPr lang="en-US" altLang="zh-CN" smtClean="0"/>
              <a:t>【</a:t>
            </a:r>
            <a:r>
              <a:rPr lang="zh-CN" altLang="en-US" smtClean="0"/>
              <a:t>设计</a:t>
            </a:r>
            <a:r>
              <a:rPr lang="en-US" altLang="zh-CN" smtClean="0"/>
              <a:t>】</a:t>
            </a:r>
            <a:r>
              <a:rPr lang="zh-CN" altLang="en-US" smtClean="0"/>
              <a:t>功能区中，可选择表格样式。</a:t>
            </a:r>
            <a:endParaRPr lang="en-US" altLang="zh-CN" smtClean="0"/>
          </a:p>
          <a:p>
            <a:pPr lvl="4">
              <a:lnSpc>
                <a:spcPct val="120000"/>
              </a:lnSpc>
            </a:pPr>
            <a:r>
              <a:rPr lang="zh-CN" altLang="en-US" sz="2000" kern="1200" smtClean="0">
                <a:solidFill>
                  <a:schemeClr val="tx1"/>
                </a:solidFill>
                <a:effectLst/>
                <a:latin typeface="+mn-ea"/>
              </a:rPr>
              <a:t>在</a:t>
            </a:r>
            <a:r>
              <a:rPr lang="en-US" sz="2000" kern="1200" smtClean="0">
                <a:solidFill>
                  <a:schemeClr val="tx1"/>
                </a:solidFill>
                <a:effectLst/>
                <a:latin typeface="+mn-ea"/>
              </a:rPr>
              <a:t>【</a:t>
            </a:r>
            <a:r>
              <a:rPr lang="zh-CN" altLang="en-US" sz="2000" kern="1200" smtClean="0">
                <a:solidFill>
                  <a:schemeClr val="tx1"/>
                </a:solidFill>
                <a:effectLst/>
                <a:latin typeface="+mn-ea"/>
              </a:rPr>
              <a:t>表格工具</a:t>
            </a:r>
            <a:r>
              <a:rPr lang="en-US" sz="2000" kern="1200" smtClean="0">
                <a:solidFill>
                  <a:schemeClr val="tx1"/>
                </a:solidFill>
                <a:effectLst/>
                <a:latin typeface="+mn-ea"/>
              </a:rPr>
              <a:t>】【</a:t>
            </a:r>
            <a:r>
              <a:rPr lang="zh-CN" altLang="en-US" sz="2000" kern="1200" smtClean="0">
                <a:solidFill>
                  <a:schemeClr val="tx1"/>
                </a:solidFill>
                <a:effectLst/>
                <a:latin typeface="+mn-ea"/>
              </a:rPr>
              <a:t>设计</a:t>
            </a:r>
            <a:r>
              <a:rPr lang="en-US" sz="2000" kern="1200" smtClean="0">
                <a:solidFill>
                  <a:schemeClr val="tx1"/>
                </a:solidFill>
                <a:effectLst/>
                <a:latin typeface="+mn-ea"/>
              </a:rPr>
              <a:t>】</a:t>
            </a:r>
            <a:r>
              <a:rPr lang="zh-CN" altLang="en-US" sz="2000" kern="1200" smtClean="0">
                <a:solidFill>
                  <a:schemeClr val="tx1"/>
                </a:solidFill>
                <a:effectLst/>
                <a:latin typeface="+mn-ea"/>
              </a:rPr>
              <a:t>中，不仅可以选择表格样式，还可以直接绘制表格。</a:t>
            </a:r>
            <a:endParaRPr lang="en-US" altLang="zh-CN" sz="3600" smtClean="0">
              <a:latin typeface="+mn-ea"/>
            </a:endParaRPr>
          </a:p>
          <a:p>
            <a:pPr lvl="4">
              <a:lnSpc>
                <a:spcPct val="120000"/>
              </a:lnSpc>
            </a:pPr>
            <a:r>
              <a:rPr lang="zh-CN" altLang="en-US" smtClean="0"/>
              <a:t>在</a:t>
            </a:r>
            <a:r>
              <a:rPr lang="en-US" altLang="zh-CN" smtClean="0"/>
              <a:t>【</a:t>
            </a:r>
            <a:r>
              <a:rPr lang="zh-CN" altLang="en-US" smtClean="0"/>
              <a:t>表格工具</a:t>
            </a:r>
            <a:r>
              <a:rPr lang="en-US" altLang="zh-CN" smtClean="0"/>
              <a:t>】</a:t>
            </a:r>
            <a:r>
              <a:rPr lang="zh-CN" altLang="en-US" smtClean="0"/>
              <a:t>中，利用</a:t>
            </a:r>
            <a:r>
              <a:rPr lang="en-US" altLang="zh-CN" smtClean="0"/>
              <a:t>【</a:t>
            </a:r>
            <a:r>
              <a:rPr lang="zh-CN" altLang="en-US" smtClean="0"/>
              <a:t>布局</a:t>
            </a:r>
            <a:r>
              <a:rPr lang="en-US" altLang="zh-CN" smtClean="0"/>
              <a:t>】</a:t>
            </a:r>
            <a:r>
              <a:rPr lang="zh-CN" altLang="en-US" smtClean="0"/>
              <a:t>修改表格的内部结构。</a:t>
            </a:r>
          </a:p>
          <a:p>
            <a:pPr lvl="3">
              <a:lnSpc>
                <a:spcPct val="120000"/>
              </a:lnSpc>
            </a:pPr>
            <a:r>
              <a:rPr lang="zh-CN" altLang="en-US" smtClean="0"/>
              <a:t>当光标在表格内部时，右单击鼠标后会弹出快捷菜单，可选择菜单项，打开对话框，完成各种设置。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63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en-US" altLang="zh-CN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628800"/>
            <a:ext cx="8229600" cy="4683101"/>
          </a:xfrm>
        </p:spPr>
        <p:txBody>
          <a:bodyPr>
            <a:normAutofit fontScale="925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CN" sz="2600" b="1" dirty="0" smtClean="0"/>
              <a:t>(3)</a:t>
            </a:r>
            <a:r>
              <a:rPr lang="zh-CN" altLang="en-US" sz="2600" b="1" dirty="0" smtClean="0"/>
              <a:t>表格的外观</a:t>
            </a:r>
            <a:endParaRPr lang="en-US" altLang="zh-CN" sz="2600" b="1" dirty="0" smtClean="0"/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表格的样式</a:t>
            </a:r>
            <a:endParaRPr lang="en-US" altLang="zh-CN" b="1" dirty="0" smtClean="0"/>
          </a:p>
          <a:p>
            <a:pPr lvl="3"/>
            <a:r>
              <a:rPr lang="zh-CN" altLang="en-US" sz="2100" b="1" dirty="0" smtClean="0"/>
              <a:t>含义</a:t>
            </a:r>
            <a:endParaRPr lang="en-US" altLang="en-US" sz="2100" b="1" dirty="0" smtClean="0"/>
          </a:p>
          <a:p>
            <a:pPr lvl="4">
              <a:lnSpc>
                <a:spcPct val="90000"/>
              </a:lnSpc>
            </a:pPr>
            <a:r>
              <a:rPr lang="en-US" altLang="en-US" sz="2100" dirty="0" smtClean="0"/>
              <a:t>Word2010</a:t>
            </a:r>
            <a:r>
              <a:rPr lang="zh-CN" altLang="en-US" sz="2100" dirty="0" smtClean="0"/>
              <a:t>内置了许多样式，供表格使用，直接改变外观</a:t>
            </a:r>
            <a:endParaRPr lang="en-US" altLang="en-US" sz="2100" dirty="0" smtClean="0"/>
          </a:p>
          <a:p>
            <a:pPr lvl="3"/>
            <a:r>
              <a:rPr lang="zh-CN" altLang="en-US" sz="2100" b="1" dirty="0" smtClean="0"/>
              <a:t>方法</a:t>
            </a:r>
          </a:p>
          <a:p>
            <a:pPr lvl="4">
              <a:lnSpc>
                <a:spcPct val="90000"/>
              </a:lnSpc>
            </a:pPr>
            <a:r>
              <a:rPr lang="zh-CN" altLang="en-US" sz="2100" dirty="0" smtClean="0"/>
              <a:t>光标放在表格内</a:t>
            </a:r>
            <a:endParaRPr lang="en-US" altLang="zh-CN" sz="2100" dirty="0" smtClean="0"/>
          </a:p>
          <a:p>
            <a:pPr lvl="4">
              <a:lnSpc>
                <a:spcPct val="90000"/>
              </a:lnSpc>
            </a:pPr>
            <a:r>
              <a:rPr lang="zh-CN" altLang="en-US" sz="2100" dirty="0" smtClean="0"/>
              <a:t>在</a:t>
            </a:r>
            <a:r>
              <a:rPr lang="en-US" altLang="zh-CN" sz="2100" dirty="0" smtClean="0"/>
              <a:t>【</a:t>
            </a:r>
            <a:r>
              <a:rPr lang="zh-CN" altLang="en-US" sz="2100" dirty="0" smtClean="0"/>
              <a:t>表格工具</a:t>
            </a:r>
            <a:r>
              <a:rPr lang="en-US" altLang="zh-CN" sz="2100" dirty="0" smtClean="0"/>
              <a:t>】【</a:t>
            </a:r>
            <a:r>
              <a:rPr lang="zh-CN" altLang="en-US" sz="2100" dirty="0" smtClean="0"/>
              <a:t>设计</a:t>
            </a:r>
            <a:r>
              <a:rPr lang="en-US" altLang="zh-CN" sz="2100" dirty="0" smtClean="0"/>
              <a:t>】</a:t>
            </a:r>
            <a:r>
              <a:rPr lang="zh-CN" altLang="en-US" sz="2100" dirty="0" smtClean="0"/>
              <a:t>中选择一种表格样式。</a:t>
            </a:r>
            <a:endParaRPr lang="en-US" altLang="zh-CN" sz="2100" dirty="0" smtClean="0"/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边框和底纹 </a:t>
            </a:r>
          </a:p>
          <a:p>
            <a:pPr lvl="3">
              <a:lnSpc>
                <a:spcPct val="90000"/>
              </a:lnSpc>
            </a:pPr>
            <a:r>
              <a:rPr lang="zh-CN" altLang="en-US" sz="2100" dirty="0" smtClean="0"/>
              <a:t>选定要添加边框和底纹的表格区域，</a:t>
            </a:r>
          </a:p>
          <a:p>
            <a:pPr lvl="3">
              <a:lnSpc>
                <a:spcPct val="90000"/>
              </a:lnSpc>
            </a:pPr>
            <a:r>
              <a:rPr lang="zh-CN" altLang="en-US" sz="2100" dirty="0" smtClean="0"/>
              <a:t>右单击，在弹出菜单中选择</a:t>
            </a:r>
            <a:r>
              <a:rPr lang="en-US" altLang="zh-CN" sz="2100" dirty="0" smtClean="0"/>
              <a:t>【</a:t>
            </a:r>
            <a:r>
              <a:rPr lang="zh-CN" altLang="en-US" sz="2100" dirty="0" smtClean="0"/>
              <a:t>边框和底纹</a:t>
            </a:r>
            <a:r>
              <a:rPr lang="en-US" altLang="zh-CN" sz="2100" dirty="0" smtClean="0"/>
              <a:t>】</a:t>
            </a:r>
            <a:r>
              <a:rPr lang="zh-CN" altLang="en-US" sz="2100" dirty="0" smtClean="0"/>
              <a:t>，弹出新对话框。 </a:t>
            </a:r>
          </a:p>
          <a:p>
            <a:pPr lvl="3" eaLnBrk="1" hangingPunct="1">
              <a:lnSpc>
                <a:spcPct val="90000"/>
              </a:lnSpc>
            </a:pPr>
            <a:r>
              <a:rPr lang="zh-CN" altLang="en-US" sz="2100" dirty="0" smtClean="0"/>
              <a:t>选中</a:t>
            </a:r>
            <a:r>
              <a:rPr lang="en-US" altLang="zh-CN" sz="2100" dirty="0" smtClean="0"/>
              <a:t>【</a:t>
            </a:r>
            <a:r>
              <a:rPr lang="zh-CN" altLang="en-US" sz="2100" dirty="0" smtClean="0"/>
              <a:t>边框</a:t>
            </a:r>
            <a:r>
              <a:rPr lang="en-US" altLang="zh-CN" sz="2100" dirty="0" smtClean="0"/>
              <a:t>】</a:t>
            </a:r>
            <a:r>
              <a:rPr lang="zh-CN" altLang="en-US" sz="2100" dirty="0" smtClean="0"/>
              <a:t>选项卡，然后从各种边框形式中选择其中之一。 </a:t>
            </a:r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注意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zh-CN" altLang="en-US" sz="2100" dirty="0" smtClean="0"/>
              <a:t>可以设置内外边框不同的表格边框。</a:t>
            </a:r>
            <a:endParaRPr lang="en-US" altLang="zh-CN" sz="21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1" hangingPunct="1">
              <a:lnSpc>
                <a:spcPct val="90000"/>
              </a:lnSpc>
            </a:pPr>
            <a:r>
              <a:rPr lang="zh-CN" altLang="en-US" sz="2800" b="1" dirty="0" smtClean="0"/>
              <a:t> </a:t>
            </a:r>
            <a:r>
              <a:rPr lang="en-US" altLang="zh-CN" b="1" dirty="0" smtClean="0"/>
              <a:t>8.</a:t>
            </a:r>
            <a:r>
              <a:rPr lang="zh-CN" altLang="en-US" b="1" dirty="0" smtClean="0"/>
              <a:t>表格的处理</a:t>
            </a:r>
            <a:endParaRPr lang="zh-CN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CN" sz="2400" b="1" dirty="0" smtClean="0"/>
              <a:t>(4)</a:t>
            </a:r>
            <a:r>
              <a:rPr lang="zh-CN" altLang="en-US" sz="2400" b="1" dirty="0" smtClean="0"/>
              <a:t>更改表格的列宽 </a:t>
            </a:r>
            <a:endParaRPr lang="zh-CN" alt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r>
              <a:rPr lang="en-US" altLang="zh-CN" sz="2000" dirty="0" smtClean="0"/>
              <a:t>1——</a:t>
            </a:r>
            <a:r>
              <a:rPr lang="zh-CN" altLang="en-US" sz="2000" dirty="0" smtClean="0"/>
              <a:t>不精确设置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将鼠标器指定到表格栏分界线，拖动鼠标到需要位置释放。</a:t>
            </a:r>
            <a:endParaRPr lang="en-US" altLang="zh-CN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r>
              <a:rPr lang="en-US" altLang="zh-CN" sz="2000" dirty="0" smtClean="0"/>
              <a:t>2——</a:t>
            </a:r>
            <a:r>
              <a:rPr lang="zh-CN" altLang="en-US" sz="2000" dirty="0" smtClean="0"/>
              <a:t>精确设置</a:t>
            </a:r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右单击表格内部，在弹出菜单中选择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表格属性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；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在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表格属性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对话框中，选择“列”，设置当前列的列宽。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注意：是精确设置（考试常用）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按住</a:t>
            </a:r>
            <a:r>
              <a:rPr lang="en-US" altLang="zh-CN" sz="1600" dirty="0" smtClean="0"/>
              <a:t>&lt;shift&gt;</a:t>
            </a:r>
            <a:r>
              <a:rPr lang="zh-CN" altLang="en-US" sz="1600" dirty="0" smtClean="0"/>
              <a:t>键的同时拖动表格分界线的特点。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 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考客观题。</a:t>
            </a:r>
          </a:p>
          <a:p>
            <a:pPr lvl="1" eaLnBrk="1" hangingPunct="1"/>
            <a:r>
              <a:rPr lang="en-US" altLang="zh-CN" sz="2400" b="1" dirty="0" smtClean="0"/>
              <a:t>(5)</a:t>
            </a:r>
            <a:r>
              <a:rPr lang="zh-CN" altLang="en-US" sz="2400" b="1" dirty="0" smtClean="0"/>
              <a:t>更改表格的行高 </a:t>
            </a:r>
          </a:p>
          <a:p>
            <a:pPr lvl="2" eaLnBrk="1" hangingPunct="1"/>
            <a:r>
              <a:rPr lang="zh-CN" altLang="en-US" sz="2000" dirty="0" smtClean="0"/>
              <a:t>方法：</a:t>
            </a:r>
            <a:endParaRPr lang="en-US" altLang="zh-CN" sz="2000" dirty="0" smtClean="0"/>
          </a:p>
          <a:p>
            <a:pPr lvl="3"/>
            <a:r>
              <a:rPr lang="zh-CN" altLang="en-US" sz="1600" dirty="0" smtClean="0"/>
              <a:t>右单击，选择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表格属性</a:t>
            </a:r>
            <a:r>
              <a:rPr lang="en-US" altLang="zh-CN" sz="1600" dirty="0" smtClean="0"/>
              <a:t>】——【</a:t>
            </a:r>
            <a:r>
              <a:rPr lang="zh-CN" altLang="en-US" sz="1600" dirty="0" smtClean="0"/>
              <a:t>行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，设置行高。</a:t>
            </a:r>
            <a:endParaRPr lang="en-US" altLang="zh-CN" sz="1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en-US" altLang="zh-CN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zh-CN" sz="2400" b="1" dirty="0" smtClean="0"/>
              <a:t>(6)</a:t>
            </a:r>
            <a:r>
              <a:rPr lang="zh-CN" altLang="en-US" sz="2400" b="1" dirty="0" smtClean="0"/>
              <a:t>单元格的选择 </a:t>
            </a:r>
          </a:p>
          <a:p>
            <a:pPr lvl="2" eaLnBrk="1" hangingPunct="1"/>
            <a:r>
              <a:rPr lang="zh-CN" altLang="en-US" sz="2000" b="1" dirty="0" smtClean="0"/>
              <a:t>①选定单元格 </a:t>
            </a:r>
          </a:p>
          <a:p>
            <a:pPr lvl="3" eaLnBrk="1" hangingPunct="1"/>
            <a:r>
              <a:rPr lang="zh-CN" altLang="en-US" sz="1800" b="1" dirty="0" smtClean="0"/>
              <a:t>鼠标指向单元格然后在需要的区域拖动； </a:t>
            </a:r>
          </a:p>
          <a:p>
            <a:pPr lvl="2" eaLnBrk="1" hangingPunct="1"/>
            <a:r>
              <a:rPr lang="zh-CN" altLang="en-US" sz="2000" b="1" dirty="0" smtClean="0"/>
              <a:t>②选定一行 </a:t>
            </a:r>
          </a:p>
          <a:p>
            <a:pPr lvl="3" eaLnBrk="1" hangingPunct="1"/>
            <a:r>
              <a:rPr lang="zh-CN" altLang="en-US" sz="1800" b="1" dirty="0" smtClean="0"/>
              <a:t>鼠标放在表格左侧，当鼠标变为右箭头时单击； </a:t>
            </a:r>
          </a:p>
          <a:p>
            <a:pPr lvl="2" eaLnBrk="1" hangingPunct="1"/>
            <a:r>
              <a:rPr lang="en-US" altLang="zh-CN" sz="2000" b="1" dirty="0" smtClean="0"/>
              <a:t>③</a:t>
            </a:r>
            <a:r>
              <a:rPr lang="zh-CN" altLang="en-US" sz="2000" b="1" dirty="0" smtClean="0"/>
              <a:t>选定一列 </a:t>
            </a:r>
          </a:p>
          <a:p>
            <a:pPr lvl="3" eaLnBrk="1" hangingPunct="1"/>
            <a:r>
              <a:rPr lang="zh-CN" altLang="en-US" sz="1800" b="1" dirty="0" smtClean="0"/>
              <a:t>鼠标放在表格上边或下边，当鼠标变为右箭头时单击；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en-US" altLang="zh-CN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CN" b="1" dirty="0" smtClean="0"/>
              <a:t>(7)</a:t>
            </a:r>
            <a:r>
              <a:rPr lang="zh-CN" altLang="en-US" b="1" dirty="0" smtClean="0"/>
              <a:t>单元格的添加 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dirty="0" smtClean="0"/>
              <a:t>基本方法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表格工具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布局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选项卡中，找到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行与列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区块，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直接利用按钮实现“行”或“列”的插入。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如果需要插入“单元格”，则单击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行与列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区块右下角的小箭头，弹出操作对话框。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具体功能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在上面插入一行 、在下面插入一行</a:t>
            </a:r>
            <a:endParaRPr lang="en-US" altLang="zh-CN" dirty="0" smtClean="0"/>
          </a:p>
          <a:p>
            <a:pPr lvl="3" eaLnBrk="1" hangingPunct="1">
              <a:lnSpc>
                <a:spcPct val="90000"/>
              </a:lnSpc>
            </a:pPr>
            <a:r>
              <a:rPr lang="zh-CN" altLang="en-US" dirty="0" smtClean="0"/>
              <a:t>在左边插入列、在右边插入列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键盘操作法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插入行</a:t>
            </a:r>
            <a:r>
              <a:rPr lang="en-US" altLang="zh-CN" dirty="0" smtClean="0"/>
              <a:t> </a:t>
            </a:r>
          </a:p>
          <a:p>
            <a:pPr lvl="3" eaLnBrk="1" hangingPunct="1">
              <a:lnSpc>
                <a:spcPct val="90000"/>
              </a:lnSpc>
            </a:pPr>
            <a:r>
              <a:rPr lang="zh-CN" altLang="en-US" dirty="0" smtClean="0"/>
              <a:t>表格行的末尾（某行中最后一个单元格的边框外），键入回车键</a:t>
            </a:r>
          </a:p>
          <a:p>
            <a:pPr lvl="3" eaLnBrk="1" hangingPunct="1">
              <a:lnSpc>
                <a:spcPct val="90000"/>
              </a:lnSpc>
            </a:pPr>
            <a:r>
              <a:rPr lang="zh-CN" altLang="en-US" dirty="0" smtClean="0"/>
              <a:t>表格行的最后一个单元格内，键入</a:t>
            </a:r>
            <a:r>
              <a:rPr lang="en-US" altLang="zh-CN" dirty="0" smtClean="0"/>
              <a:t>&lt;Tab&gt;</a:t>
            </a:r>
            <a:r>
              <a:rPr lang="zh-CN" altLang="en-US" dirty="0" smtClean="0"/>
              <a:t>键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</a:t>
            </a:r>
            <a:r>
              <a:rPr lang="zh-CN" altLang="en-US" dirty="0" smtClean="0"/>
              <a:t>、表格的处理</a:t>
            </a:r>
            <a:endParaRPr lang="en-US" altLang="zh-CN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zh-CN" b="1" dirty="0" smtClean="0"/>
              <a:t>(8)</a:t>
            </a:r>
            <a:r>
              <a:rPr lang="zh-CN" altLang="en-US" b="1" dirty="0" smtClean="0"/>
              <a:t>单元格的删除 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方法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选择要删除的单元格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利用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布局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删除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按钮。</a:t>
            </a:r>
            <a:endParaRPr lang="en-US" altLang="zh-CN" dirty="0" smtClean="0"/>
          </a:p>
          <a:p>
            <a:pPr lvl="1" eaLnBrk="1" hangingPunct="1"/>
            <a:r>
              <a:rPr lang="en-US" altLang="zh-CN" b="1" dirty="0" smtClean="0"/>
              <a:t>(9)</a:t>
            </a:r>
            <a:r>
              <a:rPr lang="zh-CN" altLang="en-US" b="1" dirty="0" smtClean="0"/>
              <a:t>单元格的拆分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重点 </a:t>
            </a:r>
          </a:p>
          <a:p>
            <a:pPr lvl="2" eaLnBrk="1" hangingPunct="1"/>
            <a:r>
              <a:rPr lang="zh-CN" altLang="en-US" b="1" dirty="0" smtClean="0"/>
              <a:t>指定要拆分的单元格，</a:t>
            </a:r>
            <a:endParaRPr lang="en-US" altLang="zh-CN" b="1" dirty="0" smtClean="0"/>
          </a:p>
          <a:p>
            <a:pPr lvl="2" eaLnBrk="1" hangingPunct="1"/>
            <a:r>
              <a:rPr lang="zh-CN" altLang="en-US" b="1" dirty="0" smtClean="0"/>
              <a:t>右单击后选择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拆分单元格</a:t>
            </a:r>
            <a:r>
              <a:rPr lang="en-US" altLang="zh-CN" b="1" dirty="0" smtClean="0"/>
              <a:t>】</a:t>
            </a:r>
          </a:p>
          <a:p>
            <a:pPr lvl="2" eaLnBrk="1" hangingPunct="1"/>
            <a:r>
              <a:rPr lang="en-US" altLang="zh-CN" b="1" dirty="0" smtClean="0"/>
              <a:t>{</a:t>
            </a:r>
            <a:r>
              <a:rPr lang="zh-CN" altLang="en-US" b="1" dirty="0" smtClean="0"/>
              <a:t>回答要拆分出的列数和行数</a:t>
            </a:r>
            <a:r>
              <a:rPr lang="en-US" altLang="zh-CN" b="1" dirty="0" smtClean="0"/>
              <a:t>}【</a:t>
            </a:r>
            <a:r>
              <a:rPr lang="zh-CN" altLang="en-US" b="1" dirty="0" smtClean="0"/>
              <a:t>确定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； </a:t>
            </a:r>
          </a:p>
          <a:p>
            <a:pPr lvl="1" eaLnBrk="1" hangingPunct="1"/>
            <a:r>
              <a:rPr lang="en-US" altLang="zh-CN" b="1" dirty="0" smtClean="0"/>
              <a:t>(10)</a:t>
            </a:r>
            <a:r>
              <a:rPr lang="zh-CN" altLang="en-US" b="1" dirty="0" smtClean="0"/>
              <a:t>单元格的合并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重点 </a:t>
            </a:r>
          </a:p>
          <a:p>
            <a:pPr lvl="2" eaLnBrk="1" hangingPunct="1"/>
            <a:r>
              <a:rPr lang="zh-CN" altLang="en-US" b="1" dirty="0" smtClean="0"/>
              <a:t>选定几个要合并的单元格，</a:t>
            </a:r>
            <a:endParaRPr lang="en-US" altLang="zh-CN" b="1" dirty="0" smtClean="0"/>
          </a:p>
          <a:p>
            <a:pPr lvl="2" eaLnBrk="1" hangingPunct="1"/>
            <a:r>
              <a:rPr lang="zh-CN" altLang="en-US" b="1" dirty="0" smtClean="0"/>
              <a:t>右单击后选择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合并单元格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，则单元格被合并；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en-US" altLang="zh-CN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120000"/>
              </a:lnSpc>
            </a:pPr>
            <a:r>
              <a:rPr lang="en-US" altLang="zh-CN" sz="3200" dirty="0" smtClean="0"/>
              <a:t>(11)</a:t>
            </a:r>
            <a:r>
              <a:rPr lang="zh-CN" altLang="en-US" sz="3200" dirty="0" smtClean="0"/>
              <a:t>一系列单元格中数据的计算 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dirty="0" smtClean="0"/>
              <a:t>含义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在表格中的数据可以进行简单的运算，</a:t>
            </a:r>
            <a:endParaRPr lang="en-US" altLang="zh-CN" dirty="0" smtClean="0"/>
          </a:p>
          <a:p>
            <a:pPr lvl="2" eaLnBrk="1" hangingPunct="1">
              <a:lnSpc>
                <a:spcPct val="120000"/>
              </a:lnSpc>
            </a:pPr>
            <a:r>
              <a:rPr lang="zh-CN" altLang="en-US" dirty="0" smtClean="0"/>
              <a:t>方法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把光标放在显示计算结果的单元格，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表格工具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布局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中单击按钮</a:t>
            </a:r>
            <a:r>
              <a:rPr lang="en-US" altLang="zh-CN" dirty="0" smtClean="0"/>
              <a:t>【</a:t>
            </a:r>
            <a:r>
              <a:rPr lang="en-US" altLang="zh-CN" dirty="0" err="1" smtClean="0"/>
              <a:t>Fx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，弹出公式对话框。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利用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公式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对话框正确地输入公式。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最后，以</a:t>
            </a:r>
            <a:r>
              <a:rPr lang="en-US" altLang="zh-CN" dirty="0" smtClean="0"/>
              <a:t>【</a:t>
            </a:r>
            <a:r>
              <a:rPr lang="zh-CN" altLang="en-US" dirty="0" smtClean="0"/>
              <a:t>确定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确认操作。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表格的处理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120000"/>
              </a:lnSpc>
            </a:pPr>
            <a:r>
              <a:rPr lang="en-US" altLang="zh-CN" sz="3100" dirty="0" smtClean="0"/>
              <a:t>(12)</a:t>
            </a:r>
            <a:r>
              <a:rPr lang="zh-CN" altLang="en-US" sz="3100" dirty="0" smtClean="0"/>
              <a:t>绘制斜线</a:t>
            </a:r>
            <a:r>
              <a:rPr lang="en-US" altLang="zh-CN" sz="3100" dirty="0" smtClean="0"/>
              <a:t>——</a:t>
            </a:r>
            <a:r>
              <a:rPr lang="zh-CN" altLang="en-US" sz="3100" dirty="0" smtClean="0"/>
              <a:t>重点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600" dirty="0" smtClean="0"/>
              <a:t>方法一 </a:t>
            </a:r>
          </a:p>
          <a:p>
            <a:pPr lvl="3" eaLnBrk="1" hangingPunct="1">
              <a:lnSpc>
                <a:spcPct val="120000"/>
              </a:lnSpc>
            </a:pPr>
            <a:r>
              <a:rPr lang="zh-CN" altLang="en-US" sz="2300" dirty="0" smtClean="0"/>
              <a:t>在</a:t>
            </a:r>
            <a:r>
              <a:rPr lang="en-US" altLang="zh-CN" sz="2300" dirty="0" smtClean="0"/>
              <a:t>【</a:t>
            </a:r>
            <a:r>
              <a:rPr lang="zh-CN" altLang="en-US" sz="2300" dirty="0" smtClean="0"/>
              <a:t>表格工具</a:t>
            </a:r>
            <a:r>
              <a:rPr lang="en-US" altLang="zh-CN" sz="2300" dirty="0" smtClean="0"/>
              <a:t>】【</a:t>
            </a:r>
            <a:r>
              <a:rPr lang="zh-CN" altLang="en-US" sz="2300" dirty="0" smtClean="0"/>
              <a:t>设计</a:t>
            </a:r>
            <a:r>
              <a:rPr lang="en-US" altLang="zh-CN" sz="2300" dirty="0" smtClean="0"/>
              <a:t>】</a:t>
            </a:r>
            <a:r>
              <a:rPr lang="zh-CN" altLang="en-US" sz="2300" dirty="0" smtClean="0"/>
              <a:t>功能区选择</a:t>
            </a:r>
            <a:r>
              <a:rPr lang="en-US" altLang="zh-CN" sz="2300" dirty="0" smtClean="0"/>
              <a:t>【</a:t>
            </a:r>
            <a:r>
              <a:rPr lang="zh-CN" altLang="en-US" sz="2300" dirty="0" smtClean="0"/>
              <a:t>绘制表格</a:t>
            </a:r>
            <a:r>
              <a:rPr lang="en-US" altLang="zh-CN" sz="2300" dirty="0" smtClean="0"/>
              <a:t>】</a:t>
            </a:r>
            <a:r>
              <a:rPr lang="zh-CN" altLang="en-US" sz="2300" dirty="0" smtClean="0"/>
              <a:t>按钮，系统将鼠标光标变成铅笔状。 </a:t>
            </a:r>
          </a:p>
          <a:p>
            <a:pPr lvl="3" eaLnBrk="1" hangingPunct="1">
              <a:lnSpc>
                <a:spcPct val="120000"/>
              </a:lnSpc>
            </a:pPr>
            <a:r>
              <a:rPr lang="zh-CN" altLang="en-US" sz="2300" dirty="0" smtClean="0"/>
              <a:t>将铅笔指向单元格的一个顶点</a:t>
            </a:r>
            <a:r>
              <a:rPr lang="en-US" altLang="zh-CN" sz="2300" dirty="0" smtClean="0"/>
              <a:t>,</a:t>
            </a:r>
            <a:r>
              <a:rPr lang="zh-CN" altLang="en-US" sz="2300" dirty="0" smtClean="0"/>
              <a:t>然后拖动鼠标指向单元格的另一定点。 </a:t>
            </a:r>
          </a:p>
          <a:p>
            <a:pPr lvl="3" eaLnBrk="1" hangingPunct="1">
              <a:lnSpc>
                <a:spcPct val="120000"/>
              </a:lnSpc>
            </a:pPr>
            <a:r>
              <a:rPr lang="zh-CN" altLang="en-US" sz="2300" dirty="0" smtClean="0"/>
              <a:t>也可以利用此方法在表格中绘制新的直线。 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sz="2600" dirty="0" smtClean="0"/>
              <a:t>方法二</a:t>
            </a:r>
            <a:r>
              <a:rPr lang="en-US" altLang="zh-CN" sz="2600" dirty="0" smtClean="0"/>
              <a:t>(</a:t>
            </a:r>
            <a:r>
              <a:rPr lang="zh-CN" altLang="en-US" sz="2600" dirty="0" smtClean="0"/>
              <a:t>仅适用于</a:t>
            </a:r>
            <a:r>
              <a:rPr lang="en-US" altLang="zh-CN" sz="2600" dirty="0" smtClean="0"/>
              <a:t>Word2007</a:t>
            </a:r>
            <a:r>
              <a:rPr lang="zh-CN" altLang="en-US" sz="2600" dirty="0" smtClean="0"/>
              <a:t>以前版本</a:t>
            </a:r>
            <a:r>
              <a:rPr lang="en-US" altLang="zh-CN" sz="2600" dirty="0" smtClean="0"/>
              <a:t>)</a:t>
            </a:r>
            <a:r>
              <a:rPr lang="zh-CN" altLang="en-US" sz="2600" dirty="0" smtClean="0"/>
              <a:t>：</a:t>
            </a:r>
          </a:p>
          <a:p>
            <a:pPr lvl="3">
              <a:lnSpc>
                <a:spcPct val="120000"/>
              </a:lnSpc>
            </a:pPr>
            <a:r>
              <a:rPr lang="zh-CN" altLang="en-US" sz="2300" dirty="0" smtClean="0"/>
              <a:t>在</a:t>
            </a:r>
            <a:r>
              <a:rPr lang="en-US" altLang="zh-CN" sz="2300" dirty="0" smtClean="0"/>
              <a:t>【</a:t>
            </a:r>
            <a:r>
              <a:rPr lang="zh-CN" altLang="en-US" sz="2300" dirty="0" smtClean="0"/>
              <a:t>表格工具</a:t>
            </a:r>
            <a:r>
              <a:rPr lang="en-US" altLang="zh-CN" sz="2300" dirty="0" smtClean="0"/>
              <a:t>】【</a:t>
            </a:r>
            <a:r>
              <a:rPr lang="zh-CN" altLang="en-US" sz="2300" dirty="0" smtClean="0"/>
              <a:t>布局</a:t>
            </a:r>
            <a:r>
              <a:rPr lang="en-US" altLang="zh-CN" sz="2300" dirty="0" smtClean="0"/>
              <a:t>】</a:t>
            </a:r>
            <a:r>
              <a:rPr lang="zh-CN" altLang="en-US" sz="2300" dirty="0" smtClean="0"/>
              <a:t>功能区选择</a:t>
            </a:r>
            <a:r>
              <a:rPr lang="en-US" altLang="zh-CN" sz="2300" dirty="0" smtClean="0"/>
              <a:t>【</a:t>
            </a:r>
            <a:r>
              <a:rPr lang="zh-CN" altLang="en-US" sz="2300" dirty="0" smtClean="0"/>
              <a:t>绘制斜线表头</a:t>
            </a:r>
            <a:r>
              <a:rPr lang="en-US" altLang="zh-CN" sz="2300" dirty="0" smtClean="0"/>
              <a:t>】</a:t>
            </a:r>
            <a:r>
              <a:rPr lang="zh-CN" altLang="en-US" sz="2300" dirty="0" smtClean="0"/>
              <a:t>按钮，弹出对话框。</a:t>
            </a:r>
            <a:endParaRPr lang="en-US" altLang="zh-CN" sz="2300" dirty="0" smtClean="0"/>
          </a:p>
          <a:p>
            <a:pPr lvl="3">
              <a:lnSpc>
                <a:spcPct val="120000"/>
              </a:lnSpc>
            </a:pPr>
            <a:r>
              <a:rPr lang="zh-CN" altLang="en-US" sz="2300" dirty="0" smtClean="0"/>
              <a:t>选择一种表头样式。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030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9.</a:t>
            </a:r>
            <a:r>
              <a:rPr lang="zh-CN" altLang="en-US" dirty="0" smtClean="0"/>
              <a:t>图文混排的知识</a:t>
            </a:r>
            <a:endParaRPr lang="en-US" altLang="zh-CN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229600" cy="452596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dirty="0" smtClean="0"/>
              <a:t>9</a:t>
            </a:r>
            <a:r>
              <a:rPr lang="zh-CN" altLang="en-US" sz="2800" dirty="0" smtClean="0"/>
              <a:t>、图文混排的知识 </a:t>
            </a:r>
            <a:endParaRPr lang="zh-CN" altLang="en-US" sz="2800" b="0" dirty="0" smtClean="0"/>
          </a:p>
          <a:p>
            <a:pPr lvl="1" eaLnBrk="1" hangingPunct="1"/>
            <a:r>
              <a:rPr lang="en-US" altLang="zh-CN" sz="2800" b="1" dirty="0" smtClean="0"/>
              <a:t>(1)</a:t>
            </a:r>
            <a:r>
              <a:rPr lang="zh-CN" altLang="en-US" sz="2800" b="1" dirty="0" smtClean="0"/>
              <a:t>在当前位置插入图形、图像等 </a:t>
            </a:r>
          </a:p>
          <a:p>
            <a:pPr lvl="2" eaLnBrk="1" hangingPunct="1"/>
            <a:r>
              <a:rPr lang="zh-CN" altLang="en-US" dirty="0" smtClean="0"/>
              <a:t>方法</a:t>
            </a:r>
            <a:r>
              <a:rPr lang="en-US" altLang="zh-CN" dirty="0" smtClean="0"/>
              <a:t>1——</a:t>
            </a:r>
            <a:r>
              <a:rPr lang="zh-CN" altLang="en-US" dirty="0" smtClean="0"/>
              <a:t>插入图像文件</a:t>
            </a:r>
            <a:endParaRPr lang="en-US" altLang="zh-CN" dirty="0" smtClean="0"/>
          </a:p>
          <a:p>
            <a:pPr marL="1600200" marR="0" lvl="3" indent="-2286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zh-CN" altLang="en-US" sz="1800" dirty="0" smtClean="0"/>
              <a:t>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选项卡，单击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图片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按钮，</a:t>
            </a:r>
            <a:endParaRPr lang="en-US" altLang="zh-CN" sz="1800" dirty="0" smtClean="0"/>
          </a:p>
          <a:p>
            <a:pPr marL="1600200" marR="0" lvl="3" indent="-2286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zh-CN" altLang="en-US" sz="1800" dirty="0" smtClean="0"/>
              <a:t>系统提供一个打开文件窗口，按照对话框要求</a:t>
            </a:r>
            <a:r>
              <a:rPr lang="en-US" altLang="zh-CN" sz="1800" dirty="0" smtClean="0"/>
              <a:t>{</a:t>
            </a:r>
            <a:r>
              <a:rPr lang="zh-CN" altLang="en-US" sz="1800" dirty="0" smtClean="0"/>
              <a:t>回答图片文件名</a:t>
            </a:r>
            <a:r>
              <a:rPr lang="en-US" altLang="zh-CN" sz="1800" dirty="0" smtClean="0"/>
              <a:t>}</a:t>
            </a:r>
            <a:r>
              <a:rPr lang="zh-CN" altLang="en-US" sz="1800" dirty="0" smtClean="0"/>
              <a:t>，完成插入。</a:t>
            </a:r>
            <a:endParaRPr lang="en-US" altLang="zh-CN" sz="1800" dirty="0" smtClean="0"/>
          </a:p>
          <a:p>
            <a:pPr lvl="2"/>
            <a:r>
              <a:rPr lang="zh-CN" altLang="en-US" dirty="0" smtClean="0"/>
              <a:t>方法</a:t>
            </a:r>
            <a:r>
              <a:rPr lang="en-US" altLang="zh-CN" dirty="0" smtClean="0"/>
              <a:t>2——</a:t>
            </a:r>
            <a:r>
              <a:rPr lang="zh-CN" altLang="en-US" dirty="0" smtClean="0"/>
              <a:t>插入剪贴画</a:t>
            </a:r>
            <a:endParaRPr lang="en-US" altLang="zh-CN" dirty="0" smtClean="0"/>
          </a:p>
          <a:p>
            <a:pPr lvl="3"/>
            <a:r>
              <a:rPr lang="zh-CN" altLang="en-US" sz="1800" dirty="0" smtClean="0"/>
              <a:t>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插入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选项卡，单击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剪贴画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按钮，从剪贴画面板选择特定的剪贴画</a:t>
            </a:r>
            <a:r>
              <a:rPr lang="zh-CN" altLang="en-US" sz="1800" b="1" dirty="0" smtClean="0"/>
              <a:t>。</a:t>
            </a:r>
            <a:endParaRPr lang="en-US" altLang="zh-CN" sz="18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altLang="zh-CN" sz="4000" b="1" dirty="0" smtClean="0"/>
              <a:t>9.</a:t>
            </a:r>
            <a:r>
              <a:rPr lang="zh-CN" altLang="en-US" sz="4000" b="1" dirty="0" smtClean="0"/>
              <a:t>图文混排的知识 </a:t>
            </a:r>
            <a:endParaRPr lang="zh-CN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>
              <a:lnSpc>
                <a:spcPct val="150000"/>
              </a:lnSpc>
            </a:pPr>
            <a:r>
              <a:rPr lang="zh-CN" altLang="en-US" sz="2800" dirty="0" smtClean="0"/>
              <a:t>方法</a:t>
            </a:r>
            <a:r>
              <a:rPr lang="en-US" altLang="zh-CN" sz="2800" dirty="0" smtClean="0"/>
              <a:t>3——</a:t>
            </a:r>
            <a:r>
              <a:rPr lang="zh-CN" altLang="en-US" sz="2800" dirty="0" smtClean="0"/>
              <a:t> 插入艺术字</a:t>
            </a:r>
            <a:endParaRPr lang="en-US" altLang="zh-CN" sz="2800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插入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艺术字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按钮，选择“艺术字”类型，输入艺术字文字。</a:t>
            </a:r>
            <a:endParaRPr lang="en-US" altLang="zh-CN" dirty="0" smtClean="0"/>
          </a:p>
          <a:p>
            <a:pPr lvl="2">
              <a:lnSpc>
                <a:spcPct val="150000"/>
              </a:lnSpc>
            </a:pPr>
            <a:r>
              <a:rPr lang="zh-CN" altLang="en-US" sz="2800" b="1" dirty="0" smtClean="0"/>
              <a:t>方法</a:t>
            </a:r>
            <a:r>
              <a:rPr lang="en-US" altLang="zh-CN" sz="2800" b="1" dirty="0" smtClean="0"/>
              <a:t>4——</a:t>
            </a:r>
            <a:r>
              <a:rPr lang="zh-CN" altLang="en-US" sz="2800" b="1" dirty="0" smtClean="0"/>
              <a:t>插入形状</a:t>
            </a:r>
            <a:endParaRPr lang="en-US" altLang="zh-CN" sz="2800" b="1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插入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形状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按钮，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选择某种形状，在主窗口拖动鼠标，绘制形状。</a:t>
            </a:r>
            <a:endParaRPr lang="en-US" altLang="zh-CN" b="1" dirty="0" smtClean="0"/>
          </a:p>
          <a:p>
            <a:pPr lvl="2">
              <a:lnSpc>
                <a:spcPct val="150000"/>
              </a:lnSpc>
            </a:pPr>
            <a:r>
              <a:rPr lang="zh-CN" altLang="en-US" sz="2800" b="1" dirty="0" smtClean="0"/>
              <a:t>方法</a:t>
            </a:r>
            <a:r>
              <a:rPr lang="en-US" altLang="zh-CN" sz="2800" b="1" dirty="0" smtClean="0"/>
              <a:t>5——</a:t>
            </a:r>
            <a:r>
              <a:rPr lang="zh-CN" altLang="en-US" sz="2800" b="1" dirty="0" smtClean="0"/>
              <a:t>插入</a:t>
            </a:r>
            <a:r>
              <a:rPr lang="en-US" altLang="zh-CN" sz="2800" b="1" dirty="0" smtClean="0"/>
              <a:t>SmartArt</a:t>
            </a:r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插入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选项卡，单击</a:t>
            </a:r>
            <a:r>
              <a:rPr lang="en-US" altLang="zh-CN" dirty="0" smtClean="0"/>
              <a:t>【SmartArt】</a:t>
            </a:r>
            <a:r>
              <a:rPr lang="zh-CN" altLang="en-US" dirty="0" smtClean="0"/>
              <a:t>按钮，</a:t>
            </a:r>
            <a:endParaRPr lang="en-US" altLang="zh-CN" dirty="0" smtClean="0"/>
          </a:p>
          <a:p>
            <a:pPr lvl="3">
              <a:lnSpc>
                <a:spcPct val="150000"/>
              </a:lnSpc>
            </a:pPr>
            <a:r>
              <a:rPr lang="zh-CN" altLang="en-US" dirty="0" smtClean="0"/>
              <a:t>选择某种</a:t>
            </a:r>
            <a:r>
              <a:rPr lang="en-US" altLang="zh-CN" dirty="0" smtClean="0"/>
              <a:t>SmartArt</a:t>
            </a:r>
            <a:r>
              <a:rPr lang="zh-CN" altLang="en-US" dirty="0" smtClean="0"/>
              <a:t>形状，在主窗口拖动鼠标，绘制形状。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4070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1.</a:t>
            </a:r>
            <a:r>
              <a:rPr lang="zh-CN" altLang="en-US" dirty="0" smtClean="0"/>
              <a:t>文字处理软件简介</a:t>
            </a:r>
            <a:endParaRPr lang="en-US" altLang="zh-CN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zh-CN" altLang="en-US" b="0" dirty="0" smtClean="0"/>
              <a:t>文字处理软件简介：</a:t>
            </a:r>
          </a:p>
          <a:p>
            <a:pPr lvl="1" eaLnBrk="1" hangingPunct="1"/>
            <a:r>
              <a:rPr lang="en-US" altLang="zh-CN" b="1" dirty="0" smtClean="0"/>
              <a:t>(1)</a:t>
            </a:r>
            <a:r>
              <a:rPr lang="zh-CN" altLang="en-US" b="1" dirty="0" smtClean="0"/>
              <a:t>功能</a:t>
            </a:r>
          </a:p>
          <a:p>
            <a:pPr lvl="2" eaLnBrk="1" hangingPunct="1"/>
            <a:r>
              <a:rPr lang="zh-CN" altLang="en-US" b="1" dirty="0" smtClean="0"/>
              <a:t>输入、编辑、排版</a:t>
            </a:r>
            <a:r>
              <a:rPr lang="en-US" altLang="zh-CN" b="1" dirty="0" smtClean="0"/>
              <a:t>(</a:t>
            </a:r>
            <a:r>
              <a:rPr lang="zh-CN" altLang="en-US" b="1" dirty="0" smtClean="0"/>
              <a:t>设置格式</a:t>
            </a:r>
            <a:r>
              <a:rPr lang="en-US" altLang="zh-CN" b="1" dirty="0" smtClean="0"/>
              <a:t>)</a:t>
            </a:r>
            <a:r>
              <a:rPr lang="zh-CN" altLang="en-US" b="1" dirty="0" smtClean="0"/>
              <a:t>、存储、打印 </a:t>
            </a:r>
          </a:p>
          <a:p>
            <a:pPr lvl="1" eaLnBrk="1" hangingPunct="1"/>
            <a:r>
              <a:rPr lang="en-US" altLang="zh-CN" dirty="0" smtClean="0"/>
              <a:t>(2)</a:t>
            </a:r>
            <a:r>
              <a:rPr lang="zh-CN" altLang="en-US" dirty="0" smtClean="0"/>
              <a:t>软件系统</a:t>
            </a:r>
          </a:p>
          <a:p>
            <a:pPr lvl="2" eaLnBrk="1" hangingPunct="1"/>
            <a:r>
              <a:rPr lang="zh-CN" altLang="en-US" dirty="0" smtClean="0"/>
              <a:t>国外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Word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Pages</a:t>
            </a:r>
          </a:p>
          <a:p>
            <a:pPr lvl="2" eaLnBrk="1" hangingPunct="1"/>
            <a:r>
              <a:rPr lang="zh-CN" altLang="en-US" dirty="0" smtClean="0"/>
              <a:t>国内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WPS</a:t>
            </a:r>
          </a:p>
          <a:p>
            <a:pPr lvl="3"/>
            <a:r>
              <a:rPr lang="en-US" altLang="zh-CN" dirty="0" smtClean="0"/>
              <a:t> </a:t>
            </a:r>
            <a:r>
              <a:rPr lang="en-US" altLang="zh-CN" dirty="0" err="1" smtClean="0"/>
              <a:t>ScienceWord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9.</a:t>
            </a:r>
            <a:r>
              <a:rPr lang="zh-CN" altLang="en-US" dirty="0" smtClean="0"/>
              <a:t>图文混排知识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120000"/>
              </a:lnSpc>
            </a:pPr>
            <a:r>
              <a:rPr lang="en-US" altLang="zh-CN" sz="2800" dirty="0" smtClean="0"/>
              <a:t>(2)</a:t>
            </a:r>
            <a:r>
              <a:rPr lang="zh-CN" altLang="en-US" sz="2800" dirty="0" smtClean="0"/>
              <a:t>设置图片格式 </a:t>
            </a:r>
            <a:r>
              <a:rPr lang="zh-CN" altLang="en-US" sz="2800" b="0" dirty="0" smtClean="0"/>
              <a:t> </a:t>
            </a:r>
          </a:p>
          <a:p>
            <a:pPr lvl="2" eaLnBrk="1" hangingPunct="1">
              <a:lnSpc>
                <a:spcPct val="120000"/>
              </a:lnSpc>
            </a:pPr>
            <a:r>
              <a:rPr lang="zh-CN" altLang="en-US" dirty="0" smtClean="0"/>
              <a:t>方法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sz="1800" dirty="0" smtClean="0"/>
              <a:t>选定已经插入的图形；</a:t>
            </a:r>
            <a:endParaRPr lang="en-US" altLang="zh-CN" sz="1800" dirty="0" smtClean="0"/>
          </a:p>
          <a:p>
            <a:pPr lvl="3">
              <a:lnSpc>
                <a:spcPct val="120000"/>
              </a:lnSpc>
            </a:pPr>
            <a:r>
              <a:rPr lang="zh-CN" altLang="en-US" sz="1800" dirty="0" smtClean="0"/>
              <a:t>在顶部出现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图片工具</a:t>
            </a:r>
            <a:r>
              <a:rPr lang="en-US" altLang="zh-CN" sz="1800" dirty="0" smtClean="0"/>
              <a:t>-</a:t>
            </a:r>
            <a:r>
              <a:rPr lang="zh-CN" altLang="en-US" sz="1800" dirty="0" smtClean="0"/>
              <a:t>格式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选项卡，利用功能区提供的按钮，设置图形的外观。</a:t>
            </a:r>
            <a:endParaRPr lang="en-US" altLang="zh-CN" sz="1800" dirty="0" smtClean="0"/>
          </a:p>
          <a:p>
            <a:pPr lvl="2" eaLnBrk="1" hangingPunct="1">
              <a:lnSpc>
                <a:spcPct val="120000"/>
              </a:lnSpc>
            </a:pPr>
            <a:r>
              <a:rPr lang="zh-CN" altLang="en-US" dirty="0" smtClean="0"/>
              <a:t>方法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sz="1800" dirty="0" smtClean="0"/>
              <a:t>鼠标单击选中刚刚插入的图片，右单击此图，然后从快捷菜单中选择命令项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设置图片格式</a:t>
            </a:r>
            <a:r>
              <a:rPr lang="en-US" altLang="zh-CN" sz="1800" dirty="0" smtClean="0"/>
              <a:t>】</a:t>
            </a:r>
          </a:p>
          <a:p>
            <a:pPr lvl="3">
              <a:lnSpc>
                <a:spcPct val="120000"/>
              </a:lnSpc>
            </a:pPr>
            <a:r>
              <a:rPr lang="zh-CN" altLang="en-US" sz="1800" dirty="0" smtClean="0"/>
              <a:t>在</a:t>
            </a:r>
            <a:r>
              <a:rPr lang="en-US" altLang="zh-CN" sz="1800" dirty="0" smtClean="0"/>
              <a:t>【</a:t>
            </a:r>
            <a:r>
              <a:rPr lang="zh-CN" altLang="en-US" sz="1800" dirty="0" smtClean="0"/>
              <a:t>设置图片格式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对话框中，对图片的彩色、线条进行精确调整。</a:t>
            </a:r>
            <a:endParaRPr lang="zh-CN" altLang="en-US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10.</a:t>
            </a:r>
            <a:r>
              <a:rPr lang="zh-CN" altLang="en-US" dirty="0" smtClean="0"/>
              <a:t>页眉与页脚</a:t>
            </a:r>
            <a:endParaRPr lang="en-US" altLang="zh-CN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10</a:t>
            </a:r>
            <a:r>
              <a:rPr lang="zh-CN" altLang="en-US" dirty="0" smtClean="0"/>
              <a:t>、页眉与页脚</a:t>
            </a:r>
          </a:p>
          <a:p>
            <a:pPr lvl="1" eaLnBrk="1" hangingPunct="1"/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(1)</a:t>
            </a:r>
            <a:r>
              <a:rPr lang="zh-CN" altLang="en-US" sz="2800" b="1" dirty="0" smtClean="0"/>
              <a:t>插入页码</a:t>
            </a:r>
          </a:p>
          <a:p>
            <a:pPr lvl="2" eaLnBrk="1" hangingPunct="1"/>
            <a:r>
              <a:rPr lang="zh-CN" altLang="en-US" dirty="0" smtClean="0"/>
              <a:t>①方法：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插入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页码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按钮；</a:t>
            </a:r>
            <a:r>
              <a:rPr lang="en-US" altLang="zh-CN" dirty="0" smtClean="0"/>
              <a:t> </a:t>
            </a:r>
          </a:p>
          <a:p>
            <a:pPr lvl="3" eaLnBrk="1" hangingPunct="1"/>
            <a:r>
              <a:rPr lang="zh-CN" altLang="en-US" sz="2400" dirty="0" smtClean="0"/>
              <a:t>在“插入页码”列表，选择页码的类型（页码位置，页码格式）等； </a:t>
            </a:r>
          </a:p>
          <a:p>
            <a:pPr lvl="2" eaLnBrk="1" hangingPunct="1"/>
            <a:r>
              <a:rPr lang="zh-CN" altLang="en-US" dirty="0" smtClean="0"/>
              <a:t>②设置特殊的页码格式。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单击已经设计好的页码，出现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页眉和页脚工具</a:t>
            </a:r>
            <a:r>
              <a:rPr lang="en-US" altLang="zh-CN" dirty="0" smtClean="0"/>
              <a:t>-</a:t>
            </a:r>
            <a:r>
              <a:rPr lang="zh-CN" altLang="en-US" dirty="0" smtClean="0"/>
              <a:t>设计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利用此选项卡的功能区，进行复杂设计。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10.</a:t>
            </a:r>
            <a:r>
              <a:rPr lang="zh-CN" altLang="en-US" dirty="0" smtClean="0"/>
              <a:t>页眉与页脚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zh-CN" altLang="en-US" sz="2400" dirty="0" smtClean="0"/>
              <a:t> </a:t>
            </a:r>
            <a:r>
              <a:rPr lang="en-US" altLang="zh-CN" sz="2400" dirty="0" smtClean="0"/>
              <a:t>(2)</a:t>
            </a:r>
            <a:r>
              <a:rPr lang="zh-CN" altLang="en-US" sz="2400" dirty="0" smtClean="0"/>
              <a:t>页眉与页脚</a:t>
            </a:r>
          </a:p>
          <a:p>
            <a:pPr lvl="2" eaLnBrk="1" hangingPunct="1"/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/>
            <a:r>
              <a:rPr lang="zh-CN" altLang="en-US" sz="1600" b="1" dirty="0" smtClean="0"/>
              <a:t>在</a:t>
            </a: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插入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选项卡，选择</a:t>
            </a: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页眉</a:t>
            </a:r>
            <a:r>
              <a:rPr lang="en-US" altLang="zh-CN" sz="1600" b="1" dirty="0" smtClean="0"/>
              <a:t>】/【</a:t>
            </a:r>
            <a:r>
              <a:rPr lang="zh-CN" altLang="en-US" sz="1600" b="1" dirty="0" smtClean="0"/>
              <a:t>页脚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按钮；</a:t>
            </a:r>
            <a:r>
              <a:rPr lang="en-US" altLang="zh-CN" sz="1600" b="1" dirty="0" smtClean="0"/>
              <a:t> </a:t>
            </a:r>
          </a:p>
          <a:p>
            <a:pPr lvl="3"/>
            <a:r>
              <a:rPr lang="zh-CN" altLang="en-US" sz="1800" b="1" dirty="0" smtClean="0"/>
              <a:t>直接在页眉</a:t>
            </a:r>
            <a:r>
              <a:rPr lang="en-US" altLang="zh-CN" sz="1800" b="1" dirty="0" smtClean="0"/>
              <a:t>/</a:t>
            </a:r>
            <a:r>
              <a:rPr lang="zh-CN" altLang="en-US" sz="1800" b="1" dirty="0" smtClean="0"/>
              <a:t>页脚处输入文字。 </a:t>
            </a:r>
          </a:p>
          <a:p>
            <a:pPr lvl="2" eaLnBrk="1" hangingPunct="1"/>
            <a:r>
              <a:rPr lang="zh-CN" altLang="en-US" sz="2000" b="1" dirty="0" smtClean="0"/>
              <a:t>修改</a:t>
            </a:r>
            <a:endParaRPr lang="en-US" altLang="zh-CN" sz="2000" b="1" dirty="0" smtClean="0"/>
          </a:p>
          <a:p>
            <a:pPr lvl="3"/>
            <a:r>
              <a:rPr lang="zh-CN" altLang="en-US" sz="1600" b="1" dirty="0" smtClean="0"/>
              <a:t>设置页眉页脚的文字格式</a:t>
            </a:r>
          </a:p>
          <a:p>
            <a:pPr lvl="1" eaLnBrk="1" hangingPunct="1"/>
            <a:r>
              <a:rPr lang="en-US" altLang="zh-CN" sz="2400" b="1" dirty="0" smtClean="0"/>
              <a:t>(3)</a:t>
            </a:r>
            <a:r>
              <a:rPr lang="zh-CN" altLang="en-US" sz="2400" b="1" dirty="0" smtClean="0"/>
              <a:t>插入分页符</a:t>
            </a:r>
          </a:p>
          <a:p>
            <a:pPr lvl="2" eaLnBrk="1" hangingPunct="1"/>
            <a:r>
              <a:rPr lang="zh-CN" altLang="en-US" sz="2000" b="1" dirty="0" smtClean="0"/>
              <a:t>在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插入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选项卡中，单击按钮</a:t>
            </a: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分页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266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11.</a:t>
            </a:r>
            <a:r>
              <a:rPr lang="zh-CN" altLang="en-US" dirty="0" smtClean="0"/>
              <a:t>样式与目录</a:t>
            </a:r>
            <a:endParaRPr lang="en-US" altLang="zh-CN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dirty="0" smtClean="0"/>
              <a:t>11.</a:t>
            </a:r>
            <a:r>
              <a:rPr lang="zh-CN" altLang="en-US" dirty="0" smtClean="0"/>
              <a:t>样式与目录 </a:t>
            </a:r>
            <a:endParaRPr lang="zh-CN" altLang="en-US" b="0" dirty="0" smtClean="0"/>
          </a:p>
          <a:p>
            <a:pPr lvl="1" eaLnBrk="1" hangingPunct="1"/>
            <a:r>
              <a:rPr lang="en-US" altLang="zh-CN" b="1" dirty="0" smtClean="0"/>
              <a:t>(1)</a:t>
            </a:r>
            <a:r>
              <a:rPr lang="zh-CN" altLang="en-US" b="1" dirty="0" smtClean="0"/>
              <a:t>样式的概念</a:t>
            </a:r>
            <a:endParaRPr lang="en-US" altLang="zh-CN" b="1" dirty="0" smtClean="0"/>
          </a:p>
          <a:p>
            <a:pPr lvl="2" eaLnBrk="1" hangingPunct="1"/>
            <a:r>
              <a:rPr lang="zh-CN" altLang="en-US" b="1" dirty="0" smtClean="0"/>
              <a:t>一组定义好的格式 ，可以批量修改文档格式。</a:t>
            </a:r>
            <a:endParaRPr lang="en-US" altLang="zh-CN" b="1" dirty="0" smtClean="0"/>
          </a:p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样式的类型</a:t>
            </a:r>
            <a:endParaRPr lang="en-US" altLang="zh-CN" dirty="0" smtClean="0"/>
          </a:p>
          <a:p>
            <a:pPr lvl="2"/>
            <a:r>
              <a:rPr lang="zh-CN" altLang="en-US" b="1" dirty="0" smtClean="0"/>
              <a:t>系统的内置样式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标题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、标题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、。。。。。正文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用户的自定义样式</a:t>
            </a:r>
          </a:p>
          <a:p>
            <a:pPr lvl="1"/>
            <a:r>
              <a:rPr lang="en-US" altLang="zh-CN" dirty="0" smtClean="0"/>
              <a:t>(3)</a:t>
            </a:r>
            <a:r>
              <a:rPr lang="zh-CN" altLang="en-US" dirty="0" smtClean="0"/>
              <a:t>样式操作的类型</a:t>
            </a:r>
            <a:endParaRPr lang="en-US" altLang="zh-CN" dirty="0" smtClean="0"/>
          </a:p>
          <a:p>
            <a:pPr lvl="2"/>
            <a:r>
              <a:rPr lang="zh-CN" altLang="en-US" b="1" dirty="0" smtClean="0"/>
              <a:t>新建一个样式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让选定段落使用已有的样式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修改已有样式的格式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所有应用此样式的文本外观会统一被修改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11.</a:t>
            </a:r>
            <a:r>
              <a:rPr lang="zh-CN" altLang="en-US" dirty="0" smtClean="0"/>
              <a:t>样式与目录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257799"/>
          </a:xfrm>
        </p:spPr>
        <p:txBody>
          <a:bodyPr>
            <a:normAutofit/>
          </a:bodyPr>
          <a:lstStyle/>
          <a:p>
            <a:pPr lvl="1" eaLnBrk="1" hangingPunct="1"/>
            <a:r>
              <a:rPr lang="zh-CN" altLang="en-US" b="1" dirty="0" smtClean="0"/>
              <a:t> </a:t>
            </a:r>
            <a:r>
              <a:rPr lang="en-US" altLang="zh-CN" b="1" dirty="0" smtClean="0"/>
              <a:t>(4)</a:t>
            </a:r>
            <a:r>
              <a:rPr lang="zh-CN" altLang="en-US" b="1" dirty="0" smtClean="0"/>
              <a:t>样式操作 </a:t>
            </a:r>
          </a:p>
          <a:p>
            <a:pPr lvl="2" eaLnBrk="1" hangingPunct="1"/>
            <a:r>
              <a:rPr lang="zh-CN" altLang="en-US" dirty="0" smtClean="0"/>
              <a:t> 新建样式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光标放在已设格式的段落中；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样式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区块，选择样式表右侧的下箭头；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选择命令：把所选内容保存为新快速样式。</a:t>
            </a:r>
          </a:p>
          <a:p>
            <a:pPr lvl="2" eaLnBrk="1" hangingPunct="1"/>
            <a:r>
              <a:rPr lang="zh-CN" altLang="en-US" dirty="0" smtClean="0"/>
              <a:t>   修改已有样式的外观：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选项卡的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样式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区块中找到某个样式。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右单击此样式，在弹出菜单中选择“修改”。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重新设置字体、字号、段落格式等。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11.</a:t>
            </a:r>
            <a:r>
              <a:rPr lang="zh-CN" altLang="en-US" dirty="0" smtClean="0"/>
              <a:t>样式与目录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800" dirty="0" smtClean="0"/>
              <a:t>(5)</a:t>
            </a:r>
            <a:r>
              <a:rPr lang="zh-CN" altLang="en-US" sz="2800" dirty="0" smtClean="0"/>
              <a:t>生成目录</a:t>
            </a:r>
            <a:endParaRPr lang="en-US" altLang="zh-CN" sz="2800" dirty="0" smtClean="0"/>
          </a:p>
          <a:p>
            <a:pPr lvl="2"/>
            <a:r>
              <a:rPr lang="zh-CN" altLang="en-US" dirty="0" smtClean="0"/>
              <a:t>基本思路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设置各级标题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在文首或文末插入目录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过程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选定某个标题，利用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】—【</a:t>
            </a:r>
            <a:r>
              <a:rPr lang="zh-CN" altLang="en-US" dirty="0" smtClean="0"/>
              <a:t>样式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区块设置标题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、标题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、标题</a:t>
            </a:r>
            <a:r>
              <a:rPr lang="en-US" altLang="zh-CN" dirty="0" smtClean="0"/>
              <a:t>3</a:t>
            </a:r>
            <a:r>
              <a:rPr lang="zh-CN" altLang="en-US" dirty="0" smtClean="0"/>
              <a:t>，。。。。。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插入点放在文首或者文末；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引用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选项卡中，单击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目录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按钮，插入新的目录。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12.</a:t>
            </a:r>
            <a:r>
              <a:rPr lang="zh-CN" altLang="en-US" dirty="0" smtClean="0"/>
              <a:t>页面设置</a:t>
            </a:r>
            <a:endParaRPr lang="en-US" altLang="zh-CN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/>
              <a:t>12.</a:t>
            </a:r>
            <a:r>
              <a:rPr lang="zh-CN" altLang="en-US" sz="2800" dirty="0" smtClean="0"/>
              <a:t>页面设置</a:t>
            </a:r>
            <a:endParaRPr lang="zh-CN" altLang="en-US" sz="2800" b="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zh-CN" sz="2400" b="1" dirty="0" smtClean="0"/>
              <a:t>(1)</a:t>
            </a:r>
            <a:r>
              <a:rPr lang="zh-CN" altLang="en-US" sz="2400" b="1" dirty="0" smtClean="0"/>
              <a:t>页面设置的内容</a:t>
            </a:r>
            <a:endParaRPr lang="en-US" altLang="zh-CN" sz="2400" b="1" dirty="0" smtClean="0"/>
          </a:p>
          <a:p>
            <a:pPr lvl="2">
              <a:lnSpc>
                <a:spcPct val="120000"/>
              </a:lnSpc>
            </a:pPr>
            <a:r>
              <a:rPr lang="zh-CN" altLang="en-US" sz="2000" dirty="0" smtClean="0"/>
              <a:t>页边距</a:t>
            </a:r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上、下、左、右以及页面等与边界的距离； </a:t>
            </a:r>
          </a:p>
          <a:p>
            <a:pPr lvl="2">
              <a:lnSpc>
                <a:spcPct val="120000"/>
              </a:lnSpc>
            </a:pPr>
            <a:r>
              <a:rPr lang="zh-CN" altLang="en-US" sz="2000" dirty="0" smtClean="0"/>
              <a:t>纸张大小</a:t>
            </a:r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选择纸张的类型，是横向还是纵向打印； </a:t>
            </a:r>
          </a:p>
          <a:p>
            <a:pPr lvl="2">
              <a:lnSpc>
                <a:spcPct val="120000"/>
              </a:lnSpc>
            </a:pPr>
            <a:r>
              <a:rPr lang="zh-CN" altLang="en-US" sz="2000" dirty="0" smtClean="0"/>
              <a:t>纸张来源</a:t>
            </a:r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纸张从哪里来，是默认纸盒还是手工送纸； </a:t>
            </a:r>
          </a:p>
          <a:p>
            <a:pPr lvl="2">
              <a:lnSpc>
                <a:spcPct val="120000"/>
              </a:lnSpc>
            </a:pPr>
            <a:r>
              <a:rPr lang="zh-CN" altLang="en-US" sz="2000" dirty="0" smtClean="0"/>
              <a:t>版面</a:t>
            </a:r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页眉和页脚在奇偶页是否相同，</a:t>
            </a:r>
            <a:endParaRPr lang="en-US" altLang="zh-CN" dirty="0" smtClean="0"/>
          </a:p>
          <a:p>
            <a:pPr lvl="3">
              <a:lnSpc>
                <a:spcPct val="120000"/>
              </a:lnSpc>
            </a:pPr>
            <a:r>
              <a:rPr lang="zh-CN" altLang="en-US" dirty="0"/>
              <a:t>页眉和页脚与</a:t>
            </a:r>
            <a:r>
              <a:rPr lang="zh-CN" altLang="en-US" dirty="0" smtClean="0"/>
              <a:t>首页是否相同等等； </a:t>
            </a:r>
          </a:p>
          <a:p>
            <a:pPr lvl="3">
              <a:lnSpc>
                <a:spcPct val="120000"/>
              </a:lnSpc>
            </a:pPr>
            <a:r>
              <a:rPr lang="zh-CN" altLang="en-US" dirty="0" smtClean="0"/>
              <a:t>设置行号</a:t>
            </a:r>
            <a:endParaRPr lang="zh-CN" altLang="en-US" sz="17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12.</a:t>
            </a:r>
            <a:r>
              <a:rPr lang="zh-CN" altLang="en-US" dirty="0" smtClean="0"/>
              <a:t>页面设置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页面设置的方法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页面布局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选项卡中，选择按钮：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页边距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文字方向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纸张大小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纸张方向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分栏</a:t>
            </a:r>
            <a:endParaRPr lang="en-US" altLang="zh-CN" dirty="0" smtClean="0"/>
          </a:p>
          <a:p>
            <a:pPr lvl="2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4" y="765175"/>
            <a:ext cx="7024687" cy="6477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dirty="0" smtClean="0"/>
              <a:t>习  题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zh-CN" sz="2100" dirty="0" smtClean="0"/>
              <a:t>1</a:t>
            </a:r>
            <a:r>
              <a:rPr lang="zh-CN" altLang="en-US" sz="2100" dirty="0" smtClean="0"/>
              <a:t>、</a:t>
            </a:r>
            <a:r>
              <a:rPr lang="en-US" altLang="zh-CN" sz="2100" dirty="0" smtClean="0"/>
              <a:t>Word</a:t>
            </a:r>
            <a:r>
              <a:rPr lang="zh-CN" altLang="en-US" sz="2100" dirty="0" smtClean="0"/>
              <a:t>操作题（</a:t>
            </a:r>
            <a:r>
              <a:rPr lang="en-US" altLang="zh-CN" sz="2100" dirty="0" smtClean="0"/>
              <a:t>1</a:t>
            </a:r>
            <a:r>
              <a:rPr lang="zh-CN" altLang="en-US" sz="2100" dirty="0" smtClean="0"/>
              <a:t>）</a:t>
            </a: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打开考生文件夹下的文件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Word2A.docx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，完成以下操作：</a:t>
            </a: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）将所给段落文字添加蓝色底纹（非标题段的所有文字），左右各缩进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0.8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厘米、首行缩进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个字符，段后间距设置为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16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磅。</a:t>
            </a: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）在文档最后另起一段，创建建如下图所示表格，并输入相应内容。</a:t>
            </a:r>
            <a:endParaRPr lang="en-US" altLang="zh-CN" sz="1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endParaRPr lang="zh-CN" altLang="en-US" sz="1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endParaRPr lang="zh-CN" altLang="en-US" sz="1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endParaRPr lang="zh-CN" altLang="en-US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dirty="0" smtClean="0">
                <a:solidFill>
                  <a:schemeClr val="tx1"/>
                </a:solidFill>
                <a:latin typeface="+mn-ea"/>
                <a:ea typeface="+mn-ea"/>
              </a:rPr>
              <a:t>   </a:t>
            </a:r>
          </a:p>
          <a:p>
            <a:pPr marL="990600" lvl="1" indent="-519113">
              <a:lnSpc>
                <a:spcPct val="90000"/>
              </a:lnSpc>
              <a:buNone/>
            </a:pPr>
            <a:endParaRPr lang="en-US" altLang="zh-CN" sz="16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endParaRPr lang="en-US" altLang="zh-CN" sz="16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）设置表格单元格对齐方式为中部居中。</a:t>
            </a: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）用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  <a:ea typeface="+mn-ea"/>
              </a:rPr>
              <a:t>Word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中提供的公式计算各考生的平均成绩并插入相应单元格内（保留两位小数）。</a:t>
            </a:r>
          </a:p>
          <a:p>
            <a:pPr marL="990600" lvl="1" indent="-519113">
              <a:lnSpc>
                <a:spcPct val="9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  <a:ea typeface="+mn-ea"/>
              </a:rPr>
              <a:t>完成以上操作后，将该文档以原文件名保存在考生文件夹下。</a:t>
            </a:r>
            <a:endParaRPr lang="zh-CN" altLang="en-US" sz="2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1204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2C0B14-1D75-4DD0-A458-EB7FDAC94243}" type="slidenum">
              <a:rPr lang="zh-CN" altLang="en-US">
                <a:solidFill>
                  <a:schemeClr val="tx1"/>
                </a:solidFill>
                <a:ea typeface="宋体" charset="-122"/>
              </a:rPr>
              <a:pPr/>
              <a:t>38</a:t>
            </a:fld>
            <a:endParaRPr lang="en-US" altLang="zh-CN">
              <a:solidFill>
                <a:schemeClr val="tx1"/>
              </a:solidFill>
              <a:ea typeface="宋体" charset="-122"/>
            </a:endParaRPr>
          </a:p>
        </p:txBody>
      </p:sp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9" y="3343275"/>
            <a:ext cx="6696075" cy="139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4" y="765175"/>
            <a:ext cx="7024687" cy="6477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dirty="0" smtClean="0"/>
              <a:t>习   题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600200"/>
            <a:ext cx="8435975" cy="4525963"/>
          </a:xfrm>
        </p:spPr>
        <p:txBody>
          <a:bodyPr>
            <a:normAutofit/>
          </a:bodyPr>
          <a:lstStyle/>
          <a:p>
            <a:r>
              <a:rPr lang="en-US" altLang="zh-CN" sz="2600" dirty="0" smtClean="0"/>
              <a:t>2</a:t>
            </a:r>
            <a:r>
              <a:rPr lang="zh-CN" altLang="en-US" sz="2600" dirty="0" smtClean="0"/>
              <a:t>、</a:t>
            </a:r>
            <a:r>
              <a:rPr lang="en-US" altLang="zh-CN" sz="2600" dirty="0" smtClean="0"/>
              <a:t>Word</a:t>
            </a:r>
            <a:r>
              <a:rPr lang="zh-CN" altLang="en-US" sz="2600" dirty="0" smtClean="0"/>
              <a:t>操作题</a:t>
            </a:r>
            <a:r>
              <a:rPr lang="en-US" altLang="zh-CN" sz="2600" dirty="0" smtClean="0"/>
              <a:t>(2)</a:t>
            </a: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打开考生文件夹下的文件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Word2B.docx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，完成以下操作：</a:t>
            </a: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）设置标题文字为隶书、二号、加粗、蓝色、居中。</a:t>
            </a: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）正文第一段段落设置左右各缩进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0.8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厘米、首行缩进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个字符、行距设置为单倍行距，并定义成样式，命名为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"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考试样式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"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，设置第二段格式采用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"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考试样式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"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lang="en-US" altLang="zh-CN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）在文档底部插入列表方式的</a:t>
            </a:r>
            <a:r>
              <a:rPr lang="en-US" altLang="zh-CN" sz="2000" dirty="0" err="1" smtClean="0">
                <a:solidFill>
                  <a:schemeClr val="tx1"/>
                </a:solidFill>
                <a:latin typeface="+mn-ea"/>
                <a:ea typeface="+mn-ea"/>
              </a:rPr>
              <a:t>SmartArt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图形。</a:t>
            </a: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（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  <a:ea typeface="+mn-ea"/>
              </a:rPr>
              <a:t>4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）设置红色单线页面边框（应用范围为整篇文档）。</a:t>
            </a:r>
          </a:p>
          <a:p>
            <a:pPr lvl="1">
              <a:buNone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完成以上操作后，将该文档以原文件名保存在考生文件夹下。</a:t>
            </a:r>
            <a:endParaRPr lang="zh-CN" altLang="en-US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2228" name="灯片编号占位符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8A63FA-BAF1-4B19-B849-9496895579DB}" type="slidenum">
              <a:rPr lang="zh-CN" altLang="en-US">
                <a:solidFill>
                  <a:schemeClr val="tx1"/>
                </a:solidFill>
                <a:ea typeface="宋体" charset="-122"/>
              </a:rPr>
              <a:pPr/>
              <a:t>39</a:t>
            </a:fld>
            <a:endParaRPr lang="en-US" altLang="zh-CN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Word</a:t>
            </a:r>
            <a:r>
              <a:rPr lang="zh-CN" altLang="en-US" dirty="0" smtClean="0"/>
              <a:t>的基础知识</a:t>
            </a:r>
            <a:endParaRPr lang="en-US" altLang="zh-CN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Word</a:t>
            </a:r>
            <a:r>
              <a:rPr lang="zh-CN" altLang="en-US" dirty="0" smtClean="0"/>
              <a:t>的基础知识</a:t>
            </a:r>
            <a:endParaRPr lang="zh-CN" altLang="en-US" b="0" dirty="0" smtClean="0"/>
          </a:p>
          <a:p>
            <a:pPr lvl="1" eaLnBrk="1" hangingPunct="1"/>
            <a:r>
              <a:rPr lang="en-US" altLang="zh-CN" b="1" dirty="0" smtClean="0"/>
              <a:t>(1)Word</a:t>
            </a:r>
            <a:r>
              <a:rPr lang="zh-CN" altLang="en-US" b="1" dirty="0" smtClean="0"/>
              <a:t>的启动 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单击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开始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菜单</a:t>
            </a:r>
            <a:r>
              <a:rPr lang="en-US" altLang="zh-CN" b="1" dirty="0" smtClean="0"/>
              <a:t>——【</a:t>
            </a:r>
            <a:r>
              <a:rPr lang="zh-CN" altLang="en-US" b="1" dirty="0" smtClean="0"/>
              <a:t>所有程序</a:t>
            </a:r>
            <a:r>
              <a:rPr lang="en-US" altLang="zh-CN" b="1" dirty="0" smtClean="0"/>
              <a:t>】</a:t>
            </a:r>
            <a:br>
              <a:rPr lang="en-US" altLang="zh-CN" b="1" dirty="0" smtClean="0"/>
            </a:br>
            <a:r>
              <a:rPr lang="en-US" altLang="zh-CN" b="1" dirty="0" smtClean="0"/>
              <a:t>——Microsoft Office——Word2010</a:t>
            </a:r>
          </a:p>
          <a:p>
            <a:pPr lvl="2"/>
            <a:r>
              <a:rPr lang="zh-CN" altLang="en-US" b="1" dirty="0" smtClean="0"/>
              <a:t>单击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桌面快捷方式“</a:t>
            </a:r>
            <a:r>
              <a:rPr lang="en-US" altLang="zh-CN" b="1" dirty="0" smtClean="0"/>
              <a:t>Word</a:t>
            </a:r>
            <a:r>
              <a:rPr lang="zh-CN" altLang="en-US" b="1" dirty="0" smtClean="0"/>
              <a:t>”</a:t>
            </a:r>
          </a:p>
          <a:p>
            <a:pPr lvl="1" eaLnBrk="1" hangingPunct="1"/>
            <a:r>
              <a:rPr lang="en-US" altLang="zh-CN" b="1" dirty="0" smtClean="0"/>
              <a:t>(2)Word</a:t>
            </a:r>
            <a:r>
              <a:rPr lang="zh-CN" altLang="en-US" b="1" dirty="0" smtClean="0"/>
              <a:t>的退出 </a:t>
            </a:r>
          </a:p>
          <a:p>
            <a:pPr lvl="2" eaLnBrk="1" hangingPunct="1"/>
            <a:r>
              <a:rPr lang="zh-CN" altLang="en-US" b="1" dirty="0" smtClean="0"/>
              <a:t>①单击</a:t>
            </a:r>
            <a:r>
              <a:rPr lang="en-US" altLang="zh-CN" b="1" dirty="0" smtClean="0"/>
              <a:t>Word</a:t>
            </a:r>
            <a:r>
              <a:rPr lang="zh-CN" altLang="en-US" b="1" dirty="0" smtClean="0"/>
              <a:t>窗口标题右上角的关闭钮（</a:t>
            </a:r>
            <a:r>
              <a:rPr lang="en-US" altLang="zh-CN" b="1" dirty="0" smtClean="0"/>
              <a:t>×</a:t>
            </a:r>
            <a:r>
              <a:rPr lang="zh-CN" altLang="en-US" b="1" dirty="0" smtClean="0"/>
              <a:t>）； </a:t>
            </a:r>
          </a:p>
          <a:p>
            <a:pPr lvl="2" eaLnBrk="1" hangingPunct="1"/>
            <a:r>
              <a:rPr lang="zh-CN" altLang="en-US" b="1" dirty="0" smtClean="0"/>
              <a:t>②选择选项卡中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文件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，然后选择</a:t>
            </a:r>
            <a:r>
              <a:rPr lang="en-US" altLang="zh-CN" b="1" dirty="0" smtClean="0"/>
              <a:t>【</a:t>
            </a:r>
            <a:r>
              <a:rPr lang="zh-CN" altLang="en-US" b="1" dirty="0" smtClean="0"/>
              <a:t>退出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； </a:t>
            </a:r>
          </a:p>
          <a:p>
            <a:pPr lvl="2" eaLnBrk="1" hangingPunct="1"/>
            <a:r>
              <a:rPr lang="zh-CN" altLang="en-US" b="1" dirty="0" smtClean="0"/>
              <a:t>③使用快捷键</a:t>
            </a:r>
            <a:r>
              <a:rPr lang="en-US" altLang="zh-CN" b="1" dirty="0" smtClean="0"/>
              <a:t>&lt;Alt&gt;-&lt;F4&gt;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2.Word</a:t>
            </a:r>
            <a:r>
              <a:rPr lang="zh-CN" altLang="en-US" dirty="0" smtClean="0"/>
              <a:t>基础知识</a:t>
            </a:r>
            <a:endParaRPr lang="en-US" altLang="zh-CN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CN" b="1" dirty="0" smtClean="0"/>
              <a:t>(3)Word</a:t>
            </a:r>
            <a:r>
              <a:rPr lang="zh-CN" altLang="en-US" b="1" dirty="0" smtClean="0"/>
              <a:t>文档类型：</a:t>
            </a:r>
          </a:p>
          <a:p>
            <a:pPr lvl="2" eaLnBrk="1" hangingPunct="1"/>
            <a:r>
              <a:rPr lang="zh-CN" altLang="en-US" b="1" dirty="0" smtClean="0"/>
              <a:t>模板文件</a:t>
            </a:r>
            <a:r>
              <a:rPr lang="en-US" altLang="zh-CN" b="1" dirty="0" smtClean="0"/>
              <a:t>——dot</a:t>
            </a:r>
            <a:r>
              <a:rPr lang="zh-CN" altLang="en-US" b="1" dirty="0" smtClean="0"/>
              <a:t>文档、</a:t>
            </a:r>
            <a:r>
              <a:rPr lang="en-US" altLang="zh-CN" b="1" dirty="0" err="1" smtClean="0"/>
              <a:t>dotx</a:t>
            </a:r>
            <a:r>
              <a:rPr lang="zh-CN" altLang="en-US" b="1" dirty="0" smtClean="0"/>
              <a:t>文档</a:t>
            </a:r>
          </a:p>
          <a:p>
            <a:pPr lvl="3" eaLnBrk="1" hangingPunct="1"/>
            <a:r>
              <a:rPr lang="en-US" altLang="zh-CN" b="1" dirty="0" smtClean="0"/>
              <a:t>Normal.dot </a:t>
            </a:r>
          </a:p>
          <a:p>
            <a:pPr lvl="2" eaLnBrk="1" hangingPunct="1"/>
            <a:r>
              <a:rPr lang="zh-CN" altLang="en-US" b="1" dirty="0" smtClean="0"/>
              <a:t>普通文档</a:t>
            </a:r>
            <a:r>
              <a:rPr lang="en-US" altLang="zh-CN" b="1" dirty="0" smtClean="0"/>
              <a:t>——doc</a:t>
            </a:r>
            <a:r>
              <a:rPr lang="zh-CN" altLang="en-US" b="1" dirty="0" smtClean="0"/>
              <a:t>文档，</a:t>
            </a:r>
            <a:r>
              <a:rPr lang="en-US" altLang="zh-CN" b="1" dirty="0" err="1" smtClean="0"/>
              <a:t>docx</a:t>
            </a:r>
            <a:r>
              <a:rPr lang="zh-CN" altLang="en-US" b="1" dirty="0" smtClean="0"/>
              <a:t>文档</a:t>
            </a:r>
          </a:p>
          <a:p>
            <a:pPr lvl="3" eaLnBrk="1" hangingPunct="1"/>
            <a:r>
              <a:rPr lang="zh-CN" altLang="en-US" b="1" dirty="0" smtClean="0"/>
              <a:t>在</a:t>
            </a:r>
            <a:r>
              <a:rPr lang="en-US" altLang="zh-CN" b="1" dirty="0" smtClean="0"/>
              <a:t>Office2003</a:t>
            </a:r>
            <a:r>
              <a:rPr lang="zh-CN" altLang="en-US" b="1" dirty="0" smtClean="0"/>
              <a:t>中，</a:t>
            </a:r>
            <a:r>
              <a:rPr lang="en-US" altLang="zh-CN" b="1" dirty="0" smtClean="0"/>
              <a:t>Word</a:t>
            </a:r>
            <a:r>
              <a:rPr lang="zh-CN" altLang="en-US" b="1" dirty="0" smtClean="0"/>
              <a:t>文档</a:t>
            </a:r>
            <a:r>
              <a:rPr lang="en-US" altLang="zh-CN" b="1" dirty="0" smtClean="0"/>
              <a:t>doc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lvl="3" eaLnBrk="1" hangingPunct="1"/>
            <a:r>
              <a:rPr lang="zh-CN" altLang="en-US" b="1" dirty="0" smtClean="0"/>
              <a:t>在</a:t>
            </a:r>
            <a:r>
              <a:rPr lang="en-US" altLang="zh-CN" b="1" dirty="0" smtClean="0"/>
              <a:t>Office2007</a:t>
            </a:r>
            <a:r>
              <a:rPr lang="zh-CN" altLang="en-US" b="1" dirty="0" smtClean="0"/>
              <a:t>中，</a:t>
            </a:r>
            <a:r>
              <a:rPr lang="en-US" altLang="zh-CN" b="1" dirty="0" smtClean="0"/>
              <a:t>Word</a:t>
            </a:r>
            <a:r>
              <a:rPr lang="zh-CN" altLang="en-US" b="1" dirty="0" smtClean="0"/>
              <a:t>文档</a:t>
            </a:r>
            <a:r>
              <a:rPr lang="en-US" altLang="zh-CN" b="1" dirty="0" err="1" smtClean="0"/>
              <a:t>docx</a:t>
            </a:r>
            <a:r>
              <a:rPr lang="zh-CN" altLang="en-US" b="1" dirty="0" smtClean="0"/>
              <a:t>。</a:t>
            </a:r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3.Word2010</a:t>
            </a:r>
            <a:r>
              <a:rPr lang="zh-CN" altLang="en-US" dirty="0" smtClean="0"/>
              <a:t>主界面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0179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3.Word2010</a:t>
            </a:r>
            <a:r>
              <a:rPr lang="zh-CN" altLang="en-US" dirty="0" smtClean="0"/>
              <a:t>主界面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(1)Office2010</a:t>
            </a:r>
            <a:r>
              <a:rPr lang="zh-CN" altLang="en-US" dirty="0" smtClean="0"/>
              <a:t>的新特征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不再使用“菜单”体系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传统方式：水平菜单</a:t>
            </a:r>
            <a:r>
              <a:rPr lang="en-US" altLang="zh-CN" dirty="0" smtClean="0"/>
              <a:t>+</a:t>
            </a:r>
            <a:r>
              <a:rPr lang="zh-CN" altLang="en-US" dirty="0" smtClean="0"/>
              <a:t>下拉式菜单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采用新的“选项卡”体系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选项卡结构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顶级选项卡类似于传统菜单；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选项卡融合了传统的“菜单项</a:t>
            </a:r>
            <a:r>
              <a:rPr lang="en-US" altLang="zh-CN" dirty="0" smtClean="0"/>
              <a:t>+</a:t>
            </a:r>
            <a:r>
              <a:rPr lang="zh-CN" altLang="en-US" dirty="0" smtClean="0"/>
              <a:t>工具栏”的功能；分区块设置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选项按钮右侧有“向下”的小黑三角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区块右下角的小</a:t>
            </a:r>
            <a:r>
              <a:rPr lang="zh-CN" altLang="en-US" dirty="0"/>
              <a:t>箭头（对话框启动器</a:t>
            </a:r>
            <a:r>
              <a:rPr lang="zh-CN" altLang="en-US" dirty="0" smtClean="0"/>
              <a:t>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——</a:t>
            </a:r>
            <a:r>
              <a:rPr lang="zh-CN" altLang="en-US" dirty="0" smtClean="0"/>
              <a:t>弹出详细设置的对话框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操作方法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最常用的操作可在选项卡中直接获取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高级功能需要借助对话框实现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3.Word2010</a:t>
            </a:r>
            <a:r>
              <a:rPr lang="zh-CN" altLang="en-US" dirty="0" smtClean="0"/>
              <a:t>主界面</a:t>
            </a:r>
            <a:endParaRPr lang="en-US" altLang="zh-CN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628763"/>
            <a:ext cx="8229600" cy="4525962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CN" sz="2400" b="1" dirty="0" smtClean="0"/>
              <a:t>(2)</a:t>
            </a:r>
            <a:r>
              <a:rPr lang="zh-CN" altLang="en-US" sz="2400" b="1" dirty="0" smtClean="0"/>
              <a:t>主界面组成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b="1" dirty="0" smtClean="0"/>
              <a:t>标题栏（保存、撤销、重做）（最小化，最大化，关闭，恢复）；</a:t>
            </a:r>
            <a:endParaRPr lang="en-US" altLang="zh-CN" sz="2000" b="1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b="1" dirty="0" smtClean="0"/>
              <a:t>功能区（选项卡）</a:t>
            </a:r>
            <a:endParaRPr lang="en-US" altLang="zh-CN" sz="2000" b="1" dirty="0" smtClean="0"/>
          </a:p>
          <a:p>
            <a:pPr lvl="2" eaLnBrk="1" hangingPunct="1">
              <a:lnSpc>
                <a:spcPct val="90000"/>
              </a:lnSpc>
            </a:pPr>
            <a:r>
              <a:rPr lang="zh-CN" altLang="en-US" sz="2000" b="1" dirty="0" smtClean="0"/>
              <a:t>文档输入窗口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b="1" dirty="0" smtClean="0"/>
              <a:t>(3)</a:t>
            </a:r>
            <a:r>
              <a:rPr lang="zh-CN" altLang="en-US" sz="2400" b="1" dirty="0" smtClean="0"/>
              <a:t>主工作窗口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sz="2200" dirty="0" smtClean="0"/>
              <a:t>重要标记</a:t>
            </a:r>
            <a:endParaRPr lang="en-US" altLang="zh-CN" sz="2200" dirty="0" smtClean="0"/>
          </a:p>
          <a:p>
            <a:pPr lvl="3">
              <a:lnSpc>
                <a:spcPct val="90000"/>
              </a:lnSpc>
            </a:pPr>
            <a:r>
              <a:rPr lang="zh-CN" altLang="en-US" sz="1700" dirty="0" smtClean="0"/>
              <a:t>标尺、段落标志、 插入点（光标位置） </a:t>
            </a:r>
          </a:p>
          <a:p>
            <a:pPr lvl="2" eaLnBrk="1" hangingPunct="1">
              <a:lnSpc>
                <a:spcPct val="90000"/>
              </a:lnSpc>
            </a:pPr>
            <a:r>
              <a:rPr lang="zh-CN" altLang="en-US" sz="2200" dirty="0" smtClean="0"/>
              <a:t>支持多窗口</a:t>
            </a:r>
            <a:endParaRPr lang="en-US" altLang="zh-CN" sz="2200" dirty="0" smtClean="0"/>
          </a:p>
          <a:p>
            <a:pPr lvl="3">
              <a:lnSpc>
                <a:spcPct val="90000"/>
              </a:lnSpc>
            </a:pPr>
            <a:r>
              <a:rPr lang="zh-CN" altLang="en-US" sz="1700" dirty="0" smtClean="0"/>
              <a:t>只有一个活动窗口，窗口最小化</a:t>
            </a:r>
            <a:endParaRPr lang="en-US" altLang="zh-CN" sz="1700" dirty="0" smtClean="0"/>
          </a:p>
          <a:p>
            <a:pPr lvl="2">
              <a:lnSpc>
                <a:spcPct val="90000"/>
              </a:lnSpc>
            </a:pPr>
            <a:r>
              <a:rPr lang="zh-CN" altLang="en-US" b="1" dirty="0" smtClean="0"/>
              <a:t>强调说明</a:t>
            </a:r>
            <a:endParaRPr lang="en-US" altLang="zh-CN" b="1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智能化功能区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选中某一对象，则弹出相应的选项卡。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3.Word2010</a:t>
            </a:r>
            <a:r>
              <a:rPr lang="zh-CN" altLang="en-US" dirty="0" smtClean="0"/>
              <a:t>主界面</a:t>
            </a:r>
            <a:endParaRPr lang="en-US" altLang="zh-CN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zh-CN" b="1" dirty="0" smtClean="0"/>
              <a:t>(4)</a:t>
            </a:r>
            <a:r>
              <a:rPr lang="zh-CN" altLang="en-US" b="1" dirty="0" smtClean="0"/>
              <a:t>文档显示方式 </a:t>
            </a:r>
          </a:p>
          <a:p>
            <a:pPr lvl="2" eaLnBrk="1" hangingPunct="1"/>
            <a:r>
              <a:rPr lang="zh-CN" altLang="en-US" b="1" dirty="0" smtClean="0"/>
              <a:t> 几种显示方式</a:t>
            </a:r>
          </a:p>
          <a:p>
            <a:pPr lvl="3" eaLnBrk="1" hangingPunct="1"/>
            <a:r>
              <a:rPr lang="zh-CN" altLang="en-US" b="1" dirty="0" smtClean="0"/>
              <a:t>页面、普通、大纲、</a:t>
            </a:r>
            <a:r>
              <a:rPr lang="en-US" altLang="zh-CN" b="1" dirty="0" smtClean="0"/>
              <a:t>Web</a:t>
            </a:r>
            <a:r>
              <a:rPr lang="zh-CN" altLang="en-US" b="1" dirty="0" smtClean="0"/>
              <a:t>格式；</a:t>
            </a:r>
            <a:endParaRPr lang="en-US" altLang="zh-CN" b="1" dirty="0" smtClean="0"/>
          </a:p>
          <a:p>
            <a:pPr lvl="3"/>
            <a:r>
              <a:rPr lang="zh-CN" altLang="en-US" dirty="0" smtClean="0"/>
              <a:t>页面视图</a:t>
            </a:r>
            <a:r>
              <a:rPr lang="zh-CN" altLang="en-US" b="1" dirty="0" smtClean="0"/>
              <a:t>所见即所得，两种标尺。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 文档导航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显示文档的标题及层次关系</a:t>
            </a:r>
          </a:p>
          <a:p>
            <a:pPr lvl="2" eaLnBrk="1" hangingPunct="1"/>
            <a:r>
              <a:rPr lang="zh-CN" altLang="en-US" b="1" dirty="0" smtClean="0"/>
              <a:t> 方法：</a:t>
            </a:r>
            <a:endParaRPr lang="en-US" altLang="zh-CN" b="1" dirty="0" smtClean="0"/>
          </a:p>
          <a:p>
            <a:pPr lvl="3"/>
            <a:r>
              <a:rPr lang="en-US" altLang="zh-CN" b="1" dirty="0" smtClean="0"/>
              <a:t>【</a:t>
            </a:r>
            <a:r>
              <a:rPr lang="zh-CN" altLang="en-US" b="1" dirty="0" smtClean="0"/>
              <a:t>视图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选项卡，然后设置一种页面显示方式。</a:t>
            </a:r>
          </a:p>
          <a:p>
            <a:pPr lvl="3" eaLnBrk="1" hangingPunct="1"/>
            <a:r>
              <a:rPr lang="en-US" altLang="zh-CN" b="1" dirty="0" smtClean="0"/>
              <a:t>【</a:t>
            </a:r>
            <a:r>
              <a:rPr lang="zh-CN" altLang="en-US" b="1" dirty="0" smtClean="0"/>
              <a:t>视图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选项卡，设置“导航”、“标尺”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dirty="0" smtClean="0"/>
              <a:t>4.</a:t>
            </a:r>
            <a:r>
              <a:rPr lang="zh-CN" altLang="en-US" dirty="0" smtClean="0"/>
              <a:t>文字编辑</a:t>
            </a:r>
            <a:endParaRPr lang="en-US" altLang="zh-CN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zh-CN" sz="2800" dirty="0" smtClean="0"/>
              <a:t>4</a:t>
            </a:r>
            <a:r>
              <a:rPr lang="zh-CN" altLang="en-US" sz="2800" dirty="0" smtClean="0"/>
              <a:t>、文字编辑 </a:t>
            </a:r>
            <a:endParaRPr lang="zh-CN" altLang="en-US" sz="2800" b="0" dirty="0" smtClean="0"/>
          </a:p>
          <a:p>
            <a:pPr lvl="1" eaLnBrk="1" hangingPunct="1"/>
            <a:r>
              <a:rPr lang="en-US" altLang="zh-CN" sz="2800" b="1" dirty="0" smtClean="0"/>
              <a:t>(1)</a:t>
            </a:r>
            <a:r>
              <a:rPr lang="zh-CN" altLang="en-US" sz="2800" b="1" dirty="0" smtClean="0"/>
              <a:t>文字输入 </a:t>
            </a:r>
          </a:p>
          <a:p>
            <a:pPr lvl="2" eaLnBrk="1" hangingPunct="1"/>
            <a:r>
              <a:rPr lang="zh-CN" altLang="en-US" b="1" dirty="0" smtClean="0"/>
              <a:t>①输入方式的切换：插入与改写方式 命令：</a:t>
            </a:r>
            <a:r>
              <a:rPr lang="en-US" altLang="zh-CN" b="1" dirty="0" smtClean="0"/>
              <a:t>[Ins]; </a:t>
            </a:r>
          </a:p>
          <a:p>
            <a:pPr lvl="2" eaLnBrk="1" hangingPunct="1"/>
            <a:r>
              <a:rPr lang="en-US" altLang="zh-CN" b="1" dirty="0" smtClean="0"/>
              <a:t>②</a:t>
            </a:r>
            <a:r>
              <a:rPr lang="zh-CN" altLang="en-US" b="1" dirty="0" smtClean="0"/>
              <a:t>光标（插入点）移动： </a:t>
            </a:r>
          </a:p>
          <a:p>
            <a:pPr lvl="3" eaLnBrk="1" hangingPunct="1"/>
            <a:r>
              <a:rPr lang="zh-CN" altLang="en-US" b="1" dirty="0" smtClean="0"/>
              <a:t>→、←、↑、↓、</a:t>
            </a:r>
            <a:r>
              <a:rPr lang="en-US" altLang="zh-CN" b="1" dirty="0" smtClean="0"/>
              <a:t>[Ctrl]+[Home]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[Ctrl]+[End]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[Home]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[End]; </a:t>
            </a:r>
          </a:p>
          <a:p>
            <a:pPr lvl="2" eaLnBrk="1" hangingPunct="1"/>
            <a:r>
              <a:rPr lang="en-US" altLang="zh-CN" b="1" dirty="0" smtClean="0"/>
              <a:t>③</a:t>
            </a:r>
            <a:r>
              <a:rPr lang="zh-CN" altLang="en-US" b="1" dirty="0" smtClean="0"/>
              <a:t>文本输入法的切换： </a:t>
            </a:r>
          </a:p>
          <a:p>
            <a:pPr lvl="3" eaLnBrk="1" hangingPunct="1"/>
            <a:r>
              <a:rPr lang="en-US" altLang="zh-CN" b="1" dirty="0" smtClean="0"/>
              <a:t>[Ctrl]+[Space]: </a:t>
            </a:r>
            <a:r>
              <a:rPr lang="zh-CN" altLang="en-US" b="1" dirty="0" smtClean="0"/>
              <a:t>中西文输入法切换 </a:t>
            </a:r>
          </a:p>
          <a:p>
            <a:pPr lvl="3" eaLnBrk="1" hangingPunct="1"/>
            <a:r>
              <a:rPr lang="en-US" altLang="zh-CN" b="1" dirty="0" smtClean="0"/>
              <a:t>[Shift]+[Space]: </a:t>
            </a:r>
            <a:r>
              <a:rPr lang="zh-CN" altLang="en-US" b="1" dirty="0" smtClean="0"/>
              <a:t>全角与半角方式切换 </a:t>
            </a:r>
          </a:p>
          <a:p>
            <a:pPr lvl="3" eaLnBrk="1" hangingPunct="1"/>
            <a:r>
              <a:rPr lang="en-US" altLang="zh-CN" b="1" dirty="0" smtClean="0"/>
              <a:t>[Ctrl]+[Shift]: </a:t>
            </a:r>
            <a:r>
              <a:rPr lang="zh-CN" altLang="en-US" b="1" dirty="0" smtClean="0"/>
              <a:t>输入法之间切换 </a:t>
            </a:r>
          </a:p>
          <a:p>
            <a:pPr lvl="2" eaLnBrk="1" hangingPunct="1"/>
            <a:r>
              <a:rPr lang="zh-CN" altLang="en-US" b="1" dirty="0" smtClean="0"/>
              <a:t>④回车键：段落结束符</a:t>
            </a:r>
          </a:p>
          <a:p>
            <a:pPr lvl="2" eaLnBrk="1" hangingPunct="1"/>
            <a:r>
              <a:rPr lang="zh-CN" altLang="en-US" b="1" dirty="0" smtClean="0"/>
              <a:t>⑤插入特殊符号</a:t>
            </a:r>
            <a:endParaRPr lang="en-US" altLang="zh-CN" b="1" dirty="0" smtClean="0"/>
          </a:p>
          <a:p>
            <a:pPr lvl="3"/>
            <a:r>
              <a:rPr lang="zh-CN" altLang="en-US" sz="1800" b="1" dirty="0" smtClean="0"/>
              <a:t>插入</a:t>
            </a:r>
            <a:r>
              <a:rPr lang="en-US" altLang="zh-CN" sz="1800" b="1" dirty="0" smtClean="0"/>
              <a:t>——</a:t>
            </a:r>
            <a:r>
              <a:rPr lang="zh-CN" altLang="en-US" sz="1800" b="1" dirty="0" smtClean="0"/>
              <a:t>符号</a:t>
            </a:r>
            <a:endParaRPr lang="en-US" altLang="zh-CN" sz="18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2822</Words>
  <Application>Microsoft Office PowerPoint</Application>
  <PresentationFormat>全屏显示(4:3)</PresentationFormat>
  <Paragraphs>382</Paragraphs>
  <Slides>39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0" baseType="lpstr">
      <vt:lpstr>Office 主题</vt:lpstr>
      <vt:lpstr>PowerPoint 演示文稿</vt:lpstr>
      <vt:lpstr>第3章 文字处理Word2010</vt:lpstr>
      <vt:lpstr>1.文字处理软件简介</vt:lpstr>
      <vt:lpstr>2. Word的基础知识</vt:lpstr>
      <vt:lpstr>2.Word基础知识</vt:lpstr>
      <vt:lpstr>3.Word2010主界面</vt:lpstr>
      <vt:lpstr>3.Word2010主界面</vt:lpstr>
      <vt:lpstr>3.Word2010主界面</vt:lpstr>
      <vt:lpstr>4.文字编辑</vt:lpstr>
      <vt:lpstr>4.文字编辑</vt:lpstr>
      <vt:lpstr>5.文本块的管理</vt:lpstr>
      <vt:lpstr>5.文本块的管理</vt:lpstr>
      <vt:lpstr>6.文字的定位、查找与替换</vt:lpstr>
      <vt:lpstr>6.文字的定位、查找与替换　 </vt:lpstr>
      <vt:lpstr>7.设置文档格式</vt:lpstr>
      <vt:lpstr>7.设置文档格式</vt:lpstr>
      <vt:lpstr>7.设置文档格式</vt:lpstr>
      <vt:lpstr>7.设置文档格式</vt:lpstr>
      <vt:lpstr>8.表格的处理</vt:lpstr>
      <vt:lpstr>8.表格的处理</vt:lpstr>
      <vt:lpstr>8.表格的处理</vt:lpstr>
      <vt:lpstr> 8.表格的处理</vt:lpstr>
      <vt:lpstr>8.表格的处理</vt:lpstr>
      <vt:lpstr>8.表格的处理</vt:lpstr>
      <vt:lpstr>8、表格的处理</vt:lpstr>
      <vt:lpstr>8.表格的处理</vt:lpstr>
      <vt:lpstr>8.表格的处理</vt:lpstr>
      <vt:lpstr>9.图文混排的知识</vt:lpstr>
      <vt:lpstr>9.图文混排的知识 </vt:lpstr>
      <vt:lpstr>9.图文混排知识</vt:lpstr>
      <vt:lpstr>10.页眉与页脚</vt:lpstr>
      <vt:lpstr>10.页眉与页脚</vt:lpstr>
      <vt:lpstr>11.样式与目录</vt:lpstr>
      <vt:lpstr>11.样式与目录</vt:lpstr>
      <vt:lpstr>11.样式与目录</vt:lpstr>
      <vt:lpstr>12.页面设置</vt:lpstr>
      <vt:lpstr>12.页面设置</vt:lpstr>
      <vt:lpstr>习  题</vt:lpstr>
      <vt:lpstr>习   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maxl</dc:creator>
  <cp:lastModifiedBy>maxl</cp:lastModifiedBy>
  <cp:revision>46</cp:revision>
  <dcterms:created xsi:type="dcterms:W3CDTF">2013-12-04T11:24:04Z</dcterms:created>
  <dcterms:modified xsi:type="dcterms:W3CDTF">2014-01-01T10:43:49Z</dcterms:modified>
</cp:coreProperties>
</file>