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87" r:id="rId6"/>
    <p:sldId id="264" r:id="rId7"/>
    <p:sldId id="290" r:id="rId8"/>
    <p:sldId id="288" r:id="rId9"/>
    <p:sldId id="265" r:id="rId10"/>
    <p:sldId id="291" r:id="rId11"/>
    <p:sldId id="266" r:id="rId12"/>
    <p:sldId id="293" r:id="rId13"/>
    <p:sldId id="267" r:id="rId14"/>
    <p:sldId id="294" r:id="rId15"/>
    <p:sldId id="292" r:id="rId16"/>
    <p:sldId id="268" r:id="rId17"/>
    <p:sldId id="270" r:id="rId18"/>
    <p:sldId id="271" r:id="rId19"/>
    <p:sldId id="272" r:id="rId20"/>
    <p:sldId id="273" r:id="rId21"/>
    <p:sldId id="274" r:id="rId22"/>
    <p:sldId id="295" r:id="rId23"/>
    <p:sldId id="276" r:id="rId24"/>
    <p:sldId id="281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86441" autoAdjust="0"/>
  </p:normalViewPr>
  <p:slideViewPr>
    <p:cSldViewPr>
      <p:cViewPr varScale="1">
        <p:scale>
          <a:sx n="62" d="100"/>
          <a:sy n="62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5" units="1/cm"/>
          <inkml:channelProperty channel="Y" name="resolution" value="25" units="1/cm"/>
        </inkml:channelProperties>
      </inkml:inkSource>
      <inkml:timestamp xml:id="ts0" timeString="2010-01-25T01:38:17.703"/>
    </inkml:context>
    <inkml:brush xml:id="br0">
      <inkml:brushProperty name="width" value="0.15875" units="cm"/>
      <inkml:brushProperty name="height" value="0.635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5796"/>
            <a:ext cx="8229600" cy="6318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57759"/>
          </a:xfrm>
        </p:spPr>
        <p:txBody>
          <a:bodyPr/>
          <a:lstStyle>
            <a:lvl1pPr>
              <a:buFont typeface="Wingdings" pitchFamily="2" charset="2"/>
              <a:buChar char="u"/>
              <a:defRPr b="1">
                <a:effectLst/>
                <a:latin typeface="华文新魏" pitchFamily="2" charset="-122"/>
                <a:ea typeface="华文新魏" pitchFamily="2" charset="-122"/>
              </a:defRPr>
            </a:lvl1pPr>
            <a:lvl2pPr>
              <a:buFont typeface="Wingdings" pitchFamily="2" charset="2"/>
              <a:buChar char="p"/>
              <a:defRPr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仿宋" pitchFamily="2" charset="-122"/>
                <a:ea typeface="华文仿宋" pitchFamily="2" charset="-122"/>
              </a:defRPr>
            </a:lvl2pPr>
            <a:lvl3pPr>
              <a:buFont typeface="Wingdings" pitchFamily="2" charset="2"/>
              <a:buChar char="ü"/>
              <a:defRPr/>
            </a:lvl3pPr>
            <a:lvl4pPr>
              <a:buFont typeface="Wingdings" pitchFamily="2" charset="2"/>
              <a:buChar char="l"/>
              <a:defRPr/>
            </a:lvl4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500034" y="1500176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428596" y="6429398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数据的输入与存储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zh-CN" dirty="0" smtClean="0"/>
              <a:t>(3)</a:t>
            </a:r>
            <a:r>
              <a:rPr lang="zh-CN" altLang="en-US" dirty="0" smtClean="0"/>
              <a:t>输入公式 </a:t>
            </a:r>
          </a:p>
          <a:p>
            <a:pPr lvl="2">
              <a:lnSpc>
                <a:spcPct val="90000"/>
              </a:lnSpc>
            </a:pPr>
            <a:r>
              <a:rPr lang="zh-CN" altLang="en-US" sz="2600" dirty="0" smtClean="0"/>
              <a:t>方法</a:t>
            </a:r>
            <a:endParaRPr lang="en-US" altLang="zh-CN" sz="2600" dirty="0" smtClean="0"/>
          </a:p>
          <a:p>
            <a:pPr lvl="3">
              <a:lnSpc>
                <a:spcPct val="90000"/>
              </a:lnSpc>
            </a:pPr>
            <a:r>
              <a:rPr lang="en-US" altLang="zh-CN" sz="2200" dirty="0" smtClean="0"/>
              <a:t>=</a:t>
            </a:r>
            <a:r>
              <a:rPr lang="zh-CN" altLang="en-US" sz="2200" dirty="0" smtClean="0"/>
              <a:t>号开始，或者使用工具栏按钮</a:t>
            </a:r>
            <a:r>
              <a:rPr lang="en-US" altLang="zh-CN" sz="2200" dirty="0" err="1" smtClean="0"/>
              <a:t>fx</a:t>
            </a:r>
            <a:endParaRPr lang="en-US" altLang="zh-CN" sz="2200" dirty="0" smtClean="0"/>
          </a:p>
          <a:p>
            <a:pPr lvl="3">
              <a:lnSpc>
                <a:spcPct val="90000"/>
              </a:lnSpc>
            </a:pPr>
            <a:r>
              <a:rPr lang="zh-CN" altLang="en-US" sz="2200" dirty="0" smtClean="0"/>
              <a:t>在输入过程中，可以以鼠标单击选用单元格，以便把其地址填入公式中</a:t>
            </a:r>
            <a:endParaRPr lang="en-US" altLang="zh-CN" sz="2200" dirty="0" smtClean="0"/>
          </a:p>
          <a:p>
            <a:pPr lvl="2">
              <a:lnSpc>
                <a:spcPct val="90000"/>
              </a:lnSpc>
            </a:pPr>
            <a:r>
              <a:rPr lang="zh-CN" altLang="en-US" sz="2600" dirty="0" smtClean="0"/>
              <a:t>规则</a:t>
            </a:r>
            <a:endParaRPr lang="en-US" altLang="zh-CN" sz="2600" dirty="0" smtClean="0"/>
          </a:p>
          <a:p>
            <a:pPr lvl="3">
              <a:lnSpc>
                <a:spcPct val="90000"/>
              </a:lnSpc>
            </a:pPr>
            <a:r>
              <a:rPr lang="zh-CN" altLang="en-US" sz="2200" dirty="0" smtClean="0"/>
              <a:t>对于公式中的字符型量，加英文双引号，例如“女”，人名等</a:t>
            </a:r>
          </a:p>
          <a:p>
            <a:pPr lvl="3">
              <a:lnSpc>
                <a:spcPct val="90000"/>
              </a:lnSpc>
            </a:pPr>
            <a:r>
              <a:rPr lang="zh-CN" altLang="en-US" sz="2200" dirty="0" smtClean="0"/>
              <a:t>公司中的所有运算符号、括号等，全部使用英文符号</a:t>
            </a:r>
            <a:endParaRPr lang="zh-CN" altLang="en-US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(4)</a:t>
            </a:r>
            <a:r>
              <a:rPr lang="zh-CN" altLang="en-US" dirty="0" smtClean="0"/>
              <a:t>数据编辑：</a:t>
            </a:r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编辑方法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直接编辑数据 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利用编辑栏编辑数据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4.</a:t>
            </a:r>
            <a:r>
              <a:rPr lang="zh-CN" altLang="en-US" dirty="0" smtClean="0"/>
              <a:t>设置数据格式</a:t>
            </a:r>
            <a:endParaRPr lang="zh-CN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zh-CN" altLang="en-US" dirty="0"/>
              <a:t>数据格式设置</a:t>
            </a:r>
          </a:p>
          <a:p>
            <a:pPr lvl="1"/>
            <a:r>
              <a:rPr lang="en-US" altLang="zh-CN" dirty="0"/>
              <a:t>(1)</a:t>
            </a:r>
            <a:r>
              <a:rPr lang="zh-CN" altLang="en-US" dirty="0"/>
              <a:t>设置文字格式</a:t>
            </a:r>
          </a:p>
          <a:p>
            <a:pPr lvl="2"/>
            <a:r>
              <a:rPr lang="zh-CN" altLang="en-US" dirty="0" smtClean="0"/>
              <a:t>内容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字型</a:t>
            </a:r>
            <a:r>
              <a:rPr lang="zh-CN" altLang="en-US" dirty="0"/>
              <a:t>、字号、字体、颜色、合并</a:t>
            </a:r>
            <a:r>
              <a:rPr lang="zh-CN" altLang="en-US" dirty="0" smtClean="0"/>
              <a:t>居中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操作操作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简单方式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4.</a:t>
            </a:r>
            <a:r>
              <a:rPr lang="zh-CN" alt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设置数据格式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设置边框底纹    </a:t>
            </a:r>
          </a:p>
          <a:p>
            <a:pPr lvl="2"/>
            <a:r>
              <a:rPr lang="zh-CN" altLang="en-US" dirty="0" smtClean="0"/>
              <a:t>含义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为区域添加边框、填充颜色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含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网格的处理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操作方法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简单方式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——【</a:t>
            </a:r>
            <a:r>
              <a:rPr lang="zh-CN" altLang="en-US" dirty="0" smtClean="0"/>
              <a:t>边框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复杂方式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右下角的斜箭头，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启动“单元格格式”对话框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4.</a:t>
            </a:r>
            <a:r>
              <a:rPr lang="zh-CN" alt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设置数据格式</a:t>
            </a:r>
            <a:endParaRPr lang="zh-CN" alt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(3)</a:t>
            </a:r>
            <a:r>
              <a:rPr lang="zh-CN" altLang="en-US" b="1" dirty="0">
                <a:solidFill>
                  <a:srgbClr val="FF0000"/>
                </a:solidFill>
              </a:rPr>
              <a:t>设置数据显示格式</a:t>
            </a:r>
            <a:r>
              <a:rPr lang="en-US" altLang="zh-CN" b="1" dirty="0">
                <a:solidFill>
                  <a:srgbClr val="FF0000"/>
                </a:solidFill>
              </a:rPr>
              <a:t>——</a:t>
            </a:r>
            <a:r>
              <a:rPr lang="zh-CN" altLang="en-US" b="1" dirty="0">
                <a:solidFill>
                  <a:srgbClr val="FF0000"/>
                </a:solidFill>
              </a:rPr>
              <a:t>重点：</a:t>
            </a:r>
          </a:p>
          <a:p>
            <a:pPr lvl="2"/>
            <a:r>
              <a:rPr lang="zh-CN" altLang="en-US" dirty="0" smtClean="0"/>
              <a:t>含义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把数据按照需要设置为各种格式，比如货币格式、日期格式、保留若干位小数的格式</a:t>
            </a:r>
            <a:endParaRPr lang="en-US" altLang="zh-CN" dirty="0" smtClean="0"/>
          </a:p>
          <a:p>
            <a:pPr lvl="2" rtl="0" eaLnBrk="1" latinLnBrk="0" hangingPunct="1"/>
            <a:r>
              <a:rPr lang="zh-CN" altLang="en-US" sz="2400" b="1" kern="1200" dirty="0" smtClean="0">
                <a:solidFill>
                  <a:schemeClr val="tx1"/>
                </a:solidFill>
                <a:effectLst/>
                <a:latin typeface="华文新魏" pitchFamily="2" charset="-122"/>
                <a:ea typeface="华文新魏" pitchFamily="2" charset="-122"/>
                <a:cs typeface="+mn-cs"/>
              </a:rPr>
              <a:t>操作方法</a:t>
            </a:r>
            <a:endParaRPr lang="en-US" sz="2400" b="1" kern="1200" dirty="0" smtClean="0">
              <a:solidFill>
                <a:schemeClr val="tx1"/>
              </a:solidFill>
              <a:effectLst/>
              <a:latin typeface="华文新魏" pitchFamily="2" charset="-122"/>
              <a:ea typeface="华文新魏" pitchFamily="2" charset="-122"/>
              <a:cs typeface="+mn-cs"/>
            </a:endParaRPr>
          </a:p>
          <a:p>
            <a:pPr lvl="3" rtl="0" eaLnBrk="1" latinLnBrk="0" hangingPunct="1"/>
            <a:r>
              <a:rPr lang="zh-CN" altLang="en-US" sz="2100" dirty="0" smtClean="0"/>
              <a:t>简单方式</a:t>
            </a:r>
            <a:endParaRPr lang="en-US" altLang="en-US" sz="2100" dirty="0" smtClean="0"/>
          </a:p>
          <a:p>
            <a:pPr lvl="4" rtl="0" eaLnBrk="1" latinLnBrk="0" hangingPunct="1"/>
            <a:r>
              <a:rPr lang="en-US" altLang="en-US" sz="2100" dirty="0" smtClean="0"/>
              <a:t>【</a:t>
            </a:r>
            <a:r>
              <a:rPr lang="zh-CN" altLang="en-US" sz="2100" dirty="0" smtClean="0"/>
              <a:t>开始</a:t>
            </a:r>
            <a:r>
              <a:rPr lang="en-US" altLang="en-US" sz="2100" dirty="0" smtClean="0"/>
              <a:t>】</a:t>
            </a:r>
            <a:r>
              <a:rPr lang="zh-CN" altLang="en-US" sz="2100" dirty="0" smtClean="0"/>
              <a:t>选项卡</a:t>
            </a:r>
            <a:r>
              <a:rPr lang="en-US" altLang="en-US" sz="2100" dirty="0" smtClean="0"/>
              <a:t>——【</a:t>
            </a:r>
            <a:r>
              <a:rPr lang="zh-CN" altLang="en-US" sz="2100" dirty="0" smtClean="0"/>
              <a:t>数字</a:t>
            </a:r>
            <a:r>
              <a:rPr lang="en-US" altLang="en-US" sz="2100" dirty="0" smtClean="0"/>
              <a:t>】</a:t>
            </a:r>
            <a:r>
              <a:rPr lang="zh-CN" altLang="en-US" sz="2100" dirty="0" smtClean="0"/>
              <a:t>区块</a:t>
            </a:r>
            <a:endParaRPr lang="en-US" altLang="en-US" sz="2100" dirty="0" smtClean="0"/>
          </a:p>
          <a:p>
            <a:pPr lvl="4" rtl="0" eaLnBrk="1" latinLnBrk="0" hangingPunct="1"/>
            <a:r>
              <a:rPr lang="zh-CN" altLang="en-US" sz="2100" dirty="0" smtClean="0"/>
              <a:t>直接利用各个下拉列表，选用某一格式。</a:t>
            </a:r>
            <a:endParaRPr lang="en-US" altLang="en-US" sz="2100" dirty="0" smtClean="0"/>
          </a:p>
          <a:p>
            <a:pPr lvl="3" rtl="0" eaLnBrk="1" latinLnBrk="0" hangingPunct="1"/>
            <a:r>
              <a:rPr lang="zh-CN" altLang="en-US" sz="2100" dirty="0" smtClean="0"/>
              <a:t>复杂方式</a:t>
            </a:r>
            <a:endParaRPr lang="en-US" altLang="en-US" sz="2100" dirty="0" smtClean="0"/>
          </a:p>
          <a:p>
            <a:pPr lvl="4"/>
            <a:r>
              <a:rPr lang="en-US" altLang="en-US" sz="2100" dirty="0" smtClean="0"/>
              <a:t>【</a:t>
            </a:r>
            <a:r>
              <a:rPr lang="zh-CN" altLang="en-US" sz="2100" dirty="0" smtClean="0"/>
              <a:t>开始</a:t>
            </a:r>
            <a:r>
              <a:rPr lang="en-US" altLang="en-US" sz="2100" dirty="0" smtClean="0"/>
              <a:t>】</a:t>
            </a:r>
            <a:r>
              <a:rPr lang="zh-CN" altLang="en-US" sz="2100" dirty="0" smtClean="0"/>
              <a:t>选项卡</a:t>
            </a:r>
            <a:r>
              <a:rPr lang="en-US" altLang="en-US" sz="2100" dirty="0" smtClean="0"/>
              <a:t>——【</a:t>
            </a:r>
            <a:r>
              <a:rPr lang="zh-CN" altLang="en-US" sz="2100" dirty="0" smtClean="0"/>
              <a:t>数字</a:t>
            </a:r>
            <a:r>
              <a:rPr lang="en-US" altLang="en-US" sz="2100" dirty="0" smtClean="0"/>
              <a:t>】</a:t>
            </a:r>
            <a:r>
              <a:rPr lang="zh-CN" altLang="en-US" sz="2100" dirty="0" smtClean="0"/>
              <a:t>区块</a:t>
            </a:r>
            <a:r>
              <a:rPr lang="en-US" altLang="zh-CN" sz="2100" dirty="0" smtClean="0"/>
              <a:t>——</a:t>
            </a:r>
            <a:r>
              <a:rPr lang="zh-CN" altLang="en-US" sz="2100" dirty="0" smtClean="0"/>
              <a:t>右下角的斜箭头，</a:t>
            </a:r>
            <a:endParaRPr lang="en-US" altLang="en-US" sz="2100" dirty="0" smtClean="0"/>
          </a:p>
          <a:p>
            <a:pPr lvl="4" rtl="0" eaLnBrk="1" latinLnBrk="0" hangingPunct="1"/>
            <a:r>
              <a:rPr lang="zh-CN" altLang="en-US" sz="2100" dirty="0" smtClean="0"/>
              <a:t>启动“单元格格式”对话框，选择“数字”选项卡</a:t>
            </a:r>
            <a:endParaRPr lang="en-US" altLang="zh-CN" sz="21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设置数据格式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CN" dirty="0"/>
              <a:t>(4)</a:t>
            </a:r>
            <a:r>
              <a:rPr lang="zh-CN" altLang="en-US" dirty="0"/>
              <a:t>设置数据对齐方式</a:t>
            </a:r>
          </a:p>
          <a:p>
            <a:pPr lvl="2"/>
            <a:r>
              <a:rPr lang="zh-CN" altLang="en-US" dirty="0" smtClean="0"/>
              <a:t>含义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数据的左对齐、右对齐、合并及居中、水平居中、垂直居中、自动换行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重点：合并及居中。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操作方法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简单方法</a:t>
            </a:r>
            <a:endParaRPr lang="en-US" altLang="zh-CN" dirty="0" smtClean="0"/>
          </a:p>
          <a:p>
            <a:pPr lvl="4"/>
            <a:r>
              <a:rPr lang="en-US" altLang="en-US" sz="2100" dirty="0" smtClean="0"/>
              <a:t>【</a:t>
            </a:r>
            <a:r>
              <a:rPr lang="zh-CN" altLang="en-US" sz="2100" dirty="0" smtClean="0"/>
              <a:t>开始</a:t>
            </a:r>
            <a:r>
              <a:rPr lang="en-US" altLang="en-US" sz="2100" dirty="0" smtClean="0"/>
              <a:t>】</a:t>
            </a:r>
            <a:r>
              <a:rPr lang="zh-CN" altLang="en-US" sz="2100" dirty="0" smtClean="0"/>
              <a:t>选项卡</a:t>
            </a:r>
            <a:r>
              <a:rPr lang="en-US" altLang="en-US" sz="2100" dirty="0" smtClean="0"/>
              <a:t>——【</a:t>
            </a:r>
            <a:r>
              <a:rPr lang="zh-CN" altLang="en-US" sz="2100" dirty="0" smtClean="0"/>
              <a:t>对齐方式</a:t>
            </a:r>
            <a:r>
              <a:rPr lang="en-US" altLang="en-US" sz="2100" dirty="0" smtClean="0"/>
              <a:t>】</a:t>
            </a:r>
            <a:r>
              <a:rPr lang="zh-CN" altLang="en-US" sz="2100" dirty="0" smtClean="0"/>
              <a:t>区块</a:t>
            </a:r>
            <a:endParaRPr lang="en-US" altLang="en-US" sz="2100" dirty="0" smtClean="0"/>
          </a:p>
          <a:p>
            <a:pPr lvl="4"/>
            <a:r>
              <a:rPr lang="zh-CN" altLang="en-US" sz="2100" dirty="0" smtClean="0"/>
              <a:t>直接单击各个按钮，设置对齐方式、</a:t>
            </a:r>
            <a:endParaRPr lang="en-US" altLang="zh-CN" sz="2100" dirty="0" smtClean="0"/>
          </a:p>
          <a:p>
            <a:pPr lvl="3"/>
            <a:r>
              <a:rPr lang="zh-CN" altLang="en-US" dirty="0" smtClean="0"/>
              <a:t>复杂方法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选项卡－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数字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区块右下角小箭头，打开“单元格格式”对话框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对齐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选项卡，设置各种对齐模式。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4.</a:t>
            </a:r>
            <a:r>
              <a:rPr lang="zh-CN" alt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设置数据格式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CN" dirty="0" smtClean="0"/>
              <a:t>(5)</a:t>
            </a:r>
            <a:r>
              <a:rPr lang="zh-CN" altLang="en-US" dirty="0" smtClean="0"/>
              <a:t>调整列宽、行高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改变列宽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直接拖动工作表列标记的边界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改变行高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直接拖动工作表行标记的边界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(6)</a:t>
            </a:r>
            <a:r>
              <a:rPr lang="zh-CN" altLang="en-US" dirty="0" smtClean="0"/>
              <a:t>条件格式</a:t>
            </a:r>
          </a:p>
          <a:p>
            <a:pPr lvl="2"/>
            <a:r>
              <a:rPr lang="zh-CN" altLang="en-US" dirty="0" smtClean="0"/>
              <a:t>含义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对符合条件的文字设置特殊显示格式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操作方法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选定数据区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【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条件格式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设置查找条件。</a:t>
            </a:r>
            <a:endParaRPr lang="zh-CN" altLang="en-US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5.Excel</a:t>
            </a:r>
            <a:r>
              <a:rPr lang="zh-CN" altLang="en-US" dirty="0" smtClean="0"/>
              <a:t>的计算功能</a:t>
            </a:r>
            <a:endParaRPr lang="zh-CN" alt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r>
              <a:rPr lang="en-US" altLang="zh-CN" dirty="0"/>
              <a:t>Excel</a:t>
            </a:r>
            <a:r>
              <a:rPr lang="zh-CN" altLang="en-US" dirty="0"/>
              <a:t>中</a:t>
            </a:r>
            <a:r>
              <a:rPr lang="zh-CN" altLang="en-US" dirty="0" smtClean="0"/>
              <a:t>的公式</a:t>
            </a:r>
            <a:endParaRPr lang="zh-CN" altLang="en-US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(1)</a:t>
            </a:r>
            <a:r>
              <a:rPr lang="zh-CN" altLang="en-US" dirty="0"/>
              <a:t>常见</a:t>
            </a:r>
            <a:r>
              <a:rPr lang="zh-CN" altLang="en-US" dirty="0" smtClean="0"/>
              <a:t>函数与运算式</a:t>
            </a:r>
            <a:endParaRPr lang="zh-CN" altLang="en-US" dirty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常规</a:t>
            </a:r>
            <a:r>
              <a:rPr lang="zh-CN" altLang="en-US" dirty="0"/>
              <a:t>统计函数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求和：</a:t>
            </a:r>
            <a:r>
              <a:rPr lang="en-US" altLang="zh-CN" dirty="0"/>
              <a:t>SUM</a:t>
            </a:r>
            <a:r>
              <a:rPr lang="zh-CN" altLang="en-US" dirty="0"/>
              <a:t>（区域）  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统计个数： </a:t>
            </a:r>
            <a:r>
              <a:rPr lang="en-US" altLang="zh-CN" dirty="0"/>
              <a:t>COUNT</a:t>
            </a:r>
            <a:r>
              <a:rPr lang="zh-CN" altLang="en-US" dirty="0"/>
              <a:t>（区域）     </a:t>
            </a:r>
            <a:r>
              <a:rPr lang="en-US" altLang="zh-CN" dirty="0"/>
              <a:t>【</a:t>
            </a:r>
            <a:r>
              <a:rPr lang="zh-CN" altLang="en-US" dirty="0"/>
              <a:t>数值型量</a:t>
            </a:r>
            <a:r>
              <a:rPr lang="en-US" altLang="zh-CN" dirty="0"/>
              <a:t>】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/>
              <a:t>                     </a:t>
            </a:r>
            <a:r>
              <a:rPr lang="en-US" altLang="zh-CN" dirty="0" smtClean="0"/>
              <a:t>       </a:t>
            </a:r>
            <a:r>
              <a:rPr lang="en-US" altLang="zh-CN" dirty="0"/>
              <a:t>COUNTA</a:t>
            </a:r>
            <a:r>
              <a:rPr lang="zh-CN" altLang="en-US" dirty="0"/>
              <a:t>（区域）  </a:t>
            </a:r>
            <a:r>
              <a:rPr lang="en-US" altLang="zh-CN" dirty="0"/>
              <a:t>【</a:t>
            </a:r>
            <a:r>
              <a:rPr lang="zh-CN" altLang="en-US" dirty="0"/>
              <a:t>全体类型量</a:t>
            </a:r>
            <a:r>
              <a:rPr lang="en-US" altLang="zh-CN" dirty="0"/>
              <a:t>】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求平均值： </a:t>
            </a:r>
            <a:r>
              <a:rPr lang="en-US" altLang="zh-CN" dirty="0"/>
              <a:t>Average(</a:t>
            </a:r>
            <a:r>
              <a:rPr lang="zh-CN" altLang="en-US" dirty="0"/>
              <a:t>区域</a:t>
            </a:r>
            <a:r>
              <a:rPr lang="en-US" altLang="zh-CN" dirty="0"/>
              <a:t>)       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求最大值： </a:t>
            </a:r>
            <a:r>
              <a:rPr lang="en-US" altLang="zh-CN" dirty="0"/>
              <a:t>MAX</a:t>
            </a:r>
            <a:r>
              <a:rPr lang="zh-CN" altLang="en-US" dirty="0"/>
              <a:t>（区域）   求最小值： </a:t>
            </a:r>
            <a:r>
              <a:rPr lang="en-US" altLang="zh-CN" dirty="0"/>
              <a:t>MIN</a:t>
            </a:r>
            <a:r>
              <a:rPr lang="zh-CN" altLang="en-US" dirty="0"/>
              <a:t>（区域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条件统计：</a:t>
            </a:r>
            <a:r>
              <a:rPr lang="en-US" altLang="zh-CN" dirty="0" err="1" smtClean="0"/>
              <a:t>Countif</a:t>
            </a:r>
            <a:r>
              <a:rPr lang="en-US" altLang="zh-CN" dirty="0" smtClean="0"/>
              <a:t>(</a:t>
            </a:r>
            <a:r>
              <a:rPr lang="zh-CN" altLang="en-US" dirty="0" smtClean="0"/>
              <a:t>条件区域，条件式</a:t>
            </a:r>
            <a:r>
              <a:rPr lang="en-US" altLang="zh-CN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直接输入运算式</a:t>
            </a:r>
            <a:endParaRPr lang="zh-CN" altLang="en-US" dirty="0"/>
          </a:p>
          <a:p>
            <a:pPr lvl="3">
              <a:lnSpc>
                <a:spcPct val="90000"/>
              </a:lnSpc>
            </a:pP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5.Excel</a:t>
            </a:r>
            <a:r>
              <a:rPr lang="zh-CN" altLang="en-US" dirty="0" smtClean="0"/>
              <a:t>的计算功能</a:t>
            </a:r>
            <a:r>
              <a:rPr lang="zh-CN" altLang="en-US" dirty="0"/>
              <a:t> 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zh-CN" dirty="0"/>
              <a:t>(2)</a:t>
            </a:r>
            <a:r>
              <a:rPr lang="zh-CN" altLang="en-US" dirty="0"/>
              <a:t>使用公式</a:t>
            </a:r>
            <a:r>
              <a:rPr lang="zh-CN" altLang="en-US" dirty="0" smtClean="0"/>
              <a:t>计算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常见公式的类型</a:t>
            </a:r>
            <a:endParaRPr lang="zh-CN" altLang="en-US" dirty="0"/>
          </a:p>
          <a:p>
            <a:pPr lvl="3"/>
            <a:r>
              <a:rPr lang="zh-CN" altLang="en-US" dirty="0" smtClean="0"/>
              <a:t>直接输入数学表达式，例如：</a:t>
            </a:r>
            <a:r>
              <a:rPr lang="en-US" altLang="zh-CN" dirty="0" smtClean="0"/>
              <a:t>=A2*0.7+82</a:t>
            </a:r>
          </a:p>
          <a:p>
            <a:pPr lvl="3"/>
            <a:r>
              <a:rPr lang="zh-CN" altLang="en-US" dirty="0" smtClean="0"/>
              <a:t>输入</a:t>
            </a:r>
            <a:r>
              <a:rPr lang="zh-CN" altLang="en-US" dirty="0"/>
              <a:t>带有函数的计算</a:t>
            </a:r>
            <a:r>
              <a:rPr lang="zh-CN" altLang="en-US" dirty="0" smtClean="0"/>
              <a:t>公式，例如：</a:t>
            </a:r>
            <a:r>
              <a:rPr lang="en-US" altLang="zh-CN" dirty="0" smtClean="0"/>
              <a:t>=sum(A2:A100)</a:t>
            </a:r>
          </a:p>
          <a:p>
            <a:pPr lvl="2"/>
            <a:r>
              <a:rPr lang="zh-CN" altLang="en-US" dirty="0" smtClean="0"/>
              <a:t>注意事项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公式应具有一般化的意义、符合复制到其他单元格中的要求</a:t>
            </a:r>
            <a:endParaRPr lang="zh-CN" altLang="en-US" dirty="0"/>
          </a:p>
          <a:p>
            <a:pPr lvl="1"/>
            <a:r>
              <a:rPr lang="en-US" altLang="zh-CN" dirty="0"/>
              <a:t>(3)</a:t>
            </a:r>
            <a:r>
              <a:rPr lang="zh-CN" altLang="en-US" dirty="0"/>
              <a:t>复制公式</a:t>
            </a:r>
          </a:p>
          <a:p>
            <a:pPr lvl="2"/>
            <a:r>
              <a:rPr lang="zh-CN" altLang="en-US" dirty="0"/>
              <a:t>填充方式</a:t>
            </a:r>
            <a:r>
              <a:rPr lang="zh-CN" altLang="en-US" dirty="0" smtClean="0"/>
              <a:t>复制</a:t>
            </a:r>
            <a:endParaRPr lang="zh-CN" altLang="en-US" dirty="0"/>
          </a:p>
          <a:p>
            <a:pPr lvl="3"/>
            <a:r>
              <a:rPr lang="zh-CN" altLang="en-US" dirty="0"/>
              <a:t>拖动填充柄</a:t>
            </a:r>
          </a:p>
          <a:p>
            <a:pPr lvl="2"/>
            <a:r>
              <a:rPr lang="zh-CN" altLang="en-US" dirty="0"/>
              <a:t>利用剪贴板复制：</a:t>
            </a:r>
          </a:p>
          <a:p>
            <a:pPr lvl="3"/>
            <a:r>
              <a:rPr lang="zh-CN" altLang="en-US" dirty="0" smtClean="0"/>
              <a:t>选择带公式的单元格</a:t>
            </a:r>
            <a:r>
              <a:rPr lang="zh-CN" altLang="en-US" dirty="0"/>
              <a:t>－</a:t>
            </a:r>
            <a:r>
              <a:rPr lang="en-US" altLang="zh-CN" dirty="0"/>
              <a:t>【</a:t>
            </a:r>
            <a:r>
              <a:rPr lang="zh-CN" altLang="en-US" dirty="0"/>
              <a:t>复制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（或</a:t>
            </a:r>
            <a:r>
              <a:rPr lang="en-US" altLang="zh-CN" dirty="0" smtClean="0"/>
              <a:t>&lt;Ctrl&gt;+C</a:t>
            </a:r>
            <a:r>
              <a:rPr lang="zh-CN" altLang="en-US" dirty="0" smtClean="0"/>
              <a:t>），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</a:t>
            </a:r>
            <a:r>
              <a:rPr lang="zh-CN" altLang="en-US" dirty="0"/>
              <a:t>目标区域－</a:t>
            </a:r>
            <a:r>
              <a:rPr lang="en-US" altLang="zh-CN" dirty="0"/>
              <a:t>【</a:t>
            </a:r>
            <a:r>
              <a:rPr lang="zh-CN" altLang="en-US" dirty="0"/>
              <a:t>粘贴</a:t>
            </a:r>
            <a:r>
              <a:rPr lang="en-US" altLang="zh-CN" dirty="0" smtClean="0"/>
              <a:t>】(</a:t>
            </a:r>
            <a:r>
              <a:rPr lang="zh-CN" altLang="en-US" dirty="0" smtClean="0"/>
              <a:t>或</a:t>
            </a:r>
            <a:r>
              <a:rPr lang="en-US" altLang="zh-CN" dirty="0" smtClean="0"/>
              <a:t>&lt;Ctrl&gt;+V)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5.Excel</a:t>
            </a:r>
            <a:r>
              <a:rPr lang="zh-CN" altLang="en-US" dirty="0" smtClean="0"/>
              <a:t>的计算功能</a:t>
            </a:r>
            <a:endParaRPr lang="zh-CN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CN" dirty="0" smtClean="0">
                <a:latin typeface="+mn-ea"/>
              </a:rPr>
              <a:t>(4)</a:t>
            </a:r>
            <a:r>
              <a:rPr lang="zh-CN" altLang="en-US" dirty="0" smtClean="0">
                <a:latin typeface="+mn-ea"/>
              </a:rPr>
              <a:t>三种类型的公式</a:t>
            </a:r>
            <a:endParaRPr lang="en-US" altLang="zh-CN" dirty="0" smtClean="0">
              <a:latin typeface="+mn-ea"/>
            </a:endParaRPr>
          </a:p>
          <a:p>
            <a:pPr marL="914400" lvl="2" indent="0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+mn-ea"/>
              </a:rPr>
              <a:t>在</a:t>
            </a:r>
            <a:r>
              <a:rPr lang="zh-CN" altLang="en-US" b="1" dirty="0">
                <a:solidFill>
                  <a:srgbClr val="FF0000"/>
                </a:solidFill>
                <a:latin typeface="+mn-ea"/>
              </a:rPr>
              <a:t>复制过程中，需要注意三种类型的公式：</a:t>
            </a:r>
          </a:p>
          <a:p>
            <a:pPr lvl="2"/>
            <a:r>
              <a:rPr lang="zh-CN" altLang="en-US" dirty="0">
                <a:latin typeface="+mn-ea"/>
              </a:rPr>
              <a:t>相对坐标公式：形式为：列号行号。 </a:t>
            </a:r>
          </a:p>
          <a:p>
            <a:pPr lvl="3"/>
            <a:r>
              <a:rPr lang="zh-CN" altLang="en-US" dirty="0">
                <a:latin typeface="+mn-ea"/>
              </a:rPr>
              <a:t>特点：公式被复制后将相应变动；</a:t>
            </a:r>
          </a:p>
          <a:p>
            <a:pPr lvl="3"/>
            <a:r>
              <a:rPr lang="en-US" altLang="zh-CN" dirty="0">
                <a:latin typeface="+mn-ea"/>
              </a:rPr>
              <a:t>=sum(A1:A8)</a:t>
            </a:r>
          </a:p>
          <a:p>
            <a:pPr lvl="2"/>
            <a:r>
              <a:rPr lang="zh-CN" altLang="en-US" dirty="0">
                <a:latin typeface="+mn-ea"/>
              </a:rPr>
              <a:t>绝对坐标公式：形式为：</a:t>
            </a:r>
            <a:r>
              <a:rPr lang="en-US" altLang="zh-CN" dirty="0">
                <a:latin typeface="+mn-ea"/>
              </a:rPr>
              <a:t>$</a:t>
            </a:r>
            <a:r>
              <a:rPr lang="zh-CN" altLang="en-US" dirty="0">
                <a:latin typeface="+mn-ea"/>
              </a:rPr>
              <a:t>列号</a:t>
            </a:r>
            <a:r>
              <a:rPr lang="en-US" altLang="zh-CN" dirty="0">
                <a:latin typeface="+mn-ea"/>
              </a:rPr>
              <a:t>$</a:t>
            </a:r>
            <a:r>
              <a:rPr lang="zh-CN" altLang="en-US" dirty="0">
                <a:latin typeface="+mn-ea"/>
              </a:rPr>
              <a:t>行号。</a:t>
            </a:r>
          </a:p>
          <a:p>
            <a:pPr lvl="3"/>
            <a:r>
              <a:rPr lang="zh-CN" altLang="en-US" dirty="0">
                <a:latin typeface="+mn-ea"/>
              </a:rPr>
              <a:t>特点：公式被复制后不会变动；</a:t>
            </a:r>
          </a:p>
          <a:p>
            <a:pPr lvl="3"/>
            <a:r>
              <a:rPr lang="en-US" altLang="zh-CN" dirty="0">
                <a:latin typeface="+mn-ea"/>
              </a:rPr>
              <a:t>=sum($A$1:A8)</a:t>
            </a:r>
          </a:p>
          <a:p>
            <a:pPr lvl="2"/>
            <a:r>
              <a:rPr lang="zh-CN" altLang="en-US" dirty="0">
                <a:latin typeface="+mn-ea"/>
              </a:rPr>
              <a:t>混合坐标公式：形式为：行号和列号中仅有一个维度标记为</a:t>
            </a:r>
            <a:r>
              <a:rPr lang="en-US" altLang="zh-CN" dirty="0">
                <a:latin typeface="+mn-ea"/>
              </a:rPr>
              <a:t>$</a:t>
            </a:r>
            <a:r>
              <a:rPr lang="zh-CN" altLang="en-US" dirty="0">
                <a:latin typeface="+mn-ea"/>
              </a:rPr>
              <a:t>。</a:t>
            </a:r>
          </a:p>
          <a:p>
            <a:pPr lvl="3"/>
            <a:r>
              <a:rPr lang="zh-CN" altLang="en-US" dirty="0">
                <a:latin typeface="+mn-ea"/>
              </a:rPr>
              <a:t>特点：公式被复制后，没有固定的维度发生变化。</a:t>
            </a:r>
          </a:p>
          <a:p>
            <a:pPr lvl="3"/>
            <a:r>
              <a:rPr lang="en-US" altLang="zh-CN" dirty="0">
                <a:latin typeface="+mn-ea"/>
              </a:rPr>
              <a:t>=sum($A1:A$8)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6.Excel</a:t>
            </a:r>
            <a:r>
              <a:rPr lang="zh-CN" altLang="en-US" dirty="0" smtClean="0"/>
              <a:t>的数据库功能</a:t>
            </a:r>
            <a:endParaRPr lang="zh-CN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6</a:t>
            </a:r>
            <a:r>
              <a:rPr lang="zh-CN" altLang="en-US" dirty="0" smtClean="0"/>
              <a:t>、</a:t>
            </a:r>
            <a:r>
              <a:rPr lang="en-US" altLang="zh-CN" dirty="0"/>
              <a:t>EXCEL</a:t>
            </a:r>
            <a:r>
              <a:rPr lang="zh-CN" altLang="en-US" dirty="0"/>
              <a:t>的数据库功能</a:t>
            </a:r>
            <a:endParaRPr lang="zh-CN" altLang="en-US" i="1" dirty="0"/>
          </a:p>
          <a:p>
            <a:pPr lvl="1"/>
            <a:r>
              <a:rPr lang="en-US" altLang="zh-CN" i="1" dirty="0"/>
              <a:t>(</a:t>
            </a:r>
            <a:r>
              <a:rPr lang="en-US" altLang="zh-CN" dirty="0"/>
              <a:t>1)Excel</a:t>
            </a:r>
            <a:r>
              <a:rPr lang="zh-CN" altLang="en-US" dirty="0"/>
              <a:t>的数据库及其结构</a:t>
            </a:r>
          </a:p>
          <a:p>
            <a:pPr lvl="2"/>
            <a:r>
              <a:rPr lang="en-US" altLang="zh-CN" dirty="0" smtClean="0"/>
              <a:t>Excel</a:t>
            </a:r>
            <a:r>
              <a:rPr lang="zh-CN" altLang="en-US" dirty="0" smtClean="0"/>
              <a:t>的标题行或字段名行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标题行位于数据表起始行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每列的内容用于说明该列数据的含义。</a:t>
            </a:r>
            <a:endParaRPr lang="zh-CN" altLang="en-US" dirty="0"/>
          </a:p>
          <a:p>
            <a:pPr lvl="2"/>
            <a:r>
              <a:rPr lang="en-US" altLang="zh-CN" dirty="0" smtClean="0"/>
              <a:t>Excel</a:t>
            </a:r>
            <a:r>
              <a:rPr lang="zh-CN" altLang="en-US" dirty="0"/>
              <a:t>的数据库</a:t>
            </a:r>
            <a:r>
              <a:rPr lang="zh-CN" altLang="en-US" dirty="0" smtClean="0"/>
              <a:t>记录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数据记录位于标题行下面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每一行被称为一条记录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每一行说明研究对象个体的全部信息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CN" altLang="en-US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5</a:t>
            </a:r>
            <a:r>
              <a:rPr lang="zh-CN" altLang="en-US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章 </a:t>
            </a:r>
            <a:r>
              <a:rPr lang="en-US" altLang="zh-CN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Excel2010</a:t>
            </a:r>
            <a:endParaRPr lang="zh-CN" altLang="en-US" sz="6600" b="1" dirty="0">
              <a:ln/>
              <a:solidFill>
                <a:schemeClr val="accent3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r"/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6.Excel</a:t>
            </a:r>
            <a:r>
              <a:rPr lang="zh-CN" altLang="en-US" dirty="0" smtClean="0"/>
              <a:t>的数据库功能</a:t>
            </a:r>
            <a:endParaRPr lang="zh-CN" altLang="en-US" i="1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i="1" dirty="0"/>
              <a:t>(</a:t>
            </a:r>
            <a:r>
              <a:rPr lang="en-US" altLang="zh-CN" dirty="0"/>
              <a:t>2)Excel</a:t>
            </a:r>
            <a:r>
              <a:rPr lang="zh-CN" altLang="en-US" dirty="0"/>
              <a:t>下的数据排序</a:t>
            </a:r>
          </a:p>
          <a:p>
            <a:pPr lvl="2"/>
            <a:r>
              <a:rPr lang="zh-CN" altLang="en-US" dirty="0"/>
              <a:t>①方法：</a:t>
            </a:r>
          </a:p>
          <a:p>
            <a:pPr lvl="3"/>
            <a:r>
              <a:rPr lang="zh-CN" altLang="en-US" dirty="0"/>
              <a:t>选定数据库区域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</a:t>
            </a:r>
            <a:r>
              <a:rPr lang="en-US" altLang="zh-CN" dirty="0"/>
              <a:t>【</a:t>
            </a:r>
            <a:r>
              <a:rPr lang="zh-CN" altLang="en-US" dirty="0"/>
              <a:t>数据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——【</a:t>
            </a:r>
            <a:r>
              <a:rPr lang="zh-CN" altLang="en-US" dirty="0" smtClean="0"/>
              <a:t>排序</a:t>
            </a:r>
            <a:r>
              <a:rPr lang="en-US" altLang="zh-CN" dirty="0"/>
              <a:t>】</a:t>
            </a:r>
            <a:r>
              <a:rPr lang="zh-CN" altLang="en-US" dirty="0"/>
              <a:t>，</a:t>
            </a:r>
          </a:p>
          <a:p>
            <a:pPr lvl="3"/>
            <a:r>
              <a:rPr lang="zh-CN" altLang="en-US" dirty="0"/>
              <a:t>再选择排序关键字，最后</a:t>
            </a:r>
            <a:r>
              <a:rPr lang="en-US" altLang="zh-CN" dirty="0"/>
              <a:t>【</a:t>
            </a:r>
            <a:r>
              <a:rPr lang="zh-CN" altLang="en-US" dirty="0"/>
              <a:t>确定</a:t>
            </a:r>
            <a:r>
              <a:rPr lang="en-US" altLang="zh-CN" dirty="0" smtClean="0"/>
              <a:t>】</a:t>
            </a:r>
          </a:p>
          <a:p>
            <a:pPr lvl="2"/>
            <a:r>
              <a:rPr lang="en-US" altLang="zh-CN" dirty="0" smtClean="0"/>
              <a:t>②</a:t>
            </a:r>
            <a:r>
              <a:rPr lang="zh-CN" altLang="en-US" dirty="0"/>
              <a:t>注意事项</a:t>
            </a:r>
          </a:p>
          <a:p>
            <a:pPr lvl="3"/>
            <a:r>
              <a:rPr lang="zh-CN" altLang="en-US" dirty="0" smtClean="0"/>
              <a:t>通常不要</a:t>
            </a:r>
            <a:r>
              <a:rPr lang="zh-CN" altLang="en-US" dirty="0"/>
              <a:t>只选定一列排序关键字数据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在排序过程中可以只设置主关键字，也可以设置多关键字。</a:t>
            </a:r>
            <a:endParaRPr lang="en-US" altLang="zh-CN" dirty="0" smtClean="0"/>
          </a:p>
          <a:p>
            <a:pPr lvl="3"/>
            <a:r>
              <a:rPr lang="zh-CN" altLang="en-US" i="1" dirty="0" smtClean="0"/>
              <a:t>只要插入点在数据表区域，能自动扩展</a:t>
            </a:r>
            <a:endParaRPr lang="zh-CN" altLang="en-US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6.Excel</a:t>
            </a:r>
            <a:r>
              <a:rPr lang="zh-CN" altLang="en-US" dirty="0" smtClean="0"/>
              <a:t>的数据库功能</a:t>
            </a:r>
            <a:r>
              <a:rPr lang="zh-CN" altLang="en-US" i="1" dirty="0"/>
              <a:t> 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4781550"/>
          </a:xfrm>
        </p:spPr>
        <p:txBody>
          <a:bodyPr>
            <a:normAutofit/>
          </a:bodyPr>
          <a:lstStyle/>
          <a:p>
            <a:pPr lvl="1"/>
            <a:r>
              <a:rPr lang="en-US" altLang="zh-CN" dirty="0"/>
              <a:t>(3)Excel</a:t>
            </a:r>
            <a:r>
              <a:rPr lang="zh-CN" altLang="en-US" dirty="0" smtClean="0"/>
              <a:t>的自动筛选</a:t>
            </a:r>
            <a:r>
              <a:rPr lang="zh-CN" altLang="en-US" dirty="0"/>
              <a:t>功能</a:t>
            </a:r>
          </a:p>
          <a:p>
            <a:pPr lvl="2"/>
            <a:r>
              <a:rPr lang="zh-CN" altLang="en-US" dirty="0" smtClean="0"/>
              <a:t>筛选的含义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从数据表中把满足要求的记录筛选出来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自动筛选方法</a:t>
            </a:r>
            <a:endParaRPr lang="zh-CN" altLang="en-US" dirty="0"/>
          </a:p>
          <a:p>
            <a:pPr lvl="3"/>
            <a:r>
              <a:rPr lang="zh-CN" altLang="en-US" dirty="0" smtClean="0"/>
              <a:t>选定全部数据区域（一定包含标题行）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【</a:t>
            </a:r>
            <a:r>
              <a:rPr lang="zh-CN" altLang="en-US" dirty="0"/>
              <a:t>数据</a:t>
            </a:r>
            <a:r>
              <a:rPr lang="en-US" altLang="zh-CN" dirty="0" smtClean="0"/>
              <a:t>】——【</a:t>
            </a:r>
            <a:r>
              <a:rPr lang="zh-CN" altLang="en-US" dirty="0"/>
              <a:t>筛选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，启动</a:t>
            </a:r>
            <a:r>
              <a:rPr lang="en-US" altLang="zh-CN" dirty="0" smtClean="0"/>
              <a:t>【</a:t>
            </a:r>
            <a:r>
              <a:rPr lang="zh-CN" altLang="en-US" dirty="0"/>
              <a:t>自动筛选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功能。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此时在标题行的每个字段名右侧出现筛选按钮。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单击所需的筛选按钮，设置筛选条件。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6.Excel</a:t>
            </a:r>
            <a:r>
              <a:rPr lang="zh-CN" alt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的数据库功能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zh-CN" altLang="en-US" dirty="0" smtClean="0"/>
              <a:t>筛选的类型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针对“固定值”的筛选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符合范围的筛选（数值在一定范围之间）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模糊筛选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“包含”式的筛选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“指定格式”方式的筛选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带有通配符号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注意事项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对于复杂的筛选条件，可通过多次筛选操作完成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9"/>
            <a:ext cx="8229600" cy="79608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6.Excel</a:t>
            </a:r>
            <a:r>
              <a:rPr lang="zh-CN" altLang="en-US" dirty="0" smtClean="0"/>
              <a:t>的数据库功能</a:t>
            </a:r>
            <a:endParaRPr lang="zh-CN" altLang="en-US" i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zh-CN" dirty="0" smtClean="0"/>
              <a:t>(4)</a:t>
            </a:r>
            <a:r>
              <a:rPr lang="zh-CN" altLang="en-US" dirty="0"/>
              <a:t>分类汇总</a:t>
            </a:r>
          </a:p>
          <a:p>
            <a:pPr lvl="2"/>
            <a:r>
              <a:rPr lang="zh-CN" altLang="en-US" dirty="0" smtClean="0"/>
              <a:t>分类</a:t>
            </a:r>
            <a:r>
              <a:rPr lang="zh-CN" altLang="en-US" dirty="0"/>
              <a:t>汇总的含义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分组计算，即对数据记录先分组，然后对同组数据进行统计</a:t>
            </a:r>
            <a:endParaRPr lang="en-US" altLang="zh-CN" dirty="0" smtClean="0"/>
          </a:p>
          <a:p>
            <a:pPr lvl="3"/>
            <a:r>
              <a:rPr lang="zh-CN" altLang="en-US" smtClean="0"/>
              <a:t>统计方式包括求和</a:t>
            </a:r>
            <a:r>
              <a:rPr lang="zh-CN" altLang="en-US" dirty="0" smtClean="0"/>
              <a:t>、求最大、求最小、求平均和计数。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方法</a:t>
            </a:r>
            <a:r>
              <a:rPr lang="zh-CN" altLang="en-US" dirty="0"/>
              <a:t>：</a:t>
            </a:r>
          </a:p>
          <a:p>
            <a:pPr lvl="3"/>
            <a:r>
              <a:rPr lang="zh-CN" altLang="en-US" dirty="0"/>
              <a:t>选定数据库区域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</a:t>
            </a:r>
            <a:r>
              <a:rPr lang="en-US" altLang="zh-CN" dirty="0"/>
              <a:t>【</a:t>
            </a:r>
            <a:r>
              <a:rPr lang="zh-CN" altLang="en-US" dirty="0"/>
              <a:t>数据</a:t>
            </a:r>
            <a:r>
              <a:rPr lang="en-US" altLang="zh-CN" dirty="0" smtClean="0"/>
              <a:t>】—【</a:t>
            </a:r>
            <a:r>
              <a:rPr lang="zh-CN" altLang="en-US" dirty="0"/>
              <a:t>分类汇总</a:t>
            </a:r>
            <a:r>
              <a:rPr lang="en-US" altLang="zh-CN" dirty="0"/>
              <a:t>】</a:t>
            </a:r>
            <a:r>
              <a:rPr lang="zh-CN" altLang="en-US" dirty="0" smtClean="0"/>
              <a:t>，弹出“分类汇总”对话框。</a:t>
            </a:r>
            <a:endParaRPr lang="zh-CN" altLang="en-US" dirty="0"/>
          </a:p>
          <a:p>
            <a:pPr lvl="3"/>
            <a:r>
              <a:rPr lang="zh-CN" altLang="en-US" dirty="0" smtClean="0"/>
              <a:t>先选择</a:t>
            </a:r>
            <a:r>
              <a:rPr lang="zh-CN" altLang="en-US" dirty="0"/>
              <a:t>“分类字段”</a:t>
            </a:r>
            <a:r>
              <a:rPr lang="zh-CN" altLang="en-US" dirty="0" smtClean="0"/>
              <a:t>，再选择</a:t>
            </a:r>
            <a:r>
              <a:rPr lang="zh-CN" altLang="en-US" dirty="0"/>
              <a:t>“计算方式”，选择“被计算字段”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最后</a:t>
            </a:r>
            <a:r>
              <a:rPr lang="en-US" altLang="zh-CN" dirty="0"/>
              <a:t>【</a:t>
            </a:r>
            <a:r>
              <a:rPr lang="zh-CN" altLang="en-US" dirty="0"/>
              <a:t>确定</a:t>
            </a:r>
            <a:r>
              <a:rPr lang="en-US" altLang="zh-CN" dirty="0"/>
              <a:t>】</a:t>
            </a:r>
          </a:p>
          <a:p>
            <a:pPr lvl="2"/>
            <a:r>
              <a:rPr lang="zh-CN" altLang="en-US" dirty="0" smtClean="0"/>
              <a:t>注意</a:t>
            </a:r>
            <a:r>
              <a:rPr lang="zh-CN" altLang="en-US" dirty="0"/>
              <a:t>事项：</a:t>
            </a:r>
          </a:p>
          <a:p>
            <a:pPr lvl="3"/>
            <a:r>
              <a:rPr lang="zh-CN" altLang="en-US" dirty="0"/>
              <a:t>只有分类字段值有序后才能正确地分类汇总</a:t>
            </a:r>
          </a:p>
          <a:p>
            <a:pPr lvl="3"/>
            <a:r>
              <a:rPr lang="zh-CN" altLang="en-US" dirty="0" smtClean="0"/>
              <a:t>如果原始数据在分类字段上无序，则一定</a:t>
            </a:r>
            <a:r>
              <a:rPr lang="zh-CN" altLang="en-US" dirty="0"/>
              <a:t>要先根据分类字段</a:t>
            </a:r>
            <a:r>
              <a:rPr lang="zh-CN" altLang="en-US" dirty="0" smtClean="0"/>
              <a:t>排序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9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/>
              <a:t>7.Excel</a:t>
            </a:r>
            <a:r>
              <a:rPr lang="zh-CN" altLang="en-US" dirty="0" smtClean="0"/>
              <a:t>的图形功能</a:t>
            </a:r>
            <a:endParaRPr lang="zh-CN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800" dirty="0" smtClean="0"/>
              <a:t>7</a:t>
            </a:r>
            <a:r>
              <a:rPr lang="zh-CN" altLang="en-US" sz="2800" dirty="0" smtClean="0"/>
              <a:t>、</a:t>
            </a:r>
            <a:r>
              <a:rPr lang="en-US" altLang="zh-CN" sz="2800" dirty="0"/>
              <a:t>EXCEL</a:t>
            </a:r>
            <a:r>
              <a:rPr lang="zh-CN" altLang="en-US" sz="2800" dirty="0"/>
              <a:t>的图形功能</a:t>
            </a:r>
          </a:p>
          <a:p>
            <a:pPr lvl="1">
              <a:lnSpc>
                <a:spcPct val="80000"/>
              </a:lnSpc>
            </a:pPr>
            <a:r>
              <a:rPr lang="en-US" altLang="zh-CN" dirty="0"/>
              <a:t>(1)</a:t>
            </a:r>
            <a:r>
              <a:rPr lang="zh-CN" altLang="en-US" dirty="0" smtClean="0"/>
              <a:t>作图流程</a:t>
            </a:r>
            <a:endParaRPr lang="zh-CN" altLang="en-US" dirty="0"/>
          </a:p>
          <a:p>
            <a:pPr lvl="2">
              <a:lnSpc>
                <a:spcPct val="80000"/>
              </a:lnSpc>
            </a:pPr>
            <a:r>
              <a:rPr lang="zh-CN" altLang="en-US" sz="2000" dirty="0" smtClean="0"/>
              <a:t>选定</a:t>
            </a:r>
            <a:r>
              <a:rPr lang="zh-CN" altLang="en-US" sz="2000" dirty="0"/>
              <a:t>作图依据的</a:t>
            </a:r>
            <a:r>
              <a:rPr lang="zh-CN" altLang="en-US" sz="2000" dirty="0" smtClean="0"/>
              <a:t>区域</a:t>
            </a:r>
            <a:endParaRPr lang="en-US" altLang="zh-CN" sz="2000" dirty="0" smtClean="0"/>
          </a:p>
          <a:p>
            <a:pPr lvl="3">
              <a:lnSpc>
                <a:spcPct val="80000"/>
              </a:lnSpc>
            </a:pPr>
            <a:r>
              <a:rPr lang="zh-CN" altLang="en-US" sz="1900" dirty="0" smtClean="0"/>
              <a:t>连续区域</a:t>
            </a:r>
            <a:endParaRPr lang="en-US" altLang="zh-CN" sz="1900" dirty="0" smtClean="0"/>
          </a:p>
          <a:p>
            <a:pPr lvl="3">
              <a:lnSpc>
                <a:spcPct val="80000"/>
              </a:lnSpc>
            </a:pPr>
            <a:r>
              <a:rPr lang="zh-CN" altLang="en-US" sz="1900" dirty="0" smtClean="0"/>
              <a:t>非连续区域的选择</a:t>
            </a:r>
            <a:endParaRPr lang="zh-CN" altLang="en-US" sz="1900" dirty="0"/>
          </a:p>
          <a:p>
            <a:pPr lvl="2">
              <a:lnSpc>
                <a:spcPct val="80000"/>
              </a:lnSpc>
            </a:pPr>
            <a:r>
              <a:rPr lang="zh-CN" altLang="en-US" sz="2000" dirty="0" smtClean="0"/>
              <a:t>基本命令</a:t>
            </a:r>
            <a:endParaRPr lang="en-US" altLang="zh-CN" sz="2000" dirty="0" smtClean="0"/>
          </a:p>
          <a:p>
            <a:pPr lvl="3">
              <a:lnSpc>
                <a:spcPct val="80000"/>
              </a:lnSpc>
            </a:pPr>
            <a:r>
              <a:rPr lang="zh-CN" altLang="en-US" sz="1900" dirty="0" smtClean="0"/>
              <a:t>进入</a:t>
            </a:r>
            <a:r>
              <a:rPr lang="en-US" altLang="zh-CN" sz="1900" dirty="0" smtClean="0"/>
              <a:t>【</a:t>
            </a:r>
            <a:r>
              <a:rPr lang="zh-CN" altLang="en-US" sz="1900" dirty="0"/>
              <a:t>插入</a:t>
            </a:r>
            <a:r>
              <a:rPr lang="en-US" altLang="zh-CN" sz="1900" dirty="0" smtClean="0"/>
              <a:t>】</a:t>
            </a:r>
            <a:r>
              <a:rPr lang="zh-CN" altLang="en-US" sz="1900" dirty="0" smtClean="0"/>
              <a:t>选项卡，单击</a:t>
            </a:r>
            <a:r>
              <a:rPr lang="en-US" altLang="zh-CN" sz="1900" dirty="0" smtClean="0"/>
              <a:t>【</a:t>
            </a:r>
            <a:r>
              <a:rPr lang="zh-CN" altLang="en-US" sz="1900" dirty="0"/>
              <a:t>图表</a:t>
            </a:r>
            <a:r>
              <a:rPr lang="en-US" altLang="zh-CN" sz="1900" dirty="0" smtClean="0"/>
              <a:t>】</a:t>
            </a:r>
            <a:r>
              <a:rPr lang="zh-CN" altLang="en-US" sz="1900" dirty="0" smtClean="0"/>
              <a:t>按钮，启动图形功能</a:t>
            </a:r>
            <a:endParaRPr lang="en-US" altLang="zh-CN" sz="1900" dirty="0" smtClean="0"/>
          </a:p>
          <a:p>
            <a:pPr lvl="3">
              <a:lnSpc>
                <a:spcPct val="80000"/>
              </a:lnSpc>
            </a:pPr>
            <a:r>
              <a:rPr lang="zh-CN" altLang="en-US" sz="1900" dirty="0" smtClean="0"/>
              <a:t>选择图标类型；</a:t>
            </a:r>
            <a:endParaRPr lang="en-US" altLang="zh-CN" sz="1900" dirty="0" smtClean="0"/>
          </a:p>
          <a:p>
            <a:pPr lvl="3">
              <a:lnSpc>
                <a:spcPct val="80000"/>
              </a:lnSpc>
            </a:pPr>
            <a:r>
              <a:rPr lang="zh-CN" altLang="en-US" sz="1900" dirty="0" smtClean="0"/>
              <a:t>直接插入图表；</a:t>
            </a:r>
            <a:endParaRPr lang="en-US" altLang="zh-CN" sz="1900" dirty="0" smtClean="0"/>
          </a:p>
          <a:p>
            <a:pPr marL="1600200" marR="0" lvl="3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lang="zh-CN" altLang="en-US" sz="1900" dirty="0" smtClean="0"/>
              <a:t>（</a:t>
            </a:r>
            <a:r>
              <a:rPr lang="zh-CN" altLang="en-US" sz="1900" dirty="0"/>
              <a:t>图表会按照数据源变化与调整）</a:t>
            </a:r>
            <a:r>
              <a:rPr lang="zh-CN" altLang="en-US" sz="1900" dirty="0" smtClean="0"/>
              <a:t>。</a:t>
            </a:r>
            <a:endParaRPr lang="en-US" altLang="zh-CN" sz="1900" dirty="0" smtClean="0"/>
          </a:p>
          <a:p>
            <a:pPr lvl="2">
              <a:lnSpc>
                <a:spcPct val="80000"/>
              </a:lnSpc>
            </a:pPr>
            <a:r>
              <a:rPr lang="zh-CN" altLang="en-US" sz="2200" dirty="0" smtClean="0"/>
              <a:t>注意：</a:t>
            </a:r>
            <a:r>
              <a:rPr lang="zh-CN" altLang="en-US" sz="2200" dirty="0" smtClean="0">
                <a:solidFill>
                  <a:srgbClr val="FF0000"/>
                </a:solidFill>
              </a:rPr>
              <a:t>（不能用绘图工具制作图表）。</a:t>
            </a:r>
            <a:endParaRPr lang="en-US" altLang="zh-CN" sz="19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360500" y="105310306"/>
              <a:ext cx="0" cy="0"/>
            </p14:xfrm>
          </p:contentPart>
        </mc:Choice>
        <mc:Fallback xmlns="">
          <p:pic>
            <p:nvPicPr>
              <p:cNvPr id="20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360500" y="87758588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7.Excel</a:t>
            </a:r>
            <a:r>
              <a:rPr lang="zh-CN" altLang="en-US" dirty="0" smtClean="0"/>
              <a:t>的图形功能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altLang="zh-CN" dirty="0" smtClean="0">
                <a:latin typeface="宋体"/>
                <a:ea typeface="宋体"/>
              </a:rPr>
              <a:t>(2)</a:t>
            </a:r>
            <a:r>
              <a:rPr lang="zh-CN" altLang="en-US" dirty="0" smtClean="0">
                <a:latin typeface="宋体"/>
                <a:ea typeface="宋体"/>
              </a:rPr>
              <a:t>调整图表</a:t>
            </a:r>
            <a:endParaRPr lang="en-US" altLang="zh-CN" dirty="0" smtClean="0">
              <a:latin typeface="宋体"/>
              <a:ea typeface="宋体"/>
            </a:endParaRPr>
          </a:p>
          <a:p>
            <a:pPr lvl="2">
              <a:lnSpc>
                <a:spcPct val="80000"/>
              </a:lnSpc>
            </a:pPr>
            <a:r>
              <a:rPr lang="zh-CN" altLang="en-US" dirty="0" smtClean="0">
                <a:latin typeface="宋体"/>
                <a:ea typeface="宋体"/>
              </a:rPr>
              <a:t>基本方法</a:t>
            </a:r>
            <a:endParaRPr lang="en-US" altLang="zh-CN" dirty="0" smtClean="0">
              <a:latin typeface="宋体"/>
              <a:ea typeface="宋体"/>
            </a:endParaRPr>
          </a:p>
          <a:p>
            <a:pPr lvl="3">
              <a:lnSpc>
                <a:spcPct val="80000"/>
              </a:lnSpc>
            </a:pPr>
            <a:r>
              <a:rPr lang="zh-CN" altLang="en-US" dirty="0" smtClean="0">
                <a:latin typeface="宋体"/>
                <a:ea typeface="宋体"/>
              </a:rPr>
              <a:t>选中新插入的图表</a:t>
            </a:r>
            <a:endParaRPr lang="en-US" altLang="zh-CN" dirty="0" smtClean="0">
              <a:latin typeface="宋体"/>
              <a:ea typeface="宋体"/>
            </a:endParaRPr>
          </a:p>
          <a:p>
            <a:pPr lvl="3">
              <a:lnSpc>
                <a:spcPct val="80000"/>
              </a:lnSpc>
            </a:pPr>
            <a:r>
              <a:rPr lang="zh-CN" altLang="en-US" dirty="0" smtClean="0">
                <a:latin typeface="宋体"/>
                <a:ea typeface="宋体"/>
              </a:rPr>
              <a:t>系统出现新选项卡</a:t>
            </a:r>
            <a:r>
              <a:rPr lang="en-US" altLang="zh-CN" dirty="0" smtClean="0">
                <a:latin typeface="宋体"/>
                <a:ea typeface="宋体"/>
              </a:rPr>
              <a:t>【</a:t>
            </a:r>
            <a:r>
              <a:rPr lang="zh-CN" altLang="en-US" dirty="0" smtClean="0">
                <a:latin typeface="宋体"/>
                <a:ea typeface="宋体"/>
              </a:rPr>
              <a:t>图表工具</a:t>
            </a:r>
            <a:r>
              <a:rPr lang="en-US" altLang="zh-CN" dirty="0" smtClean="0">
                <a:latin typeface="宋体"/>
                <a:ea typeface="宋体"/>
              </a:rPr>
              <a:t>-</a:t>
            </a:r>
            <a:r>
              <a:rPr lang="zh-CN" altLang="en-US" dirty="0" smtClean="0">
                <a:latin typeface="宋体"/>
                <a:ea typeface="宋体"/>
              </a:rPr>
              <a:t>设计</a:t>
            </a:r>
            <a:r>
              <a:rPr lang="en-US" altLang="zh-CN" dirty="0" smtClean="0">
                <a:latin typeface="宋体"/>
                <a:ea typeface="宋体"/>
              </a:rPr>
              <a:t>】</a:t>
            </a:r>
            <a:r>
              <a:rPr lang="zh-CN" altLang="en-US" dirty="0" smtClean="0">
                <a:latin typeface="宋体"/>
                <a:ea typeface="宋体"/>
              </a:rPr>
              <a:t>和</a:t>
            </a:r>
            <a:r>
              <a:rPr lang="en-US" altLang="zh-CN" dirty="0" smtClean="0">
                <a:latin typeface="宋体"/>
                <a:ea typeface="宋体"/>
              </a:rPr>
              <a:t>【</a:t>
            </a:r>
            <a:r>
              <a:rPr lang="zh-CN" altLang="en-US" dirty="0" smtClean="0">
                <a:latin typeface="宋体"/>
                <a:ea typeface="宋体"/>
              </a:rPr>
              <a:t>图表工具</a:t>
            </a:r>
            <a:r>
              <a:rPr lang="en-US" altLang="zh-CN" dirty="0" smtClean="0">
                <a:latin typeface="宋体"/>
                <a:ea typeface="宋体"/>
              </a:rPr>
              <a:t>-</a:t>
            </a:r>
            <a:r>
              <a:rPr lang="zh-CN" altLang="en-US" dirty="0" smtClean="0">
                <a:latin typeface="宋体"/>
                <a:ea typeface="宋体"/>
              </a:rPr>
              <a:t>布局</a:t>
            </a:r>
            <a:r>
              <a:rPr lang="en-US" altLang="zh-CN" dirty="0" smtClean="0">
                <a:latin typeface="宋体"/>
                <a:ea typeface="宋体"/>
              </a:rPr>
              <a:t>】</a:t>
            </a:r>
          </a:p>
          <a:p>
            <a:pPr lvl="3">
              <a:lnSpc>
                <a:spcPct val="80000"/>
              </a:lnSpc>
            </a:pPr>
            <a:r>
              <a:rPr lang="zh-CN" altLang="en-US" dirty="0" smtClean="0">
                <a:latin typeface="宋体"/>
                <a:ea typeface="宋体"/>
              </a:rPr>
              <a:t>利用</a:t>
            </a:r>
            <a:r>
              <a:rPr lang="en-US" altLang="zh-CN" dirty="0" smtClean="0">
                <a:latin typeface="宋体"/>
                <a:ea typeface="宋体"/>
              </a:rPr>
              <a:t>【</a:t>
            </a:r>
            <a:r>
              <a:rPr lang="zh-CN" altLang="en-US" dirty="0" smtClean="0">
                <a:latin typeface="宋体"/>
                <a:ea typeface="宋体"/>
              </a:rPr>
              <a:t>图表工具</a:t>
            </a:r>
            <a:r>
              <a:rPr lang="en-US" altLang="zh-CN" dirty="0" smtClean="0">
                <a:latin typeface="宋体"/>
                <a:ea typeface="宋体"/>
              </a:rPr>
              <a:t>】</a:t>
            </a:r>
            <a:r>
              <a:rPr lang="zh-CN" altLang="en-US" dirty="0" smtClean="0">
                <a:latin typeface="宋体"/>
                <a:ea typeface="宋体"/>
              </a:rPr>
              <a:t>功能区中的按钮可以调整图表的效果。</a:t>
            </a:r>
            <a:endParaRPr lang="en-US" altLang="zh-CN" dirty="0" smtClean="0">
              <a:latin typeface="宋体"/>
              <a:ea typeface="宋体"/>
            </a:endParaRPr>
          </a:p>
          <a:p>
            <a:pPr lvl="2">
              <a:lnSpc>
                <a:spcPct val="80000"/>
              </a:lnSpc>
            </a:pPr>
            <a:r>
              <a:rPr lang="zh-CN" altLang="en-US" dirty="0" smtClean="0">
                <a:latin typeface="宋体"/>
                <a:ea typeface="宋体"/>
              </a:rPr>
              <a:t>改变图表的存在方式</a:t>
            </a:r>
            <a:endParaRPr lang="en-US" altLang="zh-CN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存在方式</a:t>
            </a:r>
          </a:p>
          <a:p>
            <a:pPr lvl="4">
              <a:lnSpc>
                <a:spcPct val="80000"/>
              </a:lnSpc>
            </a:pPr>
            <a:r>
              <a:rPr lang="zh-CN" altLang="en-US" sz="1900" dirty="0" smtClean="0"/>
              <a:t>独立图形             </a:t>
            </a:r>
          </a:p>
          <a:p>
            <a:pPr lvl="4">
              <a:lnSpc>
                <a:spcPct val="80000"/>
              </a:lnSpc>
            </a:pPr>
            <a:r>
              <a:rPr lang="zh-CN" altLang="en-US" sz="1900" dirty="0" smtClean="0"/>
              <a:t>嵌入式图形 </a:t>
            </a:r>
            <a:endParaRPr lang="en-US" altLang="zh-CN" sz="1900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改变位置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en-US" altLang="zh-CN" dirty="0" smtClean="0"/>
              <a:t>【</a:t>
            </a:r>
            <a:r>
              <a:rPr lang="zh-CN" altLang="en-US" dirty="0" smtClean="0"/>
              <a:t>图表工具</a:t>
            </a:r>
            <a:r>
              <a:rPr lang="en-US" altLang="zh-CN" dirty="0" smtClean="0"/>
              <a:t>-</a:t>
            </a:r>
            <a:r>
              <a:rPr lang="zh-CN" altLang="en-US" dirty="0" smtClean="0"/>
              <a:t>设计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选项卡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最右侧的“位置”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7.Excel</a:t>
            </a:r>
            <a:r>
              <a:rPr lang="zh-CN" altLang="en-US" dirty="0" smtClean="0"/>
              <a:t>的图形功能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lnSpc>
                <a:spcPct val="80000"/>
              </a:lnSpc>
            </a:pPr>
            <a:r>
              <a:rPr lang="zh-CN" altLang="en-US" dirty="0" smtClean="0"/>
              <a:t>修改图表的其他信</a:t>
            </a:r>
            <a:r>
              <a:rPr lang="zh-CN" altLang="en-US" sz="2800" b="1" dirty="0" smtClean="0"/>
              <a:t>息</a:t>
            </a:r>
          </a:p>
          <a:p>
            <a:pPr lvl="3">
              <a:lnSpc>
                <a:spcPct val="80000"/>
              </a:lnSpc>
            </a:pPr>
            <a:r>
              <a:rPr lang="zh-CN" altLang="en-US" b="1" dirty="0" smtClean="0"/>
              <a:t>“设计”选项卡</a:t>
            </a:r>
            <a:endParaRPr lang="en-US" altLang="zh-CN" sz="1800" b="1" dirty="0" smtClean="0"/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图表类型（折线图、柱型图等）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行列方式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图表样式</a:t>
            </a:r>
          </a:p>
          <a:p>
            <a:pPr lvl="3">
              <a:lnSpc>
                <a:spcPct val="80000"/>
              </a:lnSpc>
            </a:pPr>
            <a:r>
              <a:rPr lang="zh-CN" altLang="en-US" sz="1800" b="1" dirty="0" smtClean="0"/>
              <a:t>“布局”选项卡</a:t>
            </a:r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（标题、坐标轴、网格线）</a:t>
            </a:r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（图例（位置）、数据标志、数据表）</a:t>
            </a:r>
            <a:endParaRPr lang="zh-CN" alt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400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习题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42911" y="1543037"/>
            <a:ext cx="7927975" cy="4681538"/>
          </a:xfrm>
        </p:spPr>
        <p:txBody>
          <a:bodyPr>
            <a:noAutofit/>
          </a:bodyPr>
          <a:lstStyle/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zh-CN" altLang="en-US" sz="1800" dirty="0" smtClean="0">
                <a:latin typeface="+mn-ea"/>
                <a:ea typeface="+mn-ea"/>
              </a:rPr>
              <a:t>客观题</a:t>
            </a:r>
            <a:endParaRPr lang="en-US" altLang="zh-CN" sz="1800" dirty="0" smtClean="0">
              <a:latin typeface="+mn-ea"/>
              <a:ea typeface="+mn-ea"/>
            </a:endParaRPr>
          </a:p>
          <a:p>
            <a:pPr marL="661988" lvl="1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altLang="zh-CN" sz="1800" dirty="0" smtClean="0">
                <a:latin typeface="+mn-ea"/>
                <a:ea typeface="+mn-ea"/>
              </a:rPr>
              <a:t>1</a:t>
            </a:r>
            <a:r>
              <a:rPr lang="zh-CN" altLang="en-US" sz="1800" dirty="0" smtClean="0">
                <a:latin typeface="+mn-ea"/>
                <a:ea typeface="+mn-ea"/>
              </a:rPr>
              <a:t>、不包含在</a:t>
            </a:r>
            <a:r>
              <a:rPr lang="en-US" altLang="zh-CN" sz="1800" dirty="0" smtClean="0">
                <a:latin typeface="+mn-ea"/>
                <a:ea typeface="+mn-ea"/>
              </a:rPr>
              <a:t>Excel</a:t>
            </a:r>
            <a:r>
              <a:rPr lang="zh-CN" altLang="en-US" sz="1800" dirty="0" smtClean="0">
                <a:latin typeface="+mn-ea"/>
                <a:ea typeface="+mn-ea"/>
              </a:rPr>
              <a:t>的格式工具栏中的按钮是</a:t>
            </a:r>
            <a:r>
              <a:rPr lang="en-US" altLang="zh-CN" sz="1800" dirty="0" smtClean="0">
                <a:latin typeface="+mn-ea"/>
                <a:ea typeface="+mn-ea"/>
              </a:rPr>
              <a:t>________</a:t>
            </a:r>
            <a:r>
              <a:rPr lang="zh-CN" altLang="en-US" sz="1800" dirty="0" smtClean="0">
                <a:latin typeface="+mn-ea"/>
                <a:ea typeface="+mn-ea"/>
              </a:rPr>
              <a:t>。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sz="1800" b="1" dirty="0" smtClean="0">
                <a:latin typeface="+mn-ea"/>
              </a:rPr>
              <a:t>A</a:t>
            </a:r>
            <a:r>
              <a:rPr lang="zh-CN" altLang="en-US" sz="1800" b="1" dirty="0" smtClean="0">
                <a:latin typeface="+mn-ea"/>
              </a:rPr>
              <a:t>：合并及居中  </a:t>
            </a:r>
            <a:r>
              <a:rPr lang="en-US" altLang="zh-CN" sz="1800" b="1" dirty="0" smtClean="0">
                <a:latin typeface="+mn-ea"/>
              </a:rPr>
              <a:t>B</a:t>
            </a:r>
            <a:r>
              <a:rPr lang="zh-CN" altLang="en-US" sz="1800" b="1" dirty="0" smtClean="0">
                <a:latin typeface="+mn-ea"/>
              </a:rPr>
              <a:t>：打印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sz="1800" b="1" dirty="0" smtClean="0">
                <a:latin typeface="+mn-ea"/>
              </a:rPr>
              <a:t>C</a:t>
            </a:r>
            <a:r>
              <a:rPr lang="zh-CN" altLang="en-US" sz="1800" b="1" dirty="0" smtClean="0">
                <a:latin typeface="+mn-ea"/>
              </a:rPr>
              <a:t>：货币样式    </a:t>
            </a:r>
            <a:r>
              <a:rPr lang="en-US" altLang="zh-CN" sz="1800" b="1" dirty="0" smtClean="0">
                <a:latin typeface="+mn-ea"/>
              </a:rPr>
              <a:t>D</a:t>
            </a:r>
            <a:r>
              <a:rPr lang="zh-CN" altLang="en-US" sz="1800" b="1" dirty="0" smtClean="0">
                <a:latin typeface="+mn-ea"/>
              </a:rPr>
              <a:t>：边框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sz="1800" b="1" dirty="0" smtClean="0">
                <a:latin typeface="+mn-ea"/>
              </a:rPr>
              <a:t>答案：</a:t>
            </a:r>
            <a:r>
              <a:rPr lang="en-US" altLang="zh-CN" sz="1800" b="1" dirty="0" smtClean="0">
                <a:latin typeface="+mn-ea"/>
              </a:rPr>
              <a:t>B</a:t>
            </a:r>
          </a:p>
          <a:p>
            <a:pPr marL="661988" lvl="1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altLang="zh-CN" sz="1800" dirty="0" smtClean="0">
                <a:latin typeface="+mn-ea"/>
                <a:ea typeface="+mn-ea"/>
              </a:rPr>
              <a:t>2</a:t>
            </a:r>
            <a:r>
              <a:rPr lang="zh-CN" altLang="en-US" sz="1800" dirty="0" smtClean="0">
                <a:latin typeface="+mn-ea"/>
                <a:ea typeface="+mn-ea"/>
              </a:rPr>
              <a:t>、假定一个单元格的地址为</a:t>
            </a:r>
            <a:r>
              <a:rPr lang="en-US" altLang="zh-CN" sz="1800" dirty="0" smtClean="0">
                <a:latin typeface="+mn-ea"/>
                <a:ea typeface="+mn-ea"/>
              </a:rPr>
              <a:t>D25</a:t>
            </a:r>
            <a:r>
              <a:rPr lang="zh-CN" altLang="en-US" sz="1800" dirty="0" smtClean="0">
                <a:latin typeface="+mn-ea"/>
                <a:ea typeface="+mn-ea"/>
              </a:rPr>
              <a:t>，则此地址的类型是</a:t>
            </a:r>
            <a:r>
              <a:rPr lang="en-US" altLang="zh-CN" sz="1800" dirty="0" smtClean="0">
                <a:latin typeface="+mn-ea"/>
                <a:ea typeface="+mn-ea"/>
              </a:rPr>
              <a:t>	________</a:t>
            </a:r>
            <a:r>
              <a:rPr lang="zh-CN" altLang="en-US" sz="1800" dirty="0" smtClean="0">
                <a:latin typeface="+mn-ea"/>
                <a:ea typeface="+mn-ea"/>
              </a:rPr>
              <a:t>。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sz="1800" b="1" dirty="0" smtClean="0">
                <a:latin typeface="+mn-ea"/>
              </a:rPr>
              <a:t>A</a:t>
            </a:r>
            <a:r>
              <a:rPr lang="zh-CN" altLang="en-US" sz="1800" b="1" dirty="0" smtClean="0">
                <a:latin typeface="+mn-ea"/>
              </a:rPr>
              <a:t>：相对地址     </a:t>
            </a:r>
            <a:r>
              <a:rPr lang="en-US" altLang="zh-CN" sz="1800" b="1" dirty="0" smtClean="0">
                <a:latin typeface="+mn-ea"/>
              </a:rPr>
              <a:t>B</a:t>
            </a:r>
            <a:r>
              <a:rPr lang="zh-CN" altLang="en-US" sz="1800" b="1" dirty="0" smtClean="0">
                <a:latin typeface="+mn-ea"/>
              </a:rPr>
              <a:t>：绝对地址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sz="1800" b="1" dirty="0" smtClean="0">
                <a:latin typeface="+mn-ea"/>
              </a:rPr>
              <a:t>C</a:t>
            </a:r>
            <a:r>
              <a:rPr lang="zh-CN" altLang="en-US" sz="1800" b="1" dirty="0" smtClean="0">
                <a:latin typeface="+mn-ea"/>
              </a:rPr>
              <a:t>：混合地址     </a:t>
            </a:r>
            <a:r>
              <a:rPr lang="en-US" altLang="zh-CN" sz="1800" b="1" dirty="0" smtClean="0">
                <a:latin typeface="+mn-ea"/>
              </a:rPr>
              <a:t>D</a:t>
            </a:r>
            <a:r>
              <a:rPr lang="zh-CN" altLang="en-US" sz="1800" b="1" dirty="0" smtClean="0">
                <a:latin typeface="+mn-ea"/>
              </a:rPr>
              <a:t>：三维地址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sz="1800" b="1" dirty="0" smtClean="0">
                <a:latin typeface="+mn-ea"/>
              </a:rPr>
              <a:t>答案：</a:t>
            </a:r>
            <a:r>
              <a:rPr lang="en-US" altLang="zh-CN" sz="1800" b="1" dirty="0" smtClean="0">
                <a:latin typeface="+mn-ea"/>
              </a:rPr>
              <a:t>A</a:t>
            </a:r>
          </a:p>
          <a:p>
            <a:pPr marL="661988" lvl="1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altLang="zh-CN" sz="1800" dirty="0" smtClean="0">
                <a:latin typeface="+mn-ea"/>
                <a:ea typeface="+mn-ea"/>
              </a:rPr>
              <a:t>3</a:t>
            </a:r>
            <a:r>
              <a:rPr lang="zh-CN" altLang="en-US" sz="1800" dirty="0" smtClean="0">
                <a:latin typeface="+mn-ea"/>
                <a:ea typeface="+mn-ea"/>
              </a:rPr>
              <a:t>、在</a:t>
            </a:r>
            <a:r>
              <a:rPr lang="en-US" altLang="zh-CN" sz="1800" dirty="0" smtClean="0">
                <a:latin typeface="+mn-ea"/>
                <a:ea typeface="+mn-ea"/>
              </a:rPr>
              <a:t>Excel</a:t>
            </a:r>
            <a:r>
              <a:rPr lang="zh-CN" altLang="en-US" sz="1800" dirty="0" smtClean="0">
                <a:latin typeface="+mn-ea"/>
                <a:ea typeface="+mn-ea"/>
              </a:rPr>
              <a:t>中</a:t>
            </a:r>
            <a:r>
              <a:rPr lang="en-US" altLang="zh-CN" sz="1800" dirty="0" smtClean="0">
                <a:latin typeface="+mn-ea"/>
                <a:ea typeface="+mn-ea"/>
              </a:rPr>
              <a:t>,</a:t>
            </a:r>
            <a:r>
              <a:rPr lang="zh-CN" altLang="en-US" sz="1800" dirty="0" smtClean="0">
                <a:latin typeface="+mn-ea"/>
                <a:ea typeface="+mn-ea"/>
              </a:rPr>
              <a:t>假定一个单元格所存入的公式为</a:t>
            </a:r>
            <a:r>
              <a:rPr lang="en-US" altLang="zh-CN" sz="1800" dirty="0" smtClean="0">
                <a:latin typeface="+mn-ea"/>
                <a:ea typeface="+mn-ea"/>
              </a:rPr>
              <a:t>"=13*2+7"</a:t>
            </a:r>
            <a:r>
              <a:rPr lang="zh-CN" altLang="en-US" sz="1800" dirty="0" smtClean="0">
                <a:latin typeface="+mn-ea"/>
                <a:ea typeface="+mn-ea"/>
              </a:rPr>
              <a:t>，则当该单元格处于编辑状态时显示的内容为</a:t>
            </a:r>
            <a:r>
              <a:rPr lang="en-US" altLang="zh-CN" sz="1800" dirty="0" smtClean="0">
                <a:latin typeface="+mn-ea"/>
                <a:ea typeface="+mn-ea"/>
              </a:rPr>
              <a:t>__________</a:t>
            </a:r>
            <a:r>
              <a:rPr lang="zh-CN" altLang="en-US" sz="1800" dirty="0" smtClean="0">
                <a:latin typeface="+mn-ea"/>
                <a:ea typeface="+mn-ea"/>
              </a:rPr>
              <a:t>。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sz="1800" b="1" dirty="0" smtClean="0">
                <a:latin typeface="+mn-ea"/>
              </a:rPr>
              <a:t>A</a:t>
            </a:r>
            <a:r>
              <a:rPr lang="zh-CN" altLang="en-US" sz="1800" b="1" dirty="0" smtClean="0">
                <a:latin typeface="+mn-ea"/>
              </a:rPr>
              <a:t>：</a:t>
            </a:r>
            <a:r>
              <a:rPr lang="en-US" altLang="zh-CN" sz="1800" b="1" dirty="0" smtClean="0">
                <a:latin typeface="+mn-ea"/>
              </a:rPr>
              <a:t>13*2+7           B</a:t>
            </a:r>
            <a:r>
              <a:rPr lang="zh-CN" altLang="en-US" sz="1800" b="1" dirty="0" smtClean="0">
                <a:latin typeface="+mn-ea"/>
              </a:rPr>
              <a:t>：</a:t>
            </a:r>
            <a:r>
              <a:rPr lang="en-US" altLang="zh-CN" sz="1800" b="1" dirty="0" smtClean="0">
                <a:latin typeface="+mn-ea"/>
              </a:rPr>
              <a:t>=13*2+7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sz="1800" b="1" dirty="0" smtClean="0">
                <a:latin typeface="+mn-ea"/>
              </a:rPr>
              <a:t>C</a:t>
            </a:r>
            <a:r>
              <a:rPr lang="zh-CN" altLang="en-US" sz="1800" b="1" dirty="0" smtClean="0">
                <a:latin typeface="+mn-ea"/>
              </a:rPr>
              <a:t>：</a:t>
            </a:r>
            <a:r>
              <a:rPr lang="en-US" altLang="zh-CN" sz="1800" b="1" dirty="0" smtClean="0">
                <a:latin typeface="+mn-ea"/>
              </a:rPr>
              <a:t>33               D</a:t>
            </a:r>
            <a:r>
              <a:rPr lang="zh-CN" altLang="en-US" sz="1800" b="1" dirty="0" smtClean="0">
                <a:latin typeface="+mn-ea"/>
              </a:rPr>
              <a:t>：</a:t>
            </a:r>
            <a:r>
              <a:rPr lang="en-US" altLang="zh-CN" sz="1800" b="1" dirty="0" smtClean="0">
                <a:latin typeface="+mn-ea"/>
              </a:rPr>
              <a:t>=33</a:t>
            </a:r>
          </a:p>
          <a:p>
            <a:pPr marL="912813"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sz="1800" b="1" dirty="0" smtClean="0">
                <a:latin typeface="+mn-ea"/>
              </a:rPr>
              <a:t>答案：</a:t>
            </a:r>
            <a:r>
              <a:rPr lang="en-US" altLang="zh-CN" sz="1800" b="1" dirty="0" smtClean="0">
                <a:latin typeface="+mn-ea"/>
              </a:rPr>
              <a:t>B</a:t>
            </a:r>
          </a:p>
        </p:txBody>
      </p:sp>
      <p:sp>
        <p:nvSpPr>
          <p:cNvPr id="13316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1FF6F9-2C51-4B04-B130-F1F0C395045B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/>
              <a:t>27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习 题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2"/>
            <a:ext cx="8229600" cy="5000646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</a:pPr>
            <a:r>
              <a:rPr lang="en-US" altLang="zh-CN" sz="2000" dirty="0" smtClean="0">
                <a:effectLst/>
                <a:latin typeface="+mn-ea"/>
                <a:ea typeface="+mn-ea"/>
              </a:rPr>
              <a:t>4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、当进行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Excel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中的分类汇总时，必须事先按分类字段对数据表进行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________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。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+mn-ea"/>
              </a:rPr>
              <a:t>A</a:t>
            </a:r>
            <a:r>
              <a:rPr lang="zh-CN" altLang="en-US" sz="2000" b="1" dirty="0" smtClean="0">
                <a:latin typeface="+mn-ea"/>
              </a:rPr>
              <a:t>：求和               </a:t>
            </a:r>
            <a:r>
              <a:rPr lang="en-US" altLang="zh-CN" sz="2000" b="1" dirty="0" smtClean="0">
                <a:latin typeface="+mn-ea"/>
              </a:rPr>
              <a:t>B</a:t>
            </a:r>
            <a:r>
              <a:rPr lang="zh-CN" altLang="en-US" sz="2000" b="1" dirty="0" smtClean="0">
                <a:latin typeface="+mn-ea"/>
              </a:rPr>
              <a:t>：筛选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+mn-ea"/>
              </a:rPr>
              <a:t>C</a:t>
            </a:r>
            <a:r>
              <a:rPr lang="zh-CN" altLang="en-US" sz="2000" b="1" dirty="0" smtClean="0">
                <a:latin typeface="+mn-ea"/>
              </a:rPr>
              <a:t>：查找               </a:t>
            </a:r>
            <a:r>
              <a:rPr lang="en-US" altLang="zh-CN" sz="2000" b="1" dirty="0" smtClean="0">
                <a:latin typeface="+mn-ea"/>
              </a:rPr>
              <a:t>D</a:t>
            </a:r>
            <a:r>
              <a:rPr lang="zh-CN" altLang="en-US" sz="2000" b="1" dirty="0" smtClean="0">
                <a:latin typeface="+mn-ea"/>
              </a:rPr>
              <a:t>：排序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2000" b="1" dirty="0" smtClean="0">
                <a:latin typeface="+mn-ea"/>
              </a:rPr>
              <a:t>答案：</a:t>
            </a:r>
            <a:r>
              <a:rPr lang="en-US" altLang="zh-CN" sz="2000" b="1" dirty="0" smtClean="0">
                <a:latin typeface="+mn-ea"/>
              </a:rPr>
              <a:t>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 smtClean="0">
                <a:effectLst/>
                <a:latin typeface="+mn-ea"/>
                <a:ea typeface="+mn-ea"/>
              </a:rPr>
              <a:t>5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、在根据数据表创建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Excel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图表的过程中，操作的第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2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步是选择图表的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________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。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+mn-ea"/>
              </a:rPr>
              <a:t>A</a:t>
            </a:r>
            <a:r>
              <a:rPr lang="zh-CN" altLang="en-US" sz="2000" b="1" dirty="0" smtClean="0">
                <a:latin typeface="+mn-ea"/>
              </a:rPr>
              <a:t>：源数据              </a:t>
            </a:r>
            <a:r>
              <a:rPr lang="en-US" altLang="zh-CN" sz="2000" b="1" dirty="0" smtClean="0">
                <a:latin typeface="+mn-ea"/>
              </a:rPr>
              <a:t>B</a:t>
            </a:r>
            <a:r>
              <a:rPr lang="zh-CN" altLang="en-US" sz="2000" b="1" dirty="0" smtClean="0">
                <a:latin typeface="+mn-ea"/>
              </a:rPr>
              <a:t>：类型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+mn-ea"/>
              </a:rPr>
              <a:t>C</a:t>
            </a:r>
            <a:r>
              <a:rPr lang="zh-CN" altLang="en-US" sz="2000" b="1" dirty="0" smtClean="0">
                <a:latin typeface="+mn-ea"/>
              </a:rPr>
              <a:t>：选项                </a:t>
            </a:r>
            <a:r>
              <a:rPr lang="en-US" altLang="zh-CN" sz="2000" b="1" dirty="0" smtClean="0">
                <a:latin typeface="+mn-ea"/>
              </a:rPr>
              <a:t>D</a:t>
            </a:r>
            <a:r>
              <a:rPr lang="zh-CN" altLang="en-US" sz="2000" b="1" dirty="0" smtClean="0">
                <a:latin typeface="+mn-ea"/>
              </a:rPr>
              <a:t>：插入位置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2000" b="1" dirty="0" smtClean="0">
                <a:latin typeface="+mn-ea"/>
              </a:rPr>
              <a:t>答案：</a:t>
            </a:r>
            <a:r>
              <a:rPr lang="en-US" altLang="zh-CN" sz="2000" b="1" dirty="0" smtClean="0">
                <a:latin typeface="+mn-ea"/>
              </a:rPr>
              <a:t>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dirty="0" smtClean="0">
                <a:effectLst/>
                <a:latin typeface="+mn-ea"/>
                <a:ea typeface="+mn-ea"/>
              </a:rPr>
              <a:t>6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、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Excel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中的电子工作表具有</a:t>
            </a:r>
            <a:r>
              <a:rPr lang="en-US" altLang="zh-CN" sz="2000" dirty="0" smtClean="0">
                <a:effectLst/>
                <a:latin typeface="+mn-ea"/>
                <a:ea typeface="+mn-ea"/>
              </a:rPr>
              <a:t>________</a:t>
            </a:r>
            <a:r>
              <a:rPr lang="zh-CN" altLang="en-US" sz="2000" dirty="0" smtClean="0">
                <a:effectLst/>
                <a:latin typeface="+mn-ea"/>
                <a:ea typeface="+mn-ea"/>
              </a:rPr>
              <a:t>。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+mn-ea"/>
              </a:rPr>
              <a:t>A</a:t>
            </a:r>
            <a:r>
              <a:rPr lang="zh-CN" altLang="en-US" sz="2000" b="1" dirty="0" smtClean="0">
                <a:latin typeface="+mn-ea"/>
              </a:rPr>
              <a:t>：一维结构            </a:t>
            </a:r>
            <a:r>
              <a:rPr lang="en-US" altLang="zh-CN" sz="2000" b="1" dirty="0" smtClean="0">
                <a:latin typeface="+mn-ea"/>
              </a:rPr>
              <a:t>B</a:t>
            </a:r>
            <a:r>
              <a:rPr lang="zh-CN" altLang="en-US" sz="2000" b="1" dirty="0" smtClean="0">
                <a:latin typeface="+mn-ea"/>
              </a:rPr>
              <a:t>：二维结构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+mn-ea"/>
              </a:rPr>
              <a:t>C</a:t>
            </a:r>
            <a:r>
              <a:rPr lang="zh-CN" altLang="en-US" sz="2000" b="1" dirty="0" smtClean="0">
                <a:latin typeface="+mn-ea"/>
              </a:rPr>
              <a:t>：三维结构            </a:t>
            </a:r>
            <a:r>
              <a:rPr lang="en-US" altLang="zh-CN" sz="2000" b="1" dirty="0" smtClean="0">
                <a:latin typeface="+mn-ea"/>
              </a:rPr>
              <a:t>D</a:t>
            </a:r>
            <a:r>
              <a:rPr lang="zh-CN" altLang="en-US" sz="2000" b="1" dirty="0" smtClean="0">
                <a:latin typeface="+mn-ea"/>
              </a:rPr>
              <a:t>：树结构</a:t>
            </a:r>
          </a:p>
          <a:p>
            <a:pPr lvl="2" eaLnBrk="1" hangingPunct="1">
              <a:lnSpc>
                <a:spcPct val="80000"/>
              </a:lnSpc>
            </a:pPr>
            <a:r>
              <a:rPr lang="zh-CN" altLang="en-US" sz="2000" b="1" dirty="0" smtClean="0">
                <a:latin typeface="+mn-ea"/>
              </a:rPr>
              <a:t>答案：</a:t>
            </a:r>
            <a:r>
              <a:rPr lang="en-US" altLang="zh-CN" sz="2000" b="1" dirty="0" smtClean="0">
                <a:latin typeface="+mn-ea"/>
              </a:rPr>
              <a:t>B</a:t>
            </a:r>
          </a:p>
        </p:txBody>
      </p:sp>
      <p:sp>
        <p:nvSpPr>
          <p:cNvPr id="14340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A58067-0864-4FAB-8060-44FD963E8191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/>
              <a:t>28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习 题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00035" y="1714488"/>
            <a:ext cx="8143875" cy="4681538"/>
          </a:xfrm>
        </p:spPr>
        <p:txBody>
          <a:bodyPr>
            <a:normAutofit fontScale="92500"/>
          </a:bodyPr>
          <a:lstStyle/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zh-CN" altLang="en-US" dirty="0" smtClean="0"/>
              <a:t>操作题</a:t>
            </a:r>
            <a:endParaRPr lang="en-US" altLang="zh-CN" dirty="0" smtClean="0"/>
          </a:p>
          <a:p>
            <a:pPr marL="661988" lvl="1" indent="-282575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操作题</a:t>
            </a:r>
          </a:p>
          <a:p>
            <a:pPr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dirty="0" smtClean="0"/>
              <a:t>在考生文件夹下新建一个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工作簿，完成以下操作：</a:t>
            </a:r>
          </a:p>
          <a:p>
            <a:pPr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1</a:t>
            </a:r>
            <a:r>
              <a:rPr lang="zh-CN" altLang="en-US" dirty="0" smtClean="0"/>
              <a:t>）在原有的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个工作表</a:t>
            </a:r>
            <a:r>
              <a:rPr lang="en-US" altLang="zh-CN" dirty="0" smtClean="0"/>
              <a:t>Sheet1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Sheet2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Sheet3</a:t>
            </a:r>
            <a:r>
              <a:rPr lang="zh-CN" altLang="en-US" dirty="0" smtClean="0"/>
              <a:t>的基础上，在后面依次插入工作表</a:t>
            </a:r>
            <a:r>
              <a:rPr lang="en-US" altLang="zh-CN" dirty="0" smtClean="0"/>
              <a:t>Sheet4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Sheet5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Sheet6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endParaRPr lang="zh-CN" altLang="en-US" dirty="0" smtClean="0"/>
          </a:p>
          <a:p>
            <a:pPr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2</a:t>
            </a:r>
            <a:r>
              <a:rPr lang="zh-CN" altLang="en-US" dirty="0" smtClean="0"/>
              <a:t>）然后依次删除工作表</a:t>
            </a:r>
            <a:r>
              <a:rPr lang="en-US" altLang="zh-CN" dirty="0" smtClean="0"/>
              <a:t>Sheet2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Sheet4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Sheet6</a:t>
            </a:r>
            <a:r>
              <a:rPr lang="zh-CN" altLang="en-US" dirty="0" smtClean="0"/>
              <a:t>，并使保留下来的工作表</a:t>
            </a:r>
            <a:r>
              <a:rPr lang="en-US" altLang="zh-CN" dirty="0" smtClean="0"/>
              <a:t>Sheet1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Sheet3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Sheet5</a:t>
            </a:r>
            <a:r>
              <a:rPr lang="zh-CN" altLang="en-US" dirty="0" smtClean="0"/>
              <a:t>的标签依次为蓝色、黄色和红色。</a:t>
            </a:r>
            <a:endParaRPr lang="en-US" altLang="zh-CN" dirty="0" smtClean="0"/>
          </a:p>
          <a:p>
            <a:pPr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endParaRPr lang="zh-CN" altLang="en-US" dirty="0" smtClean="0"/>
          </a:p>
          <a:p>
            <a:pPr lvl="2" indent="-236538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dirty="0" smtClean="0"/>
              <a:t>完成以上操作后将该工作簿以</a:t>
            </a:r>
            <a:r>
              <a:rPr lang="en-US" altLang="zh-CN" dirty="0" smtClean="0"/>
              <a:t>prac4.xlsx</a:t>
            </a:r>
            <a:r>
              <a:rPr lang="zh-CN" altLang="en-US" dirty="0" smtClean="0"/>
              <a:t>为文件名保存到考生文件夹下。 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48E677-E246-4E1D-B549-BBCA61A5A753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/>
              <a:t>29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1.</a:t>
            </a:r>
            <a:r>
              <a:rPr lang="zh-CN" altLang="en-US" dirty="0" smtClean="0"/>
              <a:t>电子表格的概念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、电子表格的概念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(1)</a:t>
            </a:r>
            <a:r>
              <a:rPr lang="zh-CN" altLang="en-US" dirty="0" smtClean="0"/>
              <a:t>电子表格用途：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数据表格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强大的计算能力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数据库功能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数据检索与排序能力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图形功能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统计图，按照数据生成图形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电子表格的版本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Lotus 123</a:t>
            </a:r>
            <a:r>
              <a:rPr lang="zh-CN" altLang="en-US" dirty="0" smtClean="0"/>
              <a:t>（美国莲花公司</a:t>
            </a:r>
            <a:r>
              <a:rPr lang="en-US" altLang="zh-CN" dirty="0" smtClean="0"/>
              <a:t>)</a:t>
            </a:r>
          </a:p>
          <a:p>
            <a:pPr lvl="2"/>
            <a:r>
              <a:rPr lang="en-US" altLang="zh-CN" dirty="0" smtClean="0"/>
              <a:t>Excel</a:t>
            </a:r>
          </a:p>
          <a:p>
            <a:pPr lvl="3"/>
            <a:r>
              <a:rPr lang="en-US" altLang="zh-CN" dirty="0" smtClean="0"/>
              <a:t>Excel97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Excel2003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Excel 2007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Excel2010</a:t>
            </a:r>
          </a:p>
          <a:p>
            <a:pPr lvl="2"/>
            <a:r>
              <a:rPr lang="zh-CN" altLang="en-US" dirty="0" smtClean="0"/>
              <a:t>国内</a:t>
            </a:r>
            <a:r>
              <a:rPr lang="en-US" altLang="zh-CN" dirty="0" smtClean="0"/>
              <a:t>CCED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习   题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71473" y="1543037"/>
            <a:ext cx="7966075" cy="4897438"/>
          </a:xfrm>
        </p:spPr>
        <p:txBody>
          <a:bodyPr>
            <a:normAutofit lnSpcReduction="10000"/>
          </a:bodyPr>
          <a:lstStyle/>
          <a:p>
            <a:pPr marL="661988" lvl="1" indent="-282575" eaLnBrk="1" hangingPunct="1">
              <a:lnSpc>
                <a:spcPct val="110000"/>
              </a:lnSpc>
              <a:buFont typeface="Wingdings 2" pitchFamily="18" charset="2"/>
              <a:buChar char=""/>
              <a:defRPr/>
            </a:pP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操作题</a:t>
            </a:r>
          </a:p>
          <a:p>
            <a:pPr lvl="2" indent="-236538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zh-CN" altLang="en-US" dirty="0" smtClean="0"/>
              <a:t>打开考生文件夹下的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工作簿</a:t>
            </a:r>
            <a:r>
              <a:rPr lang="en-US" altLang="zh-CN" dirty="0" smtClean="0"/>
              <a:t>Excel2B.xlsx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1218425" lvl="3" indent="-236538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en-US" altLang="zh-CN" dirty="0" smtClean="0"/>
              <a:t>1)</a:t>
            </a:r>
            <a:r>
              <a:rPr lang="zh-CN" altLang="en-US" dirty="0" smtClean="0"/>
              <a:t>新建工作表“工资表</a:t>
            </a:r>
            <a:r>
              <a:rPr lang="en-US" altLang="zh-CN" dirty="0" smtClean="0"/>
              <a:t>1</a:t>
            </a:r>
            <a:r>
              <a:rPr lang="zh-CN" altLang="en-US" dirty="0" smtClean="0"/>
              <a:t>”，把工作表</a:t>
            </a:r>
            <a:r>
              <a:rPr lang="en-US" altLang="zh-CN" dirty="0" err="1" smtClean="0"/>
              <a:t>xxxx</a:t>
            </a:r>
            <a:r>
              <a:rPr lang="zh-CN" altLang="en-US" dirty="0" smtClean="0"/>
              <a:t>中的所有内容复制到此工作表中。在新工作表中完成操作：</a:t>
            </a:r>
            <a:endParaRPr lang="en-US" altLang="zh-CN" dirty="0" smtClean="0"/>
          </a:p>
          <a:p>
            <a:pPr marL="1218425" lvl="3" indent="-495300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en-US" altLang="zh-CN" dirty="0" smtClean="0"/>
              <a:t>2)</a:t>
            </a:r>
            <a:r>
              <a:rPr lang="zh-CN" altLang="en-US" dirty="0" smtClean="0"/>
              <a:t>对第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行的</a:t>
            </a:r>
            <a:r>
              <a:rPr lang="en-US" altLang="zh-CN" dirty="0" smtClean="0"/>
              <a:t>A~I</a:t>
            </a:r>
            <a:r>
              <a:rPr lang="zh-CN" altLang="en-US" dirty="0" smtClean="0"/>
              <a:t>列做“合并居中”。</a:t>
            </a:r>
            <a:endParaRPr lang="en-US" altLang="zh-CN" dirty="0" smtClean="0"/>
          </a:p>
          <a:p>
            <a:pPr marL="1218425" lvl="3" indent="-495300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en-US" altLang="zh-CN" dirty="0" smtClean="0"/>
              <a:t>3)</a:t>
            </a:r>
            <a:r>
              <a:rPr lang="zh-CN" altLang="en-US" dirty="0" smtClean="0"/>
              <a:t>计算出每个学生的工资“总额”。</a:t>
            </a:r>
          </a:p>
          <a:p>
            <a:pPr marL="1246188" lvl="3" indent="-236538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en-US" altLang="zh-CN" dirty="0" smtClean="0"/>
              <a:t>4)</a:t>
            </a:r>
            <a:r>
              <a:rPr lang="zh-CN" altLang="en-US" dirty="0" smtClean="0"/>
              <a:t>采用自动筛选的功能从中筛选出基本工资大于</a:t>
            </a:r>
            <a:r>
              <a:rPr lang="en-US" altLang="zh-CN" dirty="0" smtClean="0"/>
              <a:t>4000</a:t>
            </a:r>
            <a:r>
              <a:rPr lang="zh-CN" altLang="en-US" dirty="0" smtClean="0"/>
              <a:t>，同时补贴大于</a:t>
            </a:r>
            <a:r>
              <a:rPr lang="en-US" altLang="zh-CN" dirty="0" smtClean="0"/>
              <a:t>1000</a:t>
            </a:r>
            <a:r>
              <a:rPr lang="zh-CN" altLang="en-US" dirty="0" smtClean="0"/>
              <a:t>且小于</a:t>
            </a:r>
            <a:r>
              <a:rPr lang="en-US" altLang="zh-CN" dirty="0" smtClean="0"/>
              <a:t>1200</a:t>
            </a:r>
            <a:r>
              <a:rPr lang="zh-CN" altLang="en-US" dirty="0" smtClean="0"/>
              <a:t>的所有记录。</a:t>
            </a:r>
          </a:p>
          <a:p>
            <a:pPr marL="1246188" lvl="3" indent="-236538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en-US" altLang="zh-CN" dirty="0" smtClean="0"/>
              <a:t>5)</a:t>
            </a:r>
            <a:r>
              <a:rPr lang="zh-CN" altLang="en-US" dirty="0" smtClean="0"/>
              <a:t>将筛选结果暂时复制到</a:t>
            </a:r>
            <a:r>
              <a:rPr lang="en-US" altLang="zh-CN" dirty="0" smtClean="0"/>
              <a:t>”</a:t>
            </a:r>
            <a:r>
              <a:rPr lang="zh-CN" altLang="en-US" dirty="0" smtClean="0"/>
              <a:t>筛选结果表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内，以</a:t>
            </a:r>
            <a:r>
              <a:rPr lang="en-US" altLang="zh-CN" dirty="0" smtClean="0"/>
              <a:t>A1</a:t>
            </a:r>
            <a:r>
              <a:rPr lang="zh-CN" altLang="en-US" dirty="0" smtClean="0"/>
              <a:t>单元格起点的区域内。</a:t>
            </a:r>
          </a:p>
          <a:p>
            <a:pPr lvl="2" indent="-236538" eaLnBrk="1" hangingPunct="1">
              <a:lnSpc>
                <a:spcPct val="110000"/>
              </a:lnSpc>
              <a:buFont typeface="Verdana" pitchFamily="34" charset="0"/>
              <a:buChar char="◦"/>
              <a:defRPr/>
            </a:pPr>
            <a:r>
              <a:rPr lang="zh-CN" altLang="en-US" dirty="0" smtClean="0"/>
              <a:t>完成以上操作后将该工作簿以原文件名保存到考生文件夹下。</a:t>
            </a:r>
          </a:p>
          <a:p>
            <a:pPr marL="365125" indent="-282575" eaLnBrk="1" hangingPunct="1">
              <a:lnSpc>
                <a:spcPct val="90000"/>
              </a:lnSpc>
              <a:buFont typeface="Wingdings 2" pitchFamily="18" charset="2"/>
              <a:buChar char=""/>
              <a:defRPr/>
            </a:pPr>
            <a:endParaRPr lang="en-US" altLang="zh-CN" dirty="0" smtClean="0"/>
          </a:p>
        </p:txBody>
      </p:sp>
      <p:sp>
        <p:nvSpPr>
          <p:cNvPr id="16388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9A7FE2-2915-4BD9-A1F2-0E7807180100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/>
              <a:t>30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习   题</a:t>
            </a:r>
            <a:endParaRPr lang="zh-CN" alt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628762"/>
            <a:ext cx="7821612" cy="4897438"/>
          </a:xfrm>
        </p:spPr>
        <p:txBody>
          <a:bodyPr>
            <a:normAutofit/>
          </a:bodyPr>
          <a:lstStyle/>
          <a:p>
            <a:pPr marL="868363" lvl="1" indent="-571500" eaLnBrk="1" hangingPunct="1">
              <a:lnSpc>
                <a:spcPct val="90000"/>
              </a:lnSpc>
              <a:buFont typeface="Wingdings 2" pitchFamily="18" charset="2"/>
              <a:buChar char=""/>
            </a:pPr>
            <a:r>
              <a:rPr lang="en-US" altLang="zh-CN" sz="2000" dirty="0" smtClean="0"/>
              <a:t>3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Excel</a:t>
            </a:r>
            <a:r>
              <a:rPr lang="zh-CN" altLang="en-US" sz="2000" dirty="0" smtClean="0"/>
              <a:t>操作题</a:t>
            </a:r>
          </a:p>
          <a:p>
            <a:pPr marL="1114425" lvl="2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sz="2000" dirty="0" smtClean="0"/>
              <a:t>打开考生文件夹下的文件</a:t>
            </a:r>
            <a:r>
              <a:rPr lang="en-US" altLang="zh-CN" sz="2000" dirty="0" smtClean="0"/>
              <a:t>Excel2B.xlsx</a:t>
            </a:r>
            <a:r>
              <a:rPr lang="zh-CN" altLang="en-US" sz="2000" dirty="0" smtClean="0"/>
              <a:t>。</a:t>
            </a:r>
          </a:p>
          <a:p>
            <a:pPr marL="1446213" lvl="3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1)</a:t>
            </a:r>
            <a:r>
              <a:rPr lang="zh-CN" altLang="en-US" dirty="0" smtClean="0"/>
              <a:t>新建工作表“工资表</a:t>
            </a:r>
            <a:r>
              <a:rPr lang="en-US" altLang="zh-CN" dirty="0" smtClean="0"/>
              <a:t>2</a:t>
            </a:r>
            <a:r>
              <a:rPr lang="zh-CN" altLang="en-US" dirty="0" smtClean="0"/>
              <a:t>”，把工作表</a:t>
            </a:r>
            <a:r>
              <a:rPr lang="en-US" altLang="zh-CN" dirty="0" err="1" smtClean="0"/>
              <a:t>xxxx</a:t>
            </a:r>
            <a:r>
              <a:rPr lang="zh-CN" altLang="en-US" dirty="0" smtClean="0"/>
              <a:t>中的所有内容复制到此工作表中。在新工作表中完成操作：</a:t>
            </a:r>
            <a:endParaRPr lang="en-US" altLang="zh-CN" dirty="0" smtClean="0"/>
          </a:p>
          <a:p>
            <a:pPr marL="1446213" lvl="3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2)</a:t>
            </a:r>
            <a:r>
              <a:rPr lang="zh-CN" altLang="en-US" dirty="0" smtClean="0"/>
              <a:t>对第</a:t>
            </a:r>
            <a:r>
              <a:rPr lang="en-US" altLang="zh-CN" dirty="0" smtClean="0"/>
              <a:t>1</a:t>
            </a:r>
            <a:r>
              <a:rPr lang="zh-CN" altLang="en-US" dirty="0" smtClean="0"/>
              <a:t>行的</a:t>
            </a:r>
            <a:r>
              <a:rPr lang="en-US" altLang="zh-CN" dirty="0" smtClean="0"/>
              <a:t>A~I</a:t>
            </a:r>
            <a:r>
              <a:rPr lang="zh-CN" altLang="en-US" dirty="0" smtClean="0"/>
              <a:t>列做“合并居中”。</a:t>
            </a:r>
          </a:p>
          <a:p>
            <a:pPr marL="1446213" lvl="3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3)</a:t>
            </a:r>
            <a:r>
              <a:rPr lang="zh-CN" altLang="en-US" dirty="0" smtClean="0"/>
              <a:t>计算出每个职工的工资“总额”。</a:t>
            </a:r>
          </a:p>
          <a:p>
            <a:pPr marL="1446213" lvl="3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4)</a:t>
            </a:r>
            <a:r>
              <a:rPr lang="zh-CN" altLang="en-US" dirty="0" smtClean="0"/>
              <a:t>为</a:t>
            </a:r>
            <a:r>
              <a:rPr lang="en-US" altLang="zh-CN" dirty="0" smtClean="0"/>
              <a:t>A2:I34</a:t>
            </a:r>
            <a:r>
              <a:rPr lang="zh-CN" altLang="en-US" dirty="0" smtClean="0"/>
              <a:t>区域添加边框，外边框为粗线，内边框为细线。</a:t>
            </a:r>
          </a:p>
          <a:p>
            <a:pPr marL="1446213" lvl="3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en-US" altLang="zh-CN" dirty="0" smtClean="0"/>
              <a:t>5)</a:t>
            </a:r>
            <a:r>
              <a:rPr lang="zh-CN" altLang="en-US" dirty="0" smtClean="0"/>
              <a:t>按照</a:t>
            </a:r>
            <a:r>
              <a:rPr lang="en-US" altLang="zh-CN" dirty="0" smtClean="0"/>
              <a:t>“</a:t>
            </a:r>
            <a:r>
              <a:rPr lang="zh-CN" altLang="en-US" dirty="0" smtClean="0"/>
              <a:t>性别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分类对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奖励</a:t>
            </a:r>
            <a:r>
              <a:rPr lang="en-US" altLang="zh-CN" dirty="0" smtClean="0"/>
              <a:t>”</a:t>
            </a:r>
            <a:r>
              <a:rPr lang="zh-CN" altLang="en-US" dirty="0" smtClean="0"/>
              <a:t>、</a:t>
            </a:r>
            <a:r>
              <a:rPr lang="en-US" altLang="zh-CN" dirty="0" smtClean="0"/>
              <a:t>“</a:t>
            </a:r>
            <a:r>
              <a:rPr lang="zh-CN" altLang="en-US" dirty="0" smtClean="0"/>
              <a:t>补贴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和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年终奖励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分别进行求和汇总（汇总结果在数据下方）。</a:t>
            </a:r>
            <a:endParaRPr lang="en-US" altLang="zh-CN" dirty="0" smtClean="0"/>
          </a:p>
          <a:p>
            <a:pPr marL="1114425" lvl="2" indent="-495300" eaLnBrk="1" hangingPunct="1">
              <a:lnSpc>
                <a:spcPct val="90000"/>
              </a:lnSpc>
              <a:buFont typeface="Verdana" pitchFamily="34" charset="0"/>
              <a:buChar char="◦"/>
            </a:pPr>
            <a:r>
              <a:rPr lang="zh-CN" altLang="en-US" sz="2000" dirty="0" smtClean="0"/>
              <a:t>完成以上操作后将该工作簿以</a:t>
            </a:r>
            <a:r>
              <a:rPr lang="en-US" altLang="zh-CN" sz="2000" dirty="0" smtClean="0"/>
              <a:t>exam2A</a:t>
            </a:r>
            <a:r>
              <a:rPr lang="zh-CN" altLang="en-US" sz="2000" dirty="0" smtClean="0"/>
              <a:t>保存到考生文件夹下。</a:t>
            </a:r>
          </a:p>
        </p:txBody>
      </p:sp>
      <p:sp>
        <p:nvSpPr>
          <p:cNvPr id="17412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DADF6D-5A90-4F15-9252-B578D8EFD23B}" type="slidenum">
              <a:rPr lang="en-US" altLang="zh-CN" smtClean="0">
                <a:solidFill>
                  <a:schemeClr val="tx1"/>
                </a:solidFill>
                <a:ea typeface="宋体" charset="-122"/>
              </a:rPr>
              <a:pPr/>
              <a:t>31</a:t>
            </a:fld>
            <a:endParaRPr lang="en-US" altLang="zh-CN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电子表格的概念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、电子表格的概念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(3)</a:t>
            </a:r>
            <a:r>
              <a:rPr lang="zh-CN" altLang="en-US" dirty="0" smtClean="0"/>
              <a:t>基本组成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工作簿（文档）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多个页面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工作表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一个页面，有标记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单元格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基本存储单位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区域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多个单元格构成的矩形区域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1.</a:t>
            </a:r>
            <a:r>
              <a:rPr lang="zh-CN" altLang="en-US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电子表格的概念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1492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zh-CN" dirty="0" smtClean="0"/>
              <a:t>(4)</a:t>
            </a:r>
            <a:r>
              <a:rPr lang="zh-CN" altLang="en-US" dirty="0" smtClean="0"/>
              <a:t>数据类型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字符型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特点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——</a:t>
            </a:r>
            <a:r>
              <a:rPr lang="zh-CN" altLang="en-US" dirty="0" smtClean="0"/>
              <a:t>以非数字和非“</a:t>
            </a:r>
            <a:r>
              <a:rPr lang="en-US" altLang="zh-CN" dirty="0" smtClean="0"/>
              <a:t>=</a:t>
            </a:r>
            <a:r>
              <a:rPr lang="zh-CN" altLang="en-US" dirty="0" smtClean="0"/>
              <a:t>”开头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或不符合数值格式且非公式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实例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张三， 李四， </a:t>
            </a:r>
            <a:r>
              <a:rPr lang="en-US" altLang="zh-CN" dirty="0" smtClean="0">
                <a:latin typeface="+mn-ea"/>
              </a:rPr>
              <a:t>‘201212345678</a:t>
            </a:r>
            <a:r>
              <a:rPr lang="zh-CN" altLang="en-US" dirty="0" smtClean="0">
                <a:latin typeface="+mn-ea"/>
              </a:rPr>
              <a:t>， </a:t>
            </a:r>
            <a:r>
              <a:rPr lang="en-US" altLang="zh-CN" dirty="0" smtClean="0">
                <a:latin typeface="+mn-ea"/>
              </a:rPr>
              <a:t>2012-2-31</a:t>
            </a:r>
          </a:p>
          <a:p>
            <a:pPr lvl="2"/>
            <a:r>
              <a:rPr lang="zh-CN" altLang="en-US" dirty="0" smtClean="0"/>
              <a:t>数值型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特点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——</a:t>
            </a:r>
            <a:r>
              <a:rPr lang="zh-CN" altLang="en-US" dirty="0" smtClean="0"/>
              <a:t>以数码开头，且符合数值格式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日期、时间格式应该属于数值型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实例</a:t>
            </a:r>
            <a:endParaRPr lang="en-US" altLang="zh-CN" dirty="0" smtClean="0"/>
          </a:p>
          <a:p>
            <a:pPr lvl="4"/>
            <a:r>
              <a:rPr lang="en-US" altLang="zh-CN" dirty="0" smtClean="0">
                <a:latin typeface="+mn-ea"/>
              </a:rPr>
              <a:t>158</a:t>
            </a:r>
            <a:r>
              <a:rPr lang="zh-CN" altLang="en-US" dirty="0" smtClean="0">
                <a:latin typeface="+mn-ea"/>
              </a:rPr>
              <a:t>，</a:t>
            </a:r>
            <a:r>
              <a:rPr lang="en-US" altLang="zh-CN" dirty="0" smtClean="0">
                <a:latin typeface="+mn-ea"/>
              </a:rPr>
              <a:t>427</a:t>
            </a:r>
            <a:r>
              <a:rPr lang="zh-CN" altLang="en-US" dirty="0" smtClean="0">
                <a:latin typeface="+mn-ea"/>
              </a:rPr>
              <a:t>，</a:t>
            </a:r>
            <a:r>
              <a:rPr lang="en-US" altLang="zh-CN" dirty="0" smtClean="0">
                <a:latin typeface="+mn-ea"/>
              </a:rPr>
              <a:t>32E5,  2011-12-12,  2023/11/12</a:t>
            </a:r>
          </a:p>
          <a:p>
            <a:pPr lvl="4"/>
            <a:r>
              <a:rPr lang="zh-CN" altLang="en-US" dirty="0" smtClean="0">
                <a:latin typeface="+mn-ea"/>
              </a:rPr>
              <a:t>注意：</a:t>
            </a:r>
            <a:r>
              <a:rPr lang="en-US" altLang="zh-CN" dirty="0" smtClean="0">
                <a:latin typeface="+mn-ea"/>
              </a:rPr>
              <a:t>32E5</a:t>
            </a:r>
            <a:r>
              <a:rPr lang="zh-CN" altLang="en-US" dirty="0" smtClean="0">
                <a:latin typeface="+mn-ea"/>
              </a:rPr>
              <a:t>等价于：</a:t>
            </a:r>
            <a:r>
              <a:rPr lang="en-US" altLang="zh-CN" dirty="0" smtClean="0">
                <a:latin typeface="+mn-ea"/>
              </a:rPr>
              <a:t>32</a:t>
            </a:r>
            <a:r>
              <a:rPr lang="zh-CN" altLang="en-US" dirty="0" smtClean="0">
                <a:latin typeface="+mn-ea"/>
              </a:rPr>
              <a:t>*</a:t>
            </a:r>
            <a:r>
              <a:rPr lang="en-US" altLang="zh-CN" dirty="0" smtClean="0">
                <a:latin typeface="+mn-ea"/>
              </a:rPr>
              <a:t>10</a:t>
            </a:r>
            <a:r>
              <a:rPr lang="en-US" altLang="zh-CN" baseline="30000" dirty="0" smtClean="0">
                <a:latin typeface="+mn-ea"/>
              </a:rPr>
              <a:t>5</a:t>
            </a:r>
            <a:endParaRPr lang="zh-CN" altLang="en-US" baseline="30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800" dirty="0" smtClean="0"/>
              <a:t>2.Excel</a:t>
            </a:r>
            <a:r>
              <a:rPr lang="zh-CN" altLang="en-US" sz="4800" dirty="0" smtClean="0"/>
              <a:t>的单元格与区域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00064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的单元格与区域</a:t>
            </a:r>
          </a:p>
          <a:p>
            <a:pPr lvl="1"/>
            <a:r>
              <a:rPr lang="en-US" altLang="zh-CN" dirty="0" smtClean="0">
                <a:latin typeface="+mn-ea"/>
              </a:rPr>
              <a:t>(1)</a:t>
            </a:r>
            <a:r>
              <a:rPr lang="zh-CN" altLang="en-US" dirty="0" smtClean="0">
                <a:latin typeface="+mn-ea"/>
              </a:rPr>
              <a:t>单元格：</a:t>
            </a:r>
          </a:p>
          <a:p>
            <a:pPr lvl="2"/>
            <a:r>
              <a:rPr lang="zh-CN" altLang="en-US" dirty="0" smtClean="0">
                <a:latin typeface="+mn-ea"/>
              </a:rPr>
              <a:t>数据存储：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数值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字符串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公式：存储公式、显示运算结果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标记方法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列号行号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例如：</a:t>
            </a:r>
            <a:r>
              <a:rPr lang="en-US" altLang="zh-CN" dirty="0" smtClean="0">
                <a:latin typeface="+mn-ea"/>
              </a:rPr>
              <a:t>H8, D7, IV26</a:t>
            </a:r>
            <a:r>
              <a:rPr lang="zh-CN" altLang="en-US" dirty="0" smtClean="0">
                <a:latin typeface="+mn-ea"/>
              </a:rPr>
              <a:t>等</a:t>
            </a:r>
            <a:endParaRPr lang="en-US" altLang="zh-CN" dirty="0" smtClean="0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2.Excel</a:t>
            </a:r>
            <a:r>
              <a:rPr lang="zh-CN" altLang="en-US" dirty="0" smtClean="0"/>
              <a:t>的单元格与区域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zh-CN" altLang="en-US" dirty="0" smtClean="0">
                <a:latin typeface="+mn-ea"/>
              </a:rPr>
              <a:t>显示规则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字符串数据超长</a:t>
            </a:r>
            <a:endParaRPr lang="en-US" altLang="zh-CN" dirty="0" smtClean="0">
              <a:latin typeface="+mn-ea"/>
            </a:endParaRPr>
          </a:p>
          <a:p>
            <a:pPr lvl="4"/>
            <a:r>
              <a:rPr lang="zh-CN" altLang="en-US" dirty="0" smtClean="0">
                <a:latin typeface="+mn-ea"/>
              </a:rPr>
              <a:t>右侧单元格空白，可以越界显示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数值型数据超宽</a:t>
            </a:r>
            <a:endParaRPr lang="en-US" altLang="zh-CN" dirty="0" smtClean="0">
              <a:latin typeface="+mn-ea"/>
            </a:endParaRPr>
          </a:p>
          <a:p>
            <a:pPr lvl="4"/>
            <a:r>
              <a:rPr lang="zh-CN" altLang="en-US" dirty="0" smtClean="0">
                <a:latin typeface="+mn-ea"/>
              </a:rPr>
              <a:t>显示为一串</a:t>
            </a:r>
            <a:r>
              <a:rPr lang="en-US" altLang="zh-CN" dirty="0" smtClean="0">
                <a:latin typeface="+mn-ea"/>
              </a:rPr>
              <a:t>#########</a:t>
            </a:r>
          </a:p>
          <a:p>
            <a:pPr lvl="1"/>
            <a:r>
              <a:rPr lang="en-US" altLang="zh-CN" dirty="0" smtClean="0">
                <a:latin typeface="+mn-ea"/>
              </a:rPr>
              <a:t>(2)</a:t>
            </a:r>
            <a:r>
              <a:rPr lang="zh-CN" altLang="en-US" dirty="0" smtClean="0">
                <a:latin typeface="+mn-ea"/>
              </a:rPr>
              <a:t>区域：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含义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一个矩形范围内的全部单元格   </a:t>
            </a:r>
          </a:p>
          <a:p>
            <a:pPr lvl="2"/>
            <a:r>
              <a:rPr lang="zh-CN" altLang="en-US" dirty="0" smtClean="0">
                <a:latin typeface="+mn-ea"/>
              </a:rPr>
              <a:t>表示方法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左上角坐标：右下角坐标  或 右上角坐标：左下角坐标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例如：</a:t>
            </a:r>
            <a:r>
              <a:rPr lang="en-US" altLang="zh-CN" dirty="0" smtClean="0">
                <a:latin typeface="+mn-ea"/>
              </a:rPr>
              <a:t>HS98:IT77</a:t>
            </a:r>
            <a:endParaRPr lang="zh-CN" altLang="en-US" dirty="0" smtClean="0"/>
          </a:p>
          <a:p>
            <a:pPr lvl="4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2.Excel</a:t>
            </a:r>
            <a:r>
              <a:rPr lang="zh-CN" altLang="en-US" dirty="0" smtClean="0"/>
              <a:t>的单元格与区域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>
                <a:latin typeface="+mn-ea"/>
              </a:rPr>
              <a:t>(3)Excel</a:t>
            </a:r>
            <a:r>
              <a:rPr lang="zh-CN" altLang="en-US" dirty="0" smtClean="0">
                <a:latin typeface="+mn-ea"/>
              </a:rPr>
              <a:t>的工作表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工作表范围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en-US" altLang="zh-CN" dirty="0" smtClean="0">
                <a:latin typeface="+mn-ea"/>
              </a:rPr>
              <a:t>Excel 2000/2003</a:t>
            </a:r>
            <a:r>
              <a:rPr lang="en-US" altLang="zh-CN" baseline="0" dirty="0" smtClean="0">
                <a:latin typeface="+mn-ea"/>
              </a:rPr>
              <a:t> :      </a:t>
            </a:r>
            <a:r>
              <a:rPr lang="zh-CN" altLang="en-US" dirty="0" smtClean="0">
                <a:latin typeface="+mn-ea"/>
              </a:rPr>
              <a:t> </a:t>
            </a:r>
            <a:r>
              <a:rPr lang="en-US" altLang="zh-CN" dirty="0" smtClean="0">
                <a:latin typeface="+mn-ea"/>
              </a:rPr>
              <a:t>A1:IV65536    256</a:t>
            </a:r>
            <a:r>
              <a:rPr lang="zh-CN" altLang="en-US" dirty="0" smtClean="0">
                <a:latin typeface="+mn-ea"/>
              </a:rPr>
              <a:t>列。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en-US" altLang="zh-CN" dirty="0" smtClean="0">
                <a:latin typeface="+mn-ea"/>
              </a:rPr>
              <a:t>Excel</a:t>
            </a:r>
            <a:r>
              <a:rPr lang="en-US" altLang="zh-CN" baseline="0" dirty="0" smtClean="0">
                <a:latin typeface="+mn-ea"/>
              </a:rPr>
              <a:t> 2007</a:t>
            </a:r>
            <a:r>
              <a:rPr lang="zh-CN" altLang="en-US" baseline="0" dirty="0" smtClean="0">
                <a:latin typeface="+mn-ea"/>
              </a:rPr>
              <a:t>：    </a:t>
            </a:r>
            <a:r>
              <a:rPr lang="en-US" altLang="zh-CN" baseline="0" dirty="0" smtClean="0">
                <a:latin typeface="+mn-ea"/>
              </a:rPr>
              <a:t>A1:XFD104,8576</a:t>
            </a:r>
          </a:p>
          <a:p>
            <a:pPr lvl="2"/>
            <a:r>
              <a:rPr lang="zh-CN" altLang="en-US" dirty="0" smtClean="0">
                <a:latin typeface="+mn-ea"/>
              </a:rPr>
              <a:t>工作表操作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插入工作表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更高工作表名称、更改工作表标签颜色</a:t>
            </a:r>
          </a:p>
          <a:p>
            <a:pPr lvl="2"/>
            <a:r>
              <a:rPr lang="zh-CN" altLang="en-US" dirty="0" smtClean="0">
                <a:latin typeface="+mn-ea"/>
              </a:rPr>
              <a:t>单元格的三维地址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工作表名</a:t>
            </a:r>
            <a:r>
              <a:rPr lang="en-US" altLang="zh-CN" dirty="0" smtClean="0">
                <a:latin typeface="+mn-ea"/>
              </a:rPr>
              <a:t>!</a:t>
            </a:r>
            <a:r>
              <a:rPr lang="zh-CN" altLang="en-US" dirty="0" smtClean="0">
                <a:latin typeface="+mn-ea"/>
              </a:rPr>
              <a:t>列号行号。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例如：</a:t>
            </a:r>
            <a:r>
              <a:rPr lang="en-US" altLang="zh-CN" dirty="0" smtClean="0">
                <a:latin typeface="+mn-ea"/>
              </a:rPr>
              <a:t>sheet1!S2</a:t>
            </a:r>
            <a:endParaRPr lang="zh-CN" altLang="en-US" dirty="0" smtClean="0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3.</a:t>
            </a:r>
            <a:r>
              <a:rPr lang="zh-CN" altLang="en-US" dirty="0" smtClean="0"/>
              <a:t>数据的输入与存储</a:t>
            </a:r>
            <a:endParaRPr lang="zh-CN" alt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mtClean="0"/>
              <a:t>3</a:t>
            </a:r>
            <a:r>
              <a:rPr lang="zh-CN" altLang="en-US" smtClean="0"/>
              <a:t>、</a:t>
            </a:r>
            <a:r>
              <a:rPr lang="zh-CN" altLang="en-US" dirty="0"/>
              <a:t>数据输入与保存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(1)</a:t>
            </a:r>
            <a:r>
              <a:rPr lang="zh-CN" altLang="en-US" dirty="0"/>
              <a:t>输入字符串数据：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字符对齐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en-US" altLang="zh-CN" dirty="0" smtClean="0"/>
              <a:t>——</a:t>
            </a:r>
            <a:r>
              <a:rPr lang="zh-CN" altLang="en-US" dirty="0" smtClean="0"/>
              <a:t>默认为左对齐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输入数值形态的字符串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en-US" altLang="zh-CN" dirty="0" smtClean="0"/>
              <a:t>——</a:t>
            </a:r>
            <a:r>
              <a:rPr lang="zh-CN" altLang="en-US" dirty="0" smtClean="0"/>
              <a:t>使用前导符号英文单引号</a:t>
            </a:r>
            <a:r>
              <a:rPr lang="en-US" altLang="zh-CN" dirty="0" smtClean="0"/>
              <a:t>’</a:t>
            </a:r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长字符串行内换行</a:t>
            </a:r>
            <a:endParaRPr lang="en-US" altLang="zh-CN" dirty="0" smtClean="0"/>
          </a:p>
          <a:p>
            <a:pPr lvl="3">
              <a:lnSpc>
                <a:spcPct val="90000"/>
              </a:lnSpc>
            </a:pPr>
            <a:r>
              <a:rPr lang="en-US" altLang="zh-CN" dirty="0" smtClean="0"/>
              <a:t>&lt;Alt&gt;+&lt;Enter&gt;</a:t>
            </a:r>
            <a:endParaRPr lang="zh-CN" altLang="en-US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(2)</a:t>
            </a:r>
            <a:r>
              <a:rPr lang="zh-CN" altLang="en-US" dirty="0"/>
              <a:t>输入</a:t>
            </a:r>
            <a:r>
              <a:rPr lang="zh-CN" altLang="en-US" dirty="0" smtClean="0"/>
              <a:t>数字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数码开头，符合数值习惯（比如日期格式）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2123</Words>
  <Application>Microsoft Office PowerPoint</Application>
  <PresentationFormat>全屏显示(4:3)</PresentationFormat>
  <Paragraphs>326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PowerPoint 演示文稿</vt:lpstr>
      <vt:lpstr>第5章 Excel2010</vt:lpstr>
      <vt:lpstr>1.电子表格的概念</vt:lpstr>
      <vt:lpstr>1.电子表格的概念</vt:lpstr>
      <vt:lpstr>1.电子表格的概念</vt:lpstr>
      <vt:lpstr>2.Excel的单元格与区域</vt:lpstr>
      <vt:lpstr>2.Excel的单元格与区域</vt:lpstr>
      <vt:lpstr>2.Excel的单元格与区域</vt:lpstr>
      <vt:lpstr>3.数据的输入与存储</vt:lpstr>
      <vt:lpstr>3.数据的输入与存储</vt:lpstr>
      <vt:lpstr>4.设置数据格式</vt:lpstr>
      <vt:lpstr>4.设置数据格式</vt:lpstr>
      <vt:lpstr>4.设置数据格式</vt:lpstr>
      <vt:lpstr>4.设置数据格式</vt:lpstr>
      <vt:lpstr>4.设置数据格式</vt:lpstr>
      <vt:lpstr>5.Excel的计算功能</vt:lpstr>
      <vt:lpstr>5.Excel的计算功能  </vt:lpstr>
      <vt:lpstr>5.Excel的计算功能</vt:lpstr>
      <vt:lpstr>6.Excel的数据库功能</vt:lpstr>
      <vt:lpstr>6.Excel的数据库功能</vt:lpstr>
      <vt:lpstr>6.Excel的数据库功能  </vt:lpstr>
      <vt:lpstr>6.Excel的数据库功能</vt:lpstr>
      <vt:lpstr>6.Excel的数据库功能</vt:lpstr>
      <vt:lpstr>7.Excel的图形功能</vt:lpstr>
      <vt:lpstr>7.Excel的图形功能</vt:lpstr>
      <vt:lpstr>7.Excel的图形功能</vt:lpstr>
      <vt:lpstr>习题</vt:lpstr>
      <vt:lpstr>习 题</vt:lpstr>
      <vt:lpstr>习 题</vt:lpstr>
      <vt:lpstr>习   题</vt:lpstr>
      <vt:lpstr>习   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maxl</dc:creator>
  <cp:lastModifiedBy>maxl</cp:lastModifiedBy>
  <cp:revision>32</cp:revision>
  <dcterms:created xsi:type="dcterms:W3CDTF">2013-12-04T11:24:04Z</dcterms:created>
  <dcterms:modified xsi:type="dcterms:W3CDTF">2014-01-01T10:48:38Z</dcterms:modified>
</cp:coreProperties>
</file>