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74" r:id="rId6"/>
    <p:sldId id="264" r:id="rId7"/>
    <p:sldId id="265" r:id="rId8"/>
    <p:sldId id="266" r:id="rId9"/>
    <p:sldId id="268" r:id="rId10"/>
    <p:sldId id="269" r:id="rId11"/>
    <p:sldId id="270" r:id="rId12"/>
    <p:sldId id="271" r:id="rId13"/>
    <p:sldId id="260" r:id="rId14"/>
    <p:sldId id="275" r:id="rId15"/>
    <p:sldId id="276" r:id="rId16"/>
    <p:sldId id="277" r:id="rId17"/>
    <p:sldId id="280" r:id="rId18"/>
    <p:sldId id="279" r:id="rId19"/>
    <p:sldId id="286" r:id="rId20"/>
    <p:sldId id="278" r:id="rId21"/>
    <p:sldId id="281" r:id="rId22"/>
    <p:sldId id="282" r:id="rId23"/>
    <p:sldId id="283" r:id="rId24"/>
    <p:sldId id="285" r:id="rId25"/>
    <p:sldId id="284" r:id="rId2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438" autoAdjust="0"/>
  </p:normalViewPr>
  <p:slideViewPr>
    <p:cSldViewPr>
      <p:cViewPr varScale="1">
        <p:scale>
          <a:sx n="62" d="100"/>
          <a:sy n="62" d="100"/>
        </p:scale>
        <p:origin x="-324" y="-84"/>
      </p:cViewPr>
      <p:guideLst>
        <p:guide orient="horz" pos="2160"/>
        <p:guide pos="2880"/>
      </p:guideLst>
    </p:cSldViewPr>
  </p:slideViewPr>
  <p:outlineViewPr>
    <p:cViewPr>
      <p:scale>
        <a:sx n="33" d="100"/>
        <a:sy n="33" d="100"/>
      </p:scale>
      <p:origin x="108" y="96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0"/>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40"/>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785796"/>
            <a:ext cx="8229600" cy="631844"/>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defRPr sz="4000" b="1"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华文新魏" pitchFamily="2" charset="-122"/>
                <a:ea typeface="华文新魏" pitchFamily="2" charset="-122"/>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457200" y="1600202"/>
            <a:ext cx="8229600" cy="4757759"/>
          </a:xfrm>
        </p:spPr>
        <p:txBody>
          <a:bodyPr/>
          <a:lstStyle>
            <a:lvl1pPr>
              <a:buFont typeface="Wingdings" pitchFamily="2" charset="2"/>
              <a:buChar char="u"/>
              <a:defRPr b="1">
                <a:effectLst/>
                <a:latin typeface="华文新魏" pitchFamily="2" charset="-122"/>
                <a:ea typeface="华文新魏" pitchFamily="2" charset="-122"/>
              </a:defRPr>
            </a:lvl1pPr>
            <a:lvl2pPr>
              <a:buFont typeface="Wingdings" pitchFamily="2" charset="2"/>
              <a:buChar char="p"/>
              <a:defRPr sz="2400" b="1">
                <a:solidFill>
                  <a:srgbClr val="002060"/>
                </a:solidFill>
                <a:effectLst/>
                <a:latin typeface="华文仿宋" pitchFamily="2" charset="-122"/>
                <a:ea typeface="华文仿宋" pitchFamily="2" charset="-122"/>
              </a:defRPr>
            </a:lvl2pPr>
            <a:lvl3pPr>
              <a:buFont typeface="Wingdings" pitchFamily="2" charset="2"/>
              <a:buChar char="ü"/>
              <a:defRPr sz="2000"/>
            </a:lvl3pPr>
            <a:lvl4pPr>
              <a:buFont typeface="Wingdings" pitchFamily="2" charset="2"/>
              <a:buChar char="l"/>
              <a:defRPr/>
            </a:lvl4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8BA06E-73FA-40BB-96AC-AD8C55B574A9}" type="slidenum">
              <a:rPr lang="zh-CN" altLang="en-US" smtClean="0"/>
              <a:pPr/>
              <a:t>‹#›</a:t>
            </a:fld>
            <a:endParaRPr lang="zh-CN" altLang="en-US"/>
          </a:p>
        </p:txBody>
      </p:sp>
      <p:cxnSp>
        <p:nvCxnSpPr>
          <p:cNvPr id="8" name="直接连接符 7"/>
          <p:cNvCxnSpPr/>
          <p:nvPr userDrawn="1"/>
        </p:nvCxnSpPr>
        <p:spPr>
          <a:xfrm>
            <a:off x="500034" y="1500176"/>
            <a:ext cx="8215370" cy="1588"/>
          </a:xfrm>
          <a:prstGeom prst="line">
            <a:avLst/>
          </a:prstGeom>
        </p:spPr>
        <p:style>
          <a:lnRef idx="3">
            <a:schemeClr val="accent2"/>
          </a:lnRef>
          <a:fillRef idx="0">
            <a:schemeClr val="accent2"/>
          </a:fillRef>
          <a:effectRef idx="2">
            <a:schemeClr val="accent2"/>
          </a:effectRef>
          <a:fontRef idx="minor">
            <a:schemeClr val="tx1"/>
          </a:fontRef>
        </p:style>
      </p:cxnSp>
      <p:cxnSp>
        <p:nvCxnSpPr>
          <p:cNvPr id="9" name="直接连接符 8"/>
          <p:cNvCxnSpPr/>
          <p:nvPr userDrawn="1"/>
        </p:nvCxnSpPr>
        <p:spPr>
          <a:xfrm>
            <a:off x="428596" y="6429398"/>
            <a:ext cx="8215370" cy="1588"/>
          </a:xfrm>
          <a:prstGeom prst="line">
            <a:avLst/>
          </a:prstGeom>
        </p:spPr>
        <p:style>
          <a:lnRef idx="3">
            <a:schemeClr val="accent2"/>
          </a:lnRef>
          <a:fillRef idx="0">
            <a:schemeClr val="accent2"/>
          </a:fillRef>
          <a:effectRef idx="2">
            <a:schemeClr val="accent2"/>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2"/>
            <a:ext cx="7772400" cy="1362074"/>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8"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3" y="273049"/>
            <a:ext cx="3008313" cy="1162051"/>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3"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6AACFC-405A-4CD1-9AB8-B79EAD43DAB7}" type="datetimeFigureOut">
              <a:rPr lang="zh-CN" altLang="en-US" smtClean="0"/>
              <a:pPr/>
              <a:t>2014/1/1</a:t>
            </a:fld>
            <a:endParaRPr lang="zh-CN" altLang="en-US"/>
          </a:p>
        </p:txBody>
      </p:sp>
      <p:sp>
        <p:nvSpPr>
          <p:cNvPr id="5" name="页脚占位符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BA06E-73FA-40BB-96AC-AD8C55B574A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ftp://foolish.6600.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google.cn/"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abcd@sina.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p:txBody>
          <a:bodyPr>
            <a:normAutofit fontScale="90000"/>
          </a:bodyPr>
          <a:lstStyle/>
          <a:p>
            <a:r>
              <a:rPr lang="en-US" sz="5400" dirty="0" smtClean="0">
                <a:effectLst>
                  <a:outerShdw blurRad="50800" dist="38100" algn="tr" rotWithShape="0">
                    <a:prstClr val="black">
                      <a:alpha val="40000"/>
                    </a:prstClr>
                  </a:outerShdw>
                </a:effectLst>
              </a:rPr>
              <a:t>3.</a:t>
            </a:r>
            <a:r>
              <a:rPr lang="zh-CN" altLang="en-US" sz="5400" dirty="0" smtClean="0">
                <a:effectLst>
                  <a:outerShdw blurRad="50800" dist="38100" algn="tr" rotWithShape="0">
                    <a:prstClr val="black">
                      <a:alpha val="40000"/>
                    </a:prstClr>
                  </a:outerShdw>
                </a:effectLst>
              </a:rPr>
              <a:t>电子邮件技术</a:t>
            </a:r>
            <a:endParaRPr lang="zh-CN" altLang="en-US" dirty="0" smtClean="0"/>
          </a:p>
        </p:txBody>
      </p:sp>
      <p:sp>
        <p:nvSpPr>
          <p:cNvPr id="41988" name="Rectangle 3"/>
          <p:cNvSpPr>
            <a:spLocks noGrp="1" noChangeArrowheads="1"/>
          </p:cNvSpPr>
          <p:nvPr>
            <p:ph idx="1"/>
          </p:nvPr>
        </p:nvSpPr>
        <p:spPr>
          <a:xfrm>
            <a:off x="457200" y="1700215"/>
            <a:ext cx="8229600" cy="4681537"/>
          </a:xfrm>
        </p:spPr>
        <p:txBody>
          <a:bodyPr>
            <a:normAutofit/>
          </a:bodyPr>
          <a:lstStyle/>
          <a:p>
            <a:pPr lvl="1" eaLnBrk="1" hangingPunct="1"/>
            <a:r>
              <a:rPr lang="en-US" altLang="zh-CN" sz="2400" dirty="0" smtClean="0"/>
              <a:t>(2)</a:t>
            </a:r>
            <a:r>
              <a:rPr lang="zh-CN" altLang="en-US" sz="2400" dirty="0" smtClean="0"/>
              <a:t>个人邮箱的四个要素</a:t>
            </a:r>
          </a:p>
          <a:p>
            <a:pPr lvl="2" eaLnBrk="1" hangingPunct="1"/>
            <a:r>
              <a:rPr lang="zh-CN" altLang="en-US" sz="2000" dirty="0" smtClean="0"/>
              <a:t>  </a:t>
            </a:r>
            <a:r>
              <a:rPr lang="en-US" altLang="zh-CN" sz="2000" dirty="0" smtClean="0"/>
              <a:t>POP3</a:t>
            </a:r>
            <a:r>
              <a:rPr lang="zh-CN" altLang="en-US" sz="2000" dirty="0" smtClean="0"/>
              <a:t>服务器（收件服务器）（</a:t>
            </a:r>
            <a:r>
              <a:rPr lang="en-US" altLang="zh-CN" sz="2000" dirty="0" smtClean="0"/>
              <a:t>IMAP</a:t>
            </a:r>
            <a:r>
              <a:rPr lang="zh-CN" altLang="en-US" sz="2000" dirty="0" smtClean="0"/>
              <a:t>服务器）</a:t>
            </a:r>
          </a:p>
          <a:p>
            <a:pPr lvl="2" eaLnBrk="1" hangingPunct="1"/>
            <a:r>
              <a:rPr lang="zh-CN" altLang="en-US" sz="2000" dirty="0" smtClean="0"/>
              <a:t>  </a:t>
            </a:r>
            <a:r>
              <a:rPr lang="en-US" altLang="zh-CN" sz="2000" dirty="0" smtClean="0"/>
              <a:t>SMTP</a:t>
            </a:r>
            <a:r>
              <a:rPr lang="zh-CN" altLang="en-US" sz="2000" dirty="0" smtClean="0"/>
              <a:t>服务器（发件服务器）</a:t>
            </a:r>
            <a:endParaRPr lang="en-US" altLang="zh-CN" sz="2000" dirty="0" smtClean="0"/>
          </a:p>
          <a:p>
            <a:pPr lvl="2" eaLnBrk="1" hangingPunct="1"/>
            <a:r>
              <a:rPr lang="zh-CN" altLang="en-US" sz="2000" dirty="0" smtClean="0"/>
              <a:t>  账号</a:t>
            </a:r>
            <a:endParaRPr lang="en-US" altLang="zh-CN" sz="2000" dirty="0" smtClean="0"/>
          </a:p>
          <a:p>
            <a:pPr lvl="2" eaLnBrk="1" hangingPunct="1"/>
            <a:r>
              <a:rPr lang="en-US" altLang="zh-CN" sz="2000" dirty="0" smtClean="0"/>
              <a:t>  </a:t>
            </a:r>
            <a:r>
              <a:rPr lang="zh-CN" altLang="en-US" sz="2000" dirty="0" smtClean="0"/>
              <a:t>密码</a:t>
            </a:r>
          </a:p>
          <a:p>
            <a:pPr lvl="1" eaLnBrk="1" hangingPunct="1"/>
            <a:r>
              <a:rPr lang="en-US" altLang="zh-CN" sz="2400" dirty="0" smtClean="0"/>
              <a:t>(3)</a:t>
            </a:r>
            <a:r>
              <a:rPr lang="zh-CN" altLang="en-US" sz="2400" dirty="0" smtClean="0"/>
              <a:t>邮件服务原理</a:t>
            </a:r>
            <a:r>
              <a:rPr lang="en-US" altLang="zh-CN" sz="2400" dirty="0" smtClean="0"/>
              <a:t>——</a:t>
            </a:r>
            <a:r>
              <a:rPr lang="zh-CN" altLang="en-US" sz="2400" dirty="0" smtClean="0"/>
              <a:t>邮件代理</a:t>
            </a:r>
          </a:p>
          <a:p>
            <a:pPr lvl="2" eaLnBrk="1" hangingPunct="1"/>
            <a:r>
              <a:rPr lang="en-US" altLang="zh-CN" sz="2000" dirty="0" smtClean="0"/>
              <a:t>MUA</a:t>
            </a:r>
            <a:r>
              <a:rPr lang="zh-CN" altLang="en-US" sz="2000" dirty="0" smtClean="0"/>
              <a:t>（</a:t>
            </a:r>
            <a:r>
              <a:rPr lang="en-US" altLang="zh-CN" sz="2000" dirty="0" smtClean="0"/>
              <a:t>Mail User Agent</a:t>
            </a:r>
            <a:r>
              <a:rPr lang="zh-CN" altLang="en-US" sz="2000" dirty="0" smtClean="0"/>
              <a:t>）邮件用户代理，帮助用户读写邮件</a:t>
            </a:r>
          </a:p>
          <a:p>
            <a:pPr lvl="2" eaLnBrk="1" hangingPunct="1"/>
            <a:r>
              <a:rPr lang="en-US" altLang="zh-CN" sz="2000" dirty="0" smtClean="0"/>
              <a:t>MTA</a:t>
            </a:r>
            <a:r>
              <a:rPr lang="zh-CN" altLang="en-US" sz="2000" dirty="0" smtClean="0"/>
              <a:t>（</a:t>
            </a:r>
            <a:r>
              <a:rPr lang="en-US" altLang="zh-CN" sz="2000" dirty="0" smtClean="0"/>
              <a:t>Mail Transport Agent</a:t>
            </a:r>
            <a:r>
              <a:rPr lang="zh-CN" altLang="en-US" sz="2000" dirty="0" smtClean="0"/>
              <a:t>）邮件传输代理，负责把邮件有一个服务器传到另一个服务器或邮件投递代理</a:t>
            </a:r>
          </a:p>
          <a:p>
            <a:pPr lvl="2" eaLnBrk="1" hangingPunct="1"/>
            <a:r>
              <a:rPr lang="en-US" altLang="zh-CN" sz="2000" dirty="0" smtClean="0"/>
              <a:t>MDA</a:t>
            </a:r>
            <a:r>
              <a:rPr lang="zh-CN" altLang="en-US" sz="2000" dirty="0" smtClean="0"/>
              <a:t>（</a:t>
            </a:r>
            <a:r>
              <a:rPr lang="en-US" altLang="zh-CN" sz="2000" dirty="0" smtClean="0"/>
              <a:t>Mail Delivery Agent</a:t>
            </a:r>
            <a:r>
              <a:rPr lang="zh-CN" altLang="en-US" sz="2000" dirty="0" smtClean="0"/>
              <a:t>）邮件投递代理，把邮件放到用户的邮箱里</a:t>
            </a:r>
          </a:p>
        </p:txBody>
      </p:sp>
      <p:sp>
        <p:nvSpPr>
          <p:cNvPr id="41986" name="灯片编号占位符 5"/>
          <p:cNvSpPr>
            <a:spLocks noGrp="1"/>
          </p:cNvSpPr>
          <p:nvPr>
            <p:ph type="sldNum" sz="quarter" idx="12"/>
          </p:nvPr>
        </p:nvSpPr>
        <p:spPr>
          <a:noFill/>
        </p:spPr>
        <p:txBody>
          <a:bodyPr/>
          <a:lstStyle/>
          <a:p>
            <a:fld id="{3828570E-EBDA-45A9-A9D0-6B63591E7FD3}" type="slidenum">
              <a:rPr lang="en-US" altLang="zh-CN" smtClean="0">
                <a:ea typeface="宋体" charset="-122"/>
              </a:rPr>
              <a:pPr/>
              <a:t>10</a:t>
            </a:fld>
            <a:endParaRPr lang="en-US" altLang="zh-CN" smtClean="0">
              <a:ea typeface="宋体" charset="-122"/>
            </a:endParaRPr>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标题 1"/>
          <p:cNvSpPr>
            <a:spLocks noGrp="1"/>
          </p:cNvSpPr>
          <p:nvPr>
            <p:ph type="title"/>
          </p:nvPr>
        </p:nvSpPr>
        <p:spPr/>
        <p:txBody>
          <a:bodyPr>
            <a:normAutofit fontScale="90000"/>
          </a:bodyPr>
          <a:lstStyle/>
          <a:p>
            <a:r>
              <a:rPr lang="en-US" sz="5400" dirty="0" smtClean="0">
                <a:effectLst>
                  <a:outerShdw blurRad="50800" dist="38100" algn="tr" rotWithShape="0">
                    <a:prstClr val="black">
                      <a:alpha val="40000"/>
                    </a:prstClr>
                  </a:outerShdw>
                </a:effectLst>
              </a:rPr>
              <a:t>3.</a:t>
            </a:r>
            <a:r>
              <a:rPr lang="zh-CN" altLang="en-US" sz="5400" dirty="0" smtClean="0">
                <a:effectLst>
                  <a:outerShdw blurRad="50800" dist="38100" algn="tr" rotWithShape="0">
                    <a:prstClr val="black">
                      <a:alpha val="40000"/>
                    </a:prstClr>
                  </a:outerShdw>
                </a:effectLst>
              </a:rPr>
              <a:t>电子邮件技术</a:t>
            </a:r>
            <a:endParaRPr lang="zh-CN" altLang="en-US" dirty="0" smtClean="0"/>
          </a:p>
        </p:txBody>
      </p:sp>
      <p:sp>
        <p:nvSpPr>
          <p:cNvPr id="43011" name="内容占位符 2"/>
          <p:cNvSpPr>
            <a:spLocks noGrp="1"/>
          </p:cNvSpPr>
          <p:nvPr>
            <p:ph idx="1"/>
          </p:nvPr>
        </p:nvSpPr>
        <p:spPr/>
        <p:txBody>
          <a:bodyPr/>
          <a:lstStyle/>
          <a:p>
            <a:pPr lvl="1"/>
            <a:r>
              <a:rPr lang="en-US" altLang="zh-CN" dirty="0" smtClean="0"/>
              <a:t>(4)</a:t>
            </a:r>
            <a:r>
              <a:rPr lang="zh-CN" altLang="en-US" dirty="0" smtClean="0"/>
              <a:t>申请免费</a:t>
            </a:r>
            <a:r>
              <a:rPr lang="en-US" altLang="zh-CN" dirty="0" smtClean="0"/>
              <a:t>Email</a:t>
            </a:r>
            <a:r>
              <a:rPr lang="zh-CN" altLang="en-US" dirty="0" smtClean="0"/>
              <a:t>的常见方法</a:t>
            </a:r>
            <a:endParaRPr lang="en-US" altLang="zh-CN" dirty="0" smtClean="0"/>
          </a:p>
          <a:p>
            <a:pPr lvl="2"/>
            <a:r>
              <a:rPr lang="en-US" altLang="zh-CN" dirty="0" smtClean="0"/>
              <a:t>126</a:t>
            </a:r>
            <a:r>
              <a:rPr lang="zh-CN" altLang="en-US" dirty="0" smtClean="0"/>
              <a:t>、网易、新浪等等</a:t>
            </a:r>
            <a:endParaRPr lang="en-US" altLang="zh-CN" dirty="0" smtClean="0"/>
          </a:p>
          <a:p>
            <a:pPr lvl="2"/>
            <a:r>
              <a:rPr lang="zh-CN" altLang="en-US" dirty="0" smtClean="0"/>
              <a:t>申请电子邮箱就是在指定的邮件服务器上申请一个用户账号</a:t>
            </a:r>
          </a:p>
          <a:p>
            <a:pPr lvl="1" eaLnBrk="1" hangingPunct="1"/>
            <a:r>
              <a:rPr lang="en-US" altLang="zh-CN" sz="2400" dirty="0" smtClean="0"/>
              <a:t>(5)</a:t>
            </a:r>
            <a:r>
              <a:rPr lang="zh-CN" altLang="en-US" sz="2400" dirty="0" smtClean="0"/>
              <a:t>两种服务模式</a:t>
            </a:r>
          </a:p>
          <a:p>
            <a:pPr lvl="2" eaLnBrk="1" hangingPunct="1"/>
            <a:r>
              <a:rPr lang="en-US" altLang="zh-CN" sz="2000" dirty="0" smtClean="0"/>
              <a:t>Webmail</a:t>
            </a:r>
            <a:r>
              <a:rPr lang="zh-CN" altLang="en-US" sz="2000" dirty="0" smtClean="0"/>
              <a:t>模式</a:t>
            </a:r>
          </a:p>
          <a:p>
            <a:pPr lvl="2" eaLnBrk="1" hangingPunct="1"/>
            <a:r>
              <a:rPr lang="zh-CN" altLang="en-US" sz="2000" dirty="0" smtClean="0"/>
              <a:t>客户端软件模式（</a:t>
            </a:r>
            <a:r>
              <a:rPr lang="en-US" altLang="zh-CN" sz="2000" dirty="0" smtClean="0"/>
              <a:t>Outlook </a:t>
            </a:r>
            <a:r>
              <a:rPr lang="zh-CN" altLang="en-US" sz="2000" dirty="0" smtClean="0"/>
              <a:t>与</a:t>
            </a:r>
            <a:r>
              <a:rPr lang="en-US" altLang="zh-CN" sz="2000" dirty="0" err="1" smtClean="0"/>
              <a:t>Foxmail</a:t>
            </a:r>
            <a:r>
              <a:rPr lang="en-US" altLang="zh-CN" sz="2000" dirty="0" smtClean="0"/>
              <a:t>)</a:t>
            </a:r>
            <a:endParaRPr lang="en-US" altLang="zh-CN" dirty="0" smtClean="0"/>
          </a:p>
        </p:txBody>
      </p:sp>
      <p:sp>
        <p:nvSpPr>
          <p:cNvPr id="43012" name="灯片编号占位符 3"/>
          <p:cNvSpPr>
            <a:spLocks noGrp="1"/>
          </p:cNvSpPr>
          <p:nvPr>
            <p:ph type="sldNum" sz="quarter" idx="12"/>
          </p:nvPr>
        </p:nvSpPr>
        <p:spPr>
          <a:noFill/>
        </p:spPr>
        <p:txBody>
          <a:bodyPr/>
          <a:lstStyle/>
          <a:p>
            <a:fld id="{BB974097-9167-4EFF-87B9-6AA64784CF42}" type="slidenum">
              <a:rPr lang="en-US" altLang="zh-CN" smtClean="0">
                <a:ea typeface="宋体" charset="-122"/>
              </a:rPr>
              <a:pPr/>
              <a:t>11</a:t>
            </a:fld>
            <a:endParaRPr lang="en-US" altLang="zh-CN" smtClean="0">
              <a:ea typeface="宋体" charset="-122"/>
            </a:endParaRPr>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normAutofit fontScale="90000"/>
          </a:bodyPr>
          <a:lstStyle/>
          <a:p>
            <a:r>
              <a:rPr lang="en-US" sz="4800" dirty="0" smtClean="0">
                <a:effectLst>
                  <a:outerShdw blurRad="50800" dist="38100" algn="tr" rotWithShape="0">
                    <a:prstClr val="black">
                      <a:alpha val="40000"/>
                    </a:prstClr>
                  </a:outerShdw>
                </a:effectLst>
              </a:rPr>
              <a:t>3.</a:t>
            </a:r>
            <a:r>
              <a:rPr lang="zh-CN" altLang="en-US" sz="4800" dirty="0" smtClean="0">
                <a:effectLst>
                  <a:outerShdw blurRad="50800" dist="38100" algn="tr" rotWithShape="0">
                    <a:prstClr val="black">
                      <a:alpha val="40000"/>
                    </a:prstClr>
                  </a:outerShdw>
                </a:effectLst>
              </a:rPr>
              <a:t>电子邮件技术</a:t>
            </a:r>
            <a:endParaRPr lang="zh-CN" altLang="en-US" dirty="0" smtClean="0"/>
          </a:p>
        </p:txBody>
      </p:sp>
      <p:sp>
        <p:nvSpPr>
          <p:cNvPr id="44035" name="内容占位符 2"/>
          <p:cNvSpPr>
            <a:spLocks noGrp="1"/>
          </p:cNvSpPr>
          <p:nvPr>
            <p:ph idx="1"/>
          </p:nvPr>
        </p:nvSpPr>
        <p:spPr/>
        <p:txBody>
          <a:bodyPr>
            <a:normAutofit/>
          </a:bodyPr>
          <a:lstStyle/>
          <a:p>
            <a:pPr lvl="1"/>
            <a:r>
              <a:rPr lang="en-US" altLang="zh-CN" dirty="0" smtClean="0"/>
              <a:t>(6)</a:t>
            </a:r>
            <a:r>
              <a:rPr lang="zh-CN" altLang="en-US" dirty="0" smtClean="0"/>
              <a:t>客户端邮件软件</a:t>
            </a:r>
            <a:endParaRPr lang="en-US" altLang="zh-CN" dirty="0" smtClean="0"/>
          </a:p>
          <a:p>
            <a:pPr lvl="2"/>
            <a:r>
              <a:rPr lang="zh-CN" altLang="en-US" dirty="0" smtClean="0"/>
              <a:t>优势</a:t>
            </a:r>
            <a:endParaRPr lang="en-US" altLang="zh-CN" dirty="0" smtClean="0"/>
          </a:p>
          <a:p>
            <a:pPr lvl="3"/>
            <a:r>
              <a:rPr lang="zh-CN" altLang="en-US" dirty="0" smtClean="0"/>
              <a:t>避免广告骚扰</a:t>
            </a:r>
            <a:endParaRPr lang="en-US" altLang="zh-CN" dirty="0" smtClean="0"/>
          </a:p>
          <a:p>
            <a:pPr lvl="3"/>
            <a:r>
              <a:rPr lang="zh-CN" altLang="en-US" dirty="0" smtClean="0"/>
              <a:t>在本地计算机上管理邮件</a:t>
            </a:r>
            <a:r>
              <a:rPr lang="en-US" altLang="zh-CN" dirty="0" smtClean="0"/>
              <a:t>——</a:t>
            </a:r>
            <a:r>
              <a:rPr lang="zh-CN" altLang="en-US" dirty="0" smtClean="0"/>
              <a:t>自行管理</a:t>
            </a:r>
            <a:endParaRPr lang="en-US" altLang="zh-CN" dirty="0" smtClean="0"/>
          </a:p>
          <a:p>
            <a:pPr lvl="3"/>
            <a:r>
              <a:rPr lang="zh-CN" altLang="en-US" dirty="0" smtClean="0"/>
              <a:t>离线阅读</a:t>
            </a:r>
            <a:endParaRPr lang="en-US" altLang="zh-CN" dirty="0" smtClean="0"/>
          </a:p>
          <a:p>
            <a:pPr lvl="3"/>
            <a:r>
              <a:rPr lang="zh-CN" altLang="en-US" dirty="0" smtClean="0"/>
              <a:t>不完全依托邮件服务器</a:t>
            </a:r>
            <a:endParaRPr lang="en-US" altLang="zh-CN" dirty="0" smtClean="0"/>
          </a:p>
          <a:p>
            <a:pPr lvl="2"/>
            <a:r>
              <a:rPr lang="zh-CN" altLang="en-US" dirty="0" smtClean="0"/>
              <a:t>配置邮件客户端软件的必要条件</a:t>
            </a:r>
            <a:endParaRPr lang="en-US" altLang="zh-CN" dirty="0" smtClean="0"/>
          </a:p>
          <a:p>
            <a:pPr lvl="3"/>
            <a:r>
              <a:rPr lang="zh-CN" altLang="en-US" dirty="0" smtClean="0"/>
              <a:t>明确自己邮箱的账号、密码、</a:t>
            </a:r>
            <a:r>
              <a:rPr lang="en-US" altLang="zh-CN" dirty="0" smtClean="0"/>
              <a:t>POP3</a:t>
            </a:r>
            <a:r>
              <a:rPr lang="zh-CN" altLang="en-US" dirty="0" smtClean="0"/>
              <a:t>服务器地址、</a:t>
            </a:r>
            <a:r>
              <a:rPr lang="en-US" altLang="zh-CN" dirty="0" smtClean="0"/>
              <a:t>SMTP</a:t>
            </a:r>
            <a:r>
              <a:rPr lang="zh-CN" altLang="en-US" dirty="0" smtClean="0"/>
              <a:t>服务器地址</a:t>
            </a:r>
            <a:endParaRPr lang="en-US" altLang="zh-CN" dirty="0" smtClean="0"/>
          </a:p>
          <a:p>
            <a:pPr lvl="3"/>
            <a:r>
              <a:rPr lang="zh-CN" altLang="en-US" dirty="0" smtClean="0"/>
              <a:t>自己的收件服务器支持</a:t>
            </a:r>
            <a:r>
              <a:rPr lang="en-US" altLang="zh-CN" dirty="0" smtClean="0"/>
              <a:t>POP3</a:t>
            </a:r>
            <a:r>
              <a:rPr lang="zh-CN" altLang="en-US" dirty="0" smtClean="0"/>
              <a:t>协议</a:t>
            </a:r>
            <a:endParaRPr lang="en-US" altLang="zh-CN" dirty="0" smtClean="0"/>
          </a:p>
        </p:txBody>
      </p:sp>
      <p:sp>
        <p:nvSpPr>
          <p:cNvPr id="44036" name="灯片编号占位符 3"/>
          <p:cNvSpPr>
            <a:spLocks noGrp="1"/>
          </p:cNvSpPr>
          <p:nvPr>
            <p:ph type="sldNum" sz="quarter" idx="12"/>
          </p:nvPr>
        </p:nvSpPr>
        <p:spPr>
          <a:noFill/>
        </p:spPr>
        <p:txBody>
          <a:bodyPr/>
          <a:lstStyle/>
          <a:p>
            <a:fld id="{5FAABC2E-6D32-42B6-8DBB-0F260243E25B}" type="slidenum">
              <a:rPr lang="en-US" altLang="zh-CN" smtClean="0">
                <a:ea typeface="宋体" charset="-122"/>
              </a:rPr>
              <a:pPr/>
              <a:t>12</a:t>
            </a:fld>
            <a:endParaRPr lang="en-US" altLang="zh-CN" smtClean="0">
              <a:ea typeface="宋体" charset="-122"/>
            </a:endParaRPr>
          </a:p>
        </p:txBody>
      </p:sp>
    </p:spTree>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4.Outlook2010</a:t>
            </a:r>
            <a:r>
              <a:rPr lang="zh-CN" altLang="en-US" dirty="0" smtClean="0"/>
              <a:t>的使用</a:t>
            </a:r>
            <a:endParaRPr lang="zh-CN" altLang="en-US" dirty="0"/>
          </a:p>
        </p:txBody>
      </p:sp>
      <p:sp>
        <p:nvSpPr>
          <p:cNvPr id="3" name="内容占位符 2"/>
          <p:cNvSpPr>
            <a:spLocks noGrp="1"/>
          </p:cNvSpPr>
          <p:nvPr>
            <p:ph idx="1"/>
          </p:nvPr>
        </p:nvSpPr>
        <p:spPr/>
        <p:txBody>
          <a:bodyPr>
            <a:normAutofit/>
          </a:bodyPr>
          <a:lstStyle/>
          <a:p>
            <a:pPr lvl="1"/>
            <a:r>
              <a:rPr lang="en-US" altLang="zh-CN" sz="2800" dirty="0" smtClean="0"/>
              <a:t>(1)</a:t>
            </a:r>
            <a:r>
              <a:rPr lang="zh-CN" altLang="en-US" sz="2800" dirty="0" smtClean="0"/>
              <a:t>对</a:t>
            </a:r>
            <a:r>
              <a:rPr lang="en-US" altLang="zh-CN" sz="2800" dirty="0" smtClean="0"/>
              <a:t>Outlook</a:t>
            </a:r>
            <a:r>
              <a:rPr lang="zh-CN" altLang="en-US" sz="2800" dirty="0" smtClean="0"/>
              <a:t>部分的综合说明</a:t>
            </a:r>
          </a:p>
          <a:p>
            <a:pPr lvl="2">
              <a:lnSpc>
                <a:spcPct val="80000"/>
              </a:lnSpc>
            </a:pPr>
            <a:r>
              <a:rPr lang="zh-CN" altLang="en-US" sz="2800" dirty="0" smtClean="0"/>
              <a:t>版本号：</a:t>
            </a:r>
            <a:endParaRPr lang="en-US" altLang="zh-CN" sz="2800" dirty="0" smtClean="0"/>
          </a:p>
          <a:p>
            <a:pPr lvl="3">
              <a:lnSpc>
                <a:spcPct val="80000"/>
              </a:lnSpc>
            </a:pPr>
            <a:r>
              <a:rPr lang="en-US" altLang="zh-CN" sz="2800" dirty="0" smtClean="0"/>
              <a:t>Office2010</a:t>
            </a:r>
          </a:p>
          <a:p>
            <a:pPr lvl="2">
              <a:lnSpc>
                <a:spcPct val="80000"/>
              </a:lnSpc>
            </a:pPr>
            <a:r>
              <a:rPr lang="zh-CN" altLang="en-US" sz="2800" dirty="0" smtClean="0"/>
              <a:t>考核要求</a:t>
            </a:r>
            <a:endParaRPr lang="en-US" altLang="zh-CN" sz="2800" dirty="0" smtClean="0"/>
          </a:p>
          <a:p>
            <a:pPr lvl="3">
              <a:lnSpc>
                <a:spcPct val="80000"/>
              </a:lnSpc>
            </a:pPr>
            <a:r>
              <a:rPr lang="zh-CN" altLang="en-US" sz="2800" dirty="0" smtClean="0"/>
              <a:t>全国统考（</a:t>
            </a:r>
            <a:r>
              <a:rPr lang="en-US" altLang="zh-CN" sz="2800" dirty="0" smtClean="0"/>
              <a:t>1</a:t>
            </a:r>
            <a:r>
              <a:rPr lang="zh-CN" altLang="en-US" sz="2800" dirty="0" smtClean="0"/>
              <a:t>题、</a:t>
            </a:r>
            <a:r>
              <a:rPr lang="en-US" altLang="zh-CN" sz="2800" dirty="0" smtClean="0"/>
              <a:t>6</a:t>
            </a:r>
            <a:r>
              <a:rPr lang="zh-CN" altLang="en-US" sz="2800" dirty="0" smtClean="0"/>
              <a:t>分）</a:t>
            </a:r>
            <a:endParaRPr lang="en-US" altLang="zh-CN" sz="2800" dirty="0" smtClean="0"/>
          </a:p>
          <a:p>
            <a:pPr lvl="3">
              <a:lnSpc>
                <a:spcPct val="80000"/>
              </a:lnSpc>
            </a:pPr>
            <a:r>
              <a:rPr lang="zh-CN" altLang="en-US" sz="2800" dirty="0" smtClean="0"/>
              <a:t>校考（不考）</a:t>
            </a:r>
            <a:endParaRPr lang="en-US" altLang="zh-CN" sz="1800" dirty="0" smtClean="0"/>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z="4000" b="1" kern="1200" cap="none" spc="50" dirty="0" smtClean="0">
                <a:ln w="11430"/>
                <a:gradFill>
                  <a:gsLst>
                    <a:gs pos="25000">
                      <a:schemeClr val="accent2">
                        <a:satMod val="155000"/>
                      </a:schemeClr>
                    </a:gs>
                    <a:gs pos="100000">
                      <a:schemeClr val="accent2">
                        <a:shade val="45000"/>
                        <a:satMod val="165000"/>
                      </a:schemeClr>
                    </a:gs>
                  </a:gsLst>
                  <a:lin ang="5400000"/>
                </a:gradFill>
                <a:effectLst>
                  <a:outerShdw blurRad="50800" dist="38100" algn="tr" rotWithShape="0">
                    <a:prstClr val="black">
                      <a:alpha val="40000"/>
                    </a:prstClr>
                  </a:outerShdw>
                </a:effectLst>
                <a:latin typeface="华文新魏" pitchFamily="2" charset="-122"/>
                <a:ea typeface="华文新魏" pitchFamily="2" charset="-122"/>
                <a:cs typeface="+mj-cs"/>
              </a:rPr>
              <a:t>4.Outlook2010</a:t>
            </a:r>
            <a:r>
              <a:rPr lang="zh-CN" altLang="en-US" sz="4000" b="1" kern="1200" cap="none" spc="50" dirty="0" smtClean="0">
                <a:ln w="11430"/>
                <a:gradFill>
                  <a:gsLst>
                    <a:gs pos="25000">
                      <a:schemeClr val="accent2">
                        <a:satMod val="155000"/>
                      </a:schemeClr>
                    </a:gs>
                    <a:gs pos="100000">
                      <a:schemeClr val="accent2">
                        <a:shade val="45000"/>
                        <a:satMod val="165000"/>
                      </a:schemeClr>
                    </a:gs>
                  </a:gsLst>
                  <a:lin ang="5400000"/>
                </a:gradFill>
                <a:effectLst>
                  <a:outerShdw blurRad="50800" dist="38100" algn="tr" rotWithShape="0">
                    <a:prstClr val="black">
                      <a:alpha val="40000"/>
                    </a:prstClr>
                  </a:outerShdw>
                </a:effectLst>
                <a:latin typeface="华文新魏" pitchFamily="2" charset="-122"/>
                <a:ea typeface="华文新魏" pitchFamily="2" charset="-122"/>
                <a:cs typeface="+mj-cs"/>
              </a:rPr>
              <a:t>的使用</a:t>
            </a:r>
            <a:endParaRPr lang="zh-CN" altLang="en-US" dirty="0"/>
          </a:p>
        </p:txBody>
      </p:sp>
      <p:sp>
        <p:nvSpPr>
          <p:cNvPr id="3" name="内容占位符 2"/>
          <p:cNvSpPr>
            <a:spLocks noGrp="1"/>
          </p:cNvSpPr>
          <p:nvPr>
            <p:ph idx="1"/>
          </p:nvPr>
        </p:nvSpPr>
        <p:spPr/>
        <p:txBody>
          <a:bodyPr>
            <a:normAutofit/>
          </a:bodyPr>
          <a:lstStyle/>
          <a:p>
            <a:pPr lvl="1">
              <a:lnSpc>
                <a:spcPct val="80000"/>
              </a:lnSpc>
            </a:pPr>
            <a:r>
              <a:rPr lang="en-US" altLang="zh-CN" sz="2800" dirty="0" smtClean="0"/>
              <a:t>(2)</a:t>
            </a:r>
            <a:r>
              <a:rPr lang="zh-CN" altLang="en-US" sz="2800" dirty="0" smtClean="0"/>
              <a:t>配置</a:t>
            </a:r>
            <a:r>
              <a:rPr lang="en-US" altLang="zh-CN" sz="2800" dirty="0" smtClean="0"/>
              <a:t>Outlook</a:t>
            </a:r>
            <a:r>
              <a:rPr lang="zh-CN" altLang="en-US" sz="2800" dirty="0" smtClean="0"/>
              <a:t>软件的账号</a:t>
            </a:r>
            <a:endParaRPr lang="en-US" altLang="zh-CN" sz="2800" dirty="0" smtClean="0"/>
          </a:p>
          <a:p>
            <a:pPr lvl="2">
              <a:lnSpc>
                <a:spcPct val="80000"/>
              </a:lnSpc>
            </a:pPr>
            <a:r>
              <a:rPr lang="zh-CN" altLang="en-US" sz="2400" dirty="0" smtClean="0"/>
              <a:t>基本条件</a:t>
            </a:r>
          </a:p>
          <a:p>
            <a:pPr lvl="3">
              <a:lnSpc>
                <a:spcPct val="80000"/>
              </a:lnSpc>
            </a:pPr>
            <a:r>
              <a:rPr lang="en-US" altLang="zh-CN" dirty="0" smtClean="0"/>
              <a:t>POP3</a:t>
            </a:r>
            <a:r>
              <a:rPr lang="zh-CN" altLang="en-US" dirty="0" smtClean="0"/>
              <a:t>服务器，</a:t>
            </a:r>
            <a:r>
              <a:rPr lang="en-US" altLang="zh-CN" dirty="0" smtClean="0"/>
              <a:t>SMTP</a:t>
            </a:r>
            <a:r>
              <a:rPr lang="zh-CN" altLang="en-US" dirty="0" smtClean="0"/>
              <a:t>服务器，账号</a:t>
            </a:r>
            <a:endParaRPr lang="en-US" altLang="zh-CN" dirty="0" smtClean="0"/>
          </a:p>
          <a:p>
            <a:pPr lvl="2">
              <a:lnSpc>
                <a:spcPct val="80000"/>
              </a:lnSpc>
            </a:pPr>
            <a:r>
              <a:rPr lang="zh-CN" altLang="en-US" dirty="0" smtClean="0"/>
              <a:t>操作过程</a:t>
            </a:r>
            <a:endParaRPr lang="en-US" altLang="zh-CN" dirty="0" smtClean="0"/>
          </a:p>
          <a:p>
            <a:pPr lvl="3">
              <a:lnSpc>
                <a:spcPct val="80000"/>
              </a:lnSpc>
            </a:pPr>
            <a:r>
              <a:rPr lang="zh-CN" altLang="en-US" dirty="0" smtClean="0"/>
              <a:t>单击</a:t>
            </a:r>
            <a:r>
              <a:rPr lang="en-US" altLang="zh-CN" dirty="0" smtClean="0"/>
              <a:t>【</a:t>
            </a:r>
            <a:r>
              <a:rPr lang="zh-CN" altLang="en-US" dirty="0" smtClean="0"/>
              <a:t>文件</a:t>
            </a:r>
            <a:r>
              <a:rPr lang="en-US" altLang="zh-CN" dirty="0" smtClean="0"/>
              <a:t>】—【</a:t>
            </a:r>
            <a:r>
              <a:rPr lang="zh-CN" altLang="en-US" dirty="0" smtClean="0"/>
              <a:t>信息</a:t>
            </a:r>
            <a:r>
              <a:rPr lang="en-US" altLang="zh-CN" dirty="0" smtClean="0"/>
              <a:t>】—【</a:t>
            </a:r>
            <a:r>
              <a:rPr lang="zh-CN" altLang="en-US" dirty="0" smtClean="0"/>
              <a:t>添加账户</a:t>
            </a:r>
            <a:r>
              <a:rPr lang="en-US" altLang="zh-CN" dirty="0" smtClean="0"/>
              <a:t>】—【</a:t>
            </a:r>
            <a:r>
              <a:rPr lang="zh-CN" altLang="en-US" dirty="0" smtClean="0"/>
              <a:t>电子邮件账户</a:t>
            </a:r>
            <a:r>
              <a:rPr lang="en-US" altLang="zh-CN" dirty="0" smtClean="0"/>
              <a:t>】</a:t>
            </a:r>
          </a:p>
          <a:p>
            <a:pPr lvl="3">
              <a:lnSpc>
                <a:spcPct val="80000"/>
              </a:lnSpc>
            </a:pPr>
            <a:r>
              <a:rPr lang="zh-CN" altLang="en-US" dirty="0" smtClean="0"/>
              <a:t>选择</a:t>
            </a:r>
            <a:r>
              <a:rPr lang="en-US" altLang="zh-CN" dirty="0" smtClean="0"/>
              <a:t>【</a:t>
            </a:r>
            <a:r>
              <a:rPr lang="zh-CN" altLang="en-US" dirty="0" smtClean="0"/>
              <a:t>手工配置服务器设置或其他服务器类型</a:t>
            </a:r>
            <a:r>
              <a:rPr lang="en-US" altLang="zh-CN" dirty="0" smtClean="0"/>
              <a:t>】</a:t>
            </a:r>
            <a:r>
              <a:rPr lang="zh-CN" altLang="en-US" dirty="0" smtClean="0"/>
              <a:t>单选框</a:t>
            </a:r>
            <a:endParaRPr lang="en-US" altLang="zh-CN" dirty="0" smtClean="0"/>
          </a:p>
          <a:p>
            <a:pPr lvl="3">
              <a:lnSpc>
                <a:spcPct val="80000"/>
              </a:lnSpc>
            </a:pPr>
            <a:r>
              <a:rPr lang="zh-CN" altLang="en-US" dirty="0" smtClean="0"/>
              <a:t>选择</a:t>
            </a:r>
            <a:r>
              <a:rPr lang="en-US" altLang="zh-CN" dirty="0" smtClean="0"/>
              <a:t>【Internet</a:t>
            </a:r>
            <a:r>
              <a:rPr lang="zh-CN" altLang="en-US" dirty="0" smtClean="0"/>
              <a:t>电子邮件</a:t>
            </a:r>
            <a:r>
              <a:rPr lang="en-US" altLang="zh-CN" dirty="0" smtClean="0"/>
              <a:t>】</a:t>
            </a:r>
            <a:r>
              <a:rPr lang="zh-CN" altLang="en-US" dirty="0" smtClean="0"/>
              <a:t>单选框</a:t>
            </a:r>
            <a:endParaRPr lang="en-US" altLang="zh-CN" dirty="0" smtClean="0"/>
          </a:p>
          <a:p>
            <a:pPr lvl="3">
              <a:lnSpc>
                <a:spcPct val="80000"/>
              </a:lnSpc>
            </a:pPr>
            <a:r>
              <a:rPr lang="zh-CN" altLang="en-US" dirty="0" smtClean="0"/>
              <a:t>在“添加新账户”对话框中输入必要的配置信息。</a:t>
            </a:r>
            <a:endParaRPr lang="en-US" altLang="zh-CN" dirty="0" smtClean="0"/>
          </a:p>
          <a:p>
            <a:pPr lvl="2">
              <a:lnSpc>
                <a:spcPct val="80000"/>
              </a:lnSpc>
            </a:pPr>
            <a:r>
              <a:rPr lang="zh-CN" altLang="en-US" dirty="0" smtClean="0"/>
              <a:t>注意：</a:t>
            </a:r>
            <a:endParaRPr lang="en-US" altLang="zh-CN" dirty="0" smtClean="0"/>
          </a:p>
          <a:p>
            <a:pPr lvl="3">
              <a:lnSpc>
                <a:spcPct val="80000"/>
              </a:lnSpc>
            </a:pPr>
            <a:r>
              <a:rPr lang="zh-CN" altLang="en-US" dirty="0" smtClean="0"/>
              <a:t>在正常情况下，建议：在配置完毕，执行</a:t>
            </a:r>
            <a:r>
              <a:rPr lang="en-US" altLang="zh-CN" dirty="0" smtClean="0"/>
              <a:t>【</a:t>
            </a:r>
            <a:r>
              <a:rPr lang="zh-CN" altLang="en-US" dirty="0" smtClean="0"/>
              <a:t>测试账户设置</a:t>
            </a:r>
            <a:r>
              <a:rPr lang="en-US" altLang="zh-CN" dirty="0" smtClean="0"/>
              <a:t>】</a:t>
            </a:r>
          </a:p>
          <a:p>
            <a:pPr lvl="3">
              <a:lnSpc>
                <a:spcPct val="80000"/>
              </a:lnSpc>
            </a:pPr>
            <a:r>
              <a:rPr lang="zh-CN" altLang="en-US" dirty="0" smtClean="0"/>
              <a:t>或者：设置为</a:t>
            </a:r>
            <a:r>
              <a:rPr lang="en-US" altLang="zh-CN" dirty="0" smtClean="0"/>
              <a:t>【</a:t>
            </a:r>
            <a:r>
              <a:rPr lang="zh-CN" altLang="en-US" dirty="0" smtClean="0"/>
              <a:t>自动账户设置</a:t>
            </a:r>
            <a:r>
              <a:rPr lang="en-US" altLang="zh-CN" dirty="0" smtClean="0"/>
              <a:t>】</a:t>
            </a:r>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4.Outlook2010</a:t>
            </a:r>
            <a:r>
              <a:rPr lang="zh-CN" altLang="en-US" dirty="0" smtClean="0"/>
              <a:t>的使用</a:t>
            </a:r>
            <a:endParaRPr lang="zh-CN" altLang="en-US" dirty="0"/>
          </a:p>
        </p:txBody>
      </p:sp>
      <p:sp>
        <p:nvSpPr>
          <p:cNvPr id="3" name="内容占位符 2"/>
          <p:cNvSpPr>
            <a:spLocks noGrp="1"/>
          </p:cNvSpPr>
          <p:nvPr>
            <p:ph idx="1"/>
          </p:nvPr>
        </p:nvSpPr>
        <p:spPr/>
        <p:txBody>
          <a:bodyPr>
            <a:normAutofit/>
          </a:bodyPr>
          <a:lstStyle/>
          <a:p>
            <a:pPr lvl="1">
              <a:lnSpc>
                <a:spcPct val="80000"/>
              </a:lnSpc>
            </a:pPr>
            <a:r>
              <a:rPr lang="en-US" altLang="zh-CN" sz="2200" dirty="0" smtClean="0"/>
              <a:t>(3)</a:t>
            </a:r>
            <a:r>
              <a:rPr lang="zh-CN" altLang="en-US" sz="2200" dirty="0" smtClean="0"/>
              <a:t>创建邮件并发送</a:t>
            </a:r>
            <a:endParaRPr lang="en-US" altLang="zh-CN" sz="2200" dirty="0" smtClean="0"/>
          </a:p>
          <a:p>
            <a:pPr lvl="2">
              <a:lnSpc>
                <a:spcPct val="80000"/>
              </a:lnSpc>
            </a:pPr>
            <a:r>
              <a:rPr lang="zh-CN" altLang="en-US" sz="1800" dirty="0" smtClean="0"/>
              <a:t>操作过程</a:t>
            </a:r>
          </a:p>
          <a:p>
            <a:pPr lvl="3">
              <a:lnSpc>
                <a:spcPct val="80000"/>
              </a:lnSpc>
            </a:pPr>
            <a:r>
              <a:rPr lang="zh-CN" altLang="en-US" sz="1600" dirty="0" smtClean="0"/>
              <a:t>启动</a:t>
            </a:r>
            <a:r>
              <a:rPr lang="en-US" altLang="zh-CN" sz="1600" dirty="0" smtClean="0"/>
              <a:t>Outlook2010</a:t>
            </a:r>
            <a:r>
              <a:rPr lang="zh-CN" altLang="en-US" sz="1600" dirty="0" smtClean="0"/>
              <a:t>，单击</a:t>
            </a:r>
            <a:r>
              <a:rPr lang="en-US" altLang="zh-CN" sz="1600" dirty="0" smtClean="0"/>
              <a:t>【</a:t>
            </a:r>
            <a:r>
              <a:rPr lang="zh-CN" altLang="en-US" sz="1600" dirty="0" smtClean="0"/>
              <a:t>创建电子邮件</a:t>
            </a:r>
            <a:r>
              <a:rPr lang="en-US" altLang="zh-CN" sz="1600" dirty="0" smtClean="0"/>
              <a:t>】</a:t>
            </a:r>
            <a:r>
              <a:rPr lang="zh-CN" altLang="en-US" sz="1600" dirty="0" smtClean="0"/>
              <a:t>按钮，启动新建邮件窗口</a:t>
            </a:r>
            <a:endParaRPr lang="en-US" altLang="zh-CN" sz="1600" dirty="0" smtClean="0"/>
          </a:p>
          <a:p>
            <a:pPr lvl="3">
              <a:lnSpc>
                <a:spcPct val="80000"/>
              </a:lnSpc>
            </a:pPr>
            <a:r>
              <a:rPr lang="zh-CN" altLang="en-US" sz="1600" dirty="0" smtClean="0"/>
              <a:t>输入：收件人、抄送、邮件内容</a:t>
            </a:r>
          </a:p>
          <a:p>
            <a:pPr lvl="3">
              <a:lnSpc>
                <a:spcPct val="80000"/>
              </a:lnSpc>
            </a:pPr>
            <a:r>
              <a:rPr lang="zh-CN" altLang="en-US" sz="1600" dirty="0" smtClean="0"/>
              <a:t>添加“邮件附件”</a:t>
            </a:r>
            <a:endParaRPr lang="en-US" altLang="zh-CN" sz="1600" dirty="0" smtClean="0"/>
          </a:p>
          <a:p>
            <a:pPr lvl="3">
              <a:lnSpc>
                <a:spcPct val="80000"/>
              </a:lnSpc>
            </a:pPr>
            <a:r>
              <a:rPr lang="zh-CN" altLang="en-US" sz="1600" dirty="0" smtClean="0"/>
              <a:t>设置邮件的优先级</a:t>
            </a:r>
            <a:endParaRPr lang="en-US" altLang="zh-CN" sz="1600" dirty="0" smtClean="0"/>
          </a:p>
          <a:p>
            <a:pPr lvl="3">
              <a:lnSpc>
                <a:spcPct val="80000"/>
              </a:lnSpc>
            </a:pPr>
            <a:r>
              <a:rPr lang="zh-CN" altLang="en-US" sz="1600" dirty="0" smtClean="0"/>
              <a:t>发送邮件</a:t>
            </a:r>
            <a:endParaRPr lang="en-US" altLang="zh-CN" sz="1600" dirty="0" smtClean="0"/>
          </a:p>
          <a:p>
            <a:pPr lvl="4">
              <a:lnSpc>
                <a:spcPct val="80000"/>
              </a:lnSpc>
            </a:pPr>
            <a:r>
              <a:rPr lang="zh-CN" altLang="en-US" sz="1600" dirty="0" smtClean="0"/>
              <a:t>回到</a:t>
            </a:r>
            <a:r>
              <a:rPr lang="en-US" altLang="zh-CN" sz="1600" dirty="0" smtClean="0"/>
              <a:t>Outlook</a:t>
            </a:r>
            <a:r>
              <a:rPr lang="zh-CN" altLang="en-US" sz="1600" dirty="0" smtClean="0"/>
              <a:t>主窗口，选择</a:t>
            </a:r>
            <a:r>
              <a:rPr lang="en-US" altLang="zh-CN" sz="1600" dirty="0" smtClean="0"/>
              <a:t>【</a:t>
            </a:r>
            <a:r>
              <a:rPr lang="zh-CN" altLang="en-US" sz="1600" dirty="0" smtClean="0"/>
              <a:t>发送与接受</a:t>
            </a:r>
            <a:r>
              <a:rPr lang="en-US" altLang="zh-CN" sz="1600" dirty="0" smtClean="0"/>
              <a:t>】</a:t>
            </a:r>
            <a:r>
              <a:rPr lang="zh-CN" altLang="en-US" sz="1600" dirty="0" smtClean="0"/>
              <a:t>选项卡，单击相应 按钮。</a:t>
            </a:r>
            <a:endParaRPr lang="en-US" altLang="zh-CN" sz="1600" dirty="0" smtClean="0"/>
          </a:p>
          <a:p>
            <a:pPr lvl="2">
              <a:lnSpc>
                <a:spcPct val="80000"/>
              </a:lnSpc>
            </a:pPr>
            <a:r>
              <a:rPr lang="zh-CN" altLang="en-US" sz="1600" dirty="0" smtClean="0"/>
              <a:t>关键技术点</a:t>
            </a:r>
            <a:endParaRPr lang="en-US" altLang="zh-CN" sz="1600" dirty="0" smtClean="0"/>
          </a:p>
          <a:p>
            <a:pPr lvl="3">
              <a:lnSpc>
                <a:spcPct val="80000"/>
              </a:lnSpc>
            </a:pPr>
            <a:r>
              <a:rPr lang="zh-CN" altLang="en-US" sz="1600" dirty="0" smtClean="0"/>
              <a:t>填写收件人地址</a:t>
            </a:r>
            <a:endParaRPr lang="en-US" altLang="zh-CN" sz="1600" dirty="0" smtClean="0"/>
          </a:p>
          <a:p>
            <a:pPr lvl="3">
              <a:lnSpc>
                <a:spcPct val="80000"/>
              </a:lnSpc>
            </a:pPr>
            <a:r>
              <a:rPr lang="zh-CN" altLang="en-US" sz="1600" dirty="0" smtClean="0"/>
              <a:t>抄送</a:t>
            </a:r>
            <a:endParaRPr lang="en-US" altLang="zh-CN" sz="1600" dirty="0" smtClean="0"/>
          </a:p>
          <a:p>
            <a:pPr lvl="3">
              <a:lnSpc>
                <a:spcPct val="80000"/>
              </a:lnSpc>
            </a:pPr>
            <a:r>
              <a:rPr lang="zh-CN" altLang="en-US" sz="1600" dirty="0" smtClean="0"/>
              <a:t>设置文本格式</a:t>
            </a:r>
            <a:endParaRPr lang="en-US" altLang="zh-CN" sz="1600" dirty="0" smtClean="0"/>
          </a:p>
          <a:p>
            <a:pPr lvl="3">
              <a:lnSpc>
                <a:spcPct val="80000"/>
              </a:lnSpc>
            </a:pPr>
            <a:r>
              <a:rPr lang="zh-CN" altLang="en-US" sz="1600" dirty="0" smtClean="0"/>
              <a:t>添加附件</a:t>
            </a:r>
            <a:endParaRPr lang="en-US" altLang="zh-CN" sz="1600" dirty="0" smtClean="0"/>
          </a:p>
          <a:p>
            <a:pPr lvl="3">
              <a:lnSpc>
                <a:spcPct val="80000"/>
              </a:lnSpc>
            </a:pPr>
            <a:r>
              <a:rPr lang="zh-CN" altLang="en-US" sz="1600" dirty="0" smtClean="0"/>
              <a:t>设置优先级</a:t>
            </a:r>
            <a:endParaRPr lang="en-US" altLang="zh-CN" sz="1600" dirty="0" smtClean="0"/>
          </a:p>
          <a:p>
            <a:pPr lvl="3">
              <a:lnSpc>
                <a:spcPct val="80000"/>
              </a:lnSpc>
            </a:pPr>
            <a:r>
              <a:rPr lang="zh-CN" altLang="en-US" sz="1600" dirty="0" smtClean="0"/>
              <a:t>在</a:t>
            </a:r>
            <a:r>
              <a:rPr lang="en-US" altLang="zh-CN" sz="1600" dirty="0" smtClean="0"/>
              <a:t>【</a:t>
            </a:r>
            <a:r>
              <a:rPr lang="zh-CN" altLang="en-US" sz="1600" dirty="0" smtClean="0"/>
              <a:t>选项</a:t>
            </a:r>
            <a:r>
              <a:rPr lang="en-US" altLang="zh-CN" sz="1600" dirty="0" smtClean="0"/>
              <a:t>】</a:t>
            </a:r>
            <a:r>
              <a:rPr lang="zh-CN" altLang="en-US" sz="1600" dirty="0" smtClean="0"/>
              <a:t>选项卡</a:t>
            </a:r>
            <a:r>
              <a:rPr lang="en-US" altLang="zh-CN" sz="1600" dirty="0" smtClean="0"/>
              <a:t>——</a:t>
            </a:r>
            <a:r>
              <a:rPr lang="zh-CN" altLang="en-US" sz="1600" dirty="0" smtClean="0"/>
              <a:t>请求送达回执</a:t>
            </a:r>
            <a:r>
              <a:rPr lang="en-US" altLang="zh-CN" sz="1600" dirty="0" smtClean="0"/>
              <a:t>/</a:t>
            </a:r>
            <a:r>
              <a:rPr lang="zh-CN" altLang="en-US" sz="1600" dirty="0" smtClean="0"/>
              <a:t>请求已读回执</a:t>
            </a:r>
            <a:endParaRPr lang="en-US" altLang="zh-CN" sz="1600" dirty="0" smtClean="0"/>
          </a:p>
        </p:txBody>
      </p:sp>
    </p:spTree>
  </p:cSld>
  <p:clrMapOvr>
    <a:masterClrMapping/>
  </p:clrMapOvr>
  <mc:AlternateContent xmlns:mc="http://schemas.openxmlformats.org/markup-compatibility/2006">
    <mc:Choice xmlns:p14="http://schemas.microsoft.com/office/powerpoint/2010/main" Requires="p14">
      <p:transition spd="slow">
        <p14:rippl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4.Outlook2010</a:t>
            </a:r>
            <a:r>
              <a:rPr lang="zh-CN" altLang="en-US" dirty="0" smtClean="0"/>
              <a:t>的使用</a:t>
            </a:r>
            <a:endParaRPr lang="zh-CN" altLang="en-US" dirty="0"/>
          </a:p>
        </p:txBody>
      </p:sp>
      <p:sp>
        <p:nvSpPr>
          <p:cNvPr id="3" name="内容占位符 2"/>
          <p:cNvSpPr>
            <a:spLocks noGrp="1"/>
          </p:cNvSpPr>
          <p:nvPr>
            <p:ph idx="1"/>
          </p:nvPr>
        </p:nvSpPr>
        <p:spPr>
          <a:xfrm>
            <a:off x="457200" y="1600202"/>
            <a:ext cx="8229600" cy="5000646"/>
          </a:xfrm>
        </p:spPr>
        <p:txBody>
          <a:bodyPr>
            <a:normAutofit/>
          </a:bodyPr>
          <a:lstStyle/>
          <a:p>
            <a:pPr lvl="1">
              <a:lnSpc>
                <a:spcPct val="80000"/>
              </a:lnSpc>
            </a:pPr>
            <a:r>
              <a:rPr lang="en-US" altLang="zh-CN" sz="2200" dirty="0" smtClean="0"/>
              <a:t>(4)</a:t>
            </a:r>
            <a:r>
              <a:rPr lang="zh-CN" altLang="en-US" sz="2200" dirty="0" smtClean="0"/>
              <a:t>管理邮件</a:t>
            </a:r>
          </a:p>
          <a:p>
            <a:pPr lvl="2">
              <a:lnSpc>
                <a:spcPct val="80000"/>
              </a:lnSpc>
            </a:pPr>
            <a:r>
              <a:rPr lang="zh-CN" altLang="en-US" sz="1600" dirty="0" smtClean="0"/>
              <a:t>转发或答复邮件</a:t>
            </a:r>
            <a:endParaRPr lang="en-US" altLang="zh-CN" sz="1600" dirty="0" smtClean="0"/>
          </a:p>
          <a:p>
            <a:pPr lvl="3">
              <a:lnSpc>
                <a:spcPct val="80000"/>
              </a:lnSpc>
            </a:pPr>
            <a:r>
              <a:rPr lang="zh-CN" altLang="en-US" sz="1600" dirty="0" smtClean="0"/>
              <a:t>在</a:t>
            </a:r>
            <a:r>
              <a:rPr lang="en-US" altLang="zh-CN" sz="1600" dirty="0" smtClean="0"/>
              <a:t>Outlook</a:t>
            </a:r>
            <a:r>
              <a:rPr lang="zh-CN" altLang="en-US" sz="1600" dirty="0" smtClean="0"/>
              <a:t>的</a:t>
            </a:r>
            <a:r>
              <a:rPr lang="en-US" altLang="zh-CN" sz="1600" dirty="0" smtClean="0"/>
              <a:t>【</a:t>
            </a:r>
            <a:r>
              <a:rPr lang="zh-CN" altLang="en-US" sz="1600" dirty="0" smtClean="0"/>
              <a:t>开始</a:t>
            </a:r>
            <a:r>
              <a:rPr lang="en-US" altLang="zh-CN" sz="1600" dirty="0" smtClean="0"/>
              <a:t>】</a:t>
            </a:r>
            <a:r>
              <a:rPr lang="zh-CN" altLang="en-US" sz="1600" dirty="0" smtClean="0"/>
              <a:t>选项卡，选择</a:t>
            </a:r>
            <a:r>
              <a:rPr lang="en-US" altLang="zh-CN" sz="1600" dirty="0" smtClean="0"/>
              <a:t>【</a:t>
            </a:r>
            <a:r>
              <a:rPr lang="zh-CN" altLang="en-US" sz="1600" dirty="0" smtClean="0"/>
              <a:t>转发</a:t>
            </a:r>
            <a:r>
              <a:rPr lang="en-US" altLang="zh-CN" sz="1600" dirty="0" smtClean="0"/>
              <a:t>】/【</a:t>
            </a:r>
            <a:r>
              <a:rPr lang="zh-CN" altLang="en-US" sz="1600" dirty="0" smtClean="0"/>
              <a:t>答复</a:t>
            </a:r>
            <a:r>
              <a:rPr lang="en-US" altLang="zh-CN" sz="1600" dirty="0" smtClean="0"/>
              <a:t>】</a:t>
            </a:r>
            <a:r>
              <a:rPr lang="zh-CN" altLang="en-US" sz="1600" dirty="0" smtClean="0"/>
              <a:t>按钮</a:t>
            </a:r>
          </a:p>
          <a:p>
            <a:pPr lvl="2">
              <a:lnSpc>
                <a:spcPct val="80000"/>
              </a:lnSpc>
            </a:pPr>
            <a:r>
              <a:rPr lang="zh-CN" altLang="en-US" sz="1600" dirty="0" smtClean="0"/>
              <a:t>另存邮件</a:t>
            </a:r>
            <a:endParaRPr lang="en-US" altLang="zh-CN" sz="1600" dirty="0" smtClean="0"/>
          </a:p>
          <a:p>
            <a:pPr lvl="3">
              <a:lnSpc>
                <a:spcPct val="80000"/>
              </a:lnSpc>
            </a:pPr>
            <a:r>
              <a:rPr lang="zh-CN" altLang="en-US" sz="1600" dirty="0" smtClean="0"/>
              <a:t>选择一封邮件</a:t>
            </a:r>
            <a:endParaRPr lang="en-US" altLang="zh-CN" sz="1600" dirty="0" smtClean="0"/>
          </a:p>
          <a:p>
            <a:pPr lvl="3">
              <a:lnSpc>
                <a:spcPct val="80000"/>
              </a:lnSpc>
            </a:pPr>
            <a:r>
              <a:rPr lang="zh-CN" altLang="en-US" sz="1600" dirty="0" smtClean="0"/>
              <a:t>菜单</a:t>
            </a:r>
            <a:r>
              <a:rPr lang="en-US" altLang="zh-CN" sz="1600" dirty="0" smtClean="0"/>
              <a:t>【</a:t>
            </a:r>
            <a:r>
              <a:rPr lang="zh-CN" altLang="en-US" sz="1600" dirty="0" smtClean="0"/>
              <a:t>文件</a:t>
            </a:r>
            <a:r>
              <a:rPr lang="en-US" altLang="zh-CN" sz="1600" dirty="0" smtClean="0"/>
              <a:t>】—【</a:t>
            </a:r>
            <a:r>
              <a:rPr lang="zh-CN" altLang="en-US" sz="1600" dirty="0" smtClean="0"/>
              <a:t>另存为</a:t>
            </a:r>
            <a:r>
              <a:rPr lang="en-US" altLang="zh-CN" sz="1600" dirty="0" smtClean="0"/>
              <a:t>】……</a:t>
            </a:r>
          </a:p>
          <a:p>
            <a:pPr lvl="2">
              <a:lnSpc>
                <a:spcPct val="80000"/>
              </a:lnSpc>
            </a:pPr>
            <a:r>
              <a:rPr lang="zh-CN" altLang="en-US" sz="1600" dirty="0" smtClean="0"/>
              <a:t>利用文件夹管理收件</a:t>
            </a:r>
          </a:p>
          <a:p>
            <a:pPr lvl="3">
              <a:lnSpc>
                <a:spcPct val="80000"/>
              </a:lnSpc>
            </a:pPr>
            <a:r>
              <a:rPr lang="zh-CN" altLang="en-US" sz="1600" dirty="0" smtClean="0"/>
              <a:t>新建文件夹</a:t>
            </a:r>
            <a:endParaRPr lang="en-US" altLang="zh-CN" sz="1600" dirty="0" smtClean="0"/>
          </a:p>
          <a:p>
            <a:pPr lvl="4">
              <a:lnSpc>
                <a:spcPct val="80000"/>
              </a:lnSpc>
            </a:pPr>
            <a:r>
              <a:rPr lang="zh-CN" altLang="en-US" sz="1600" dirty="0" smtClean="0"/>
              <a:t>右单击</a:t>
            </a:r>
            <a:r>
              <a:rPr lang="en-US" altLang="zh-CN" sz="1600" dirty="0" smtClean="0"/>
              <a:t>【</a:t>
            </a:r>
            <a:r>
              <a:rPr lang="zh-CN" altLang="en-US" sz="1600" dirty="0" smtClean="0"/>
              <a:t>收件箱</a:t>
            </a:r>
            <a:r>
              <a:rPr lang="en-US" altLang="zh-CN" sz="1600" dirty="0" smtClean="0"/>
              <a:t>】</a:t>
            </a:r>
            <a:r>
              <a:rPr lang="zh-CN" altLang="en-US" sz="1600" dirty="0" smtClean="0"/>
              <a:t>，选择</a:t>
            </a:r>
            <a:r>
              <a:rPr lang="en-US" altLang="zh-CN" sz="1600" dirty="0" smtClean="0"/>
              <a:t>【</a:t>
            </a:r>
            <a:r>
              <a:rPr lang="zh-CN" altLang="en-US" sz="1600" dirty="0" smtClean="0"/>
              <a:t>新建文件夹</a:t>
            </a:r>
            <a:r>
              <a:rPr lang="en-US" altLang="zh-CN" sz="1600" dirty="0" smtClean="0"/>
              <a:t>】</a:t>
            </a:r>
          </a:p>
          <a:p>
            <a:pPr lvl="3">
              <a:lnSpc>
                <a:spcPct val="80000"/>
              </a:lnSpc>
            </a:pPr>
            <a:r>
              <a:rPr lang="zh-CN" altLang="en-US" sz="1600" dirty="0" smtClean="0"/>
              <a:t>把邮件复制或移动到其他文件夹</a:t>
            </a:r>
            <a:endParaRPr lang="en-US" altLang="zh-CN" sz="1600" dirty="0" smtClean="0"/>
          </a:p>
          <a:p>
            <a:pPr lvl="4">
              <a:lnSpc>
                <a:spcPct val="80000"/>
              </a:lnSpc>
            </a:pPr>
            <a:r>
              <a:rPr lang="zh-CN" altLang="en-US" sz="1600" dirty="0" smtClean="0"/>
              <a:t>选择一些邮件</a:t>
            </a:r>
            <a:endParaRPr lang="en-US" altLang="zh-CN" sz="1600" dirty="0" smtClean="0"/>
          </a:p>
          <a:p>
            <a:pPr lvl="4">
              <a:lnSpc>
                <a:spcPct val="80000"/>
              </a:lnSpc>
            </a:pPr>
            <a:r>
              <a:rPr lang="zh-CN" altLang="en-US" sz="1600" dirty="0" smtClean="0"/>
              <a:t>右单击选中的邮件，在弹出的快捷菜单中选择</a:t>
            </a:r>
            <a:r>
              <a:rPr lang="en-US" altLang="zh-CN" sz="1600" dirty="0" smtClean="0"/>
              <a:t>【</a:t>
            </a:r>
            <a:r>
              <a:rPr lang="zh-CN" altLang="en-US" sz="1600" dirty="0" smtClean="0"/>
              <a:t>移动</a:t>
            </a:r>
            <a:r>
              <a:rPr lang="en-US" altLang="zh-CN" sz="1600" dirty="0" smtClean="0"/>
              <a:t>】——【</a:t>
            </a:r>
            <a:r>
              <a:rPr lang="zh-CN" altLang="en-US" sz="1600" dirty="0" smtClean="0"/>
              <a:t>其他文件夹</a:t>
            </a:r>
            <a:r>
              <a:rPr lang="en-US" altLang="zh-CN" sz="1600" dirty="0" smtClean="0"/>
              <a:t>】</a:t>
            </a:r>
          </a:p>
          <a:p>
            <a:pPr lvl="3">
              <a:lnSpc>
                <a:spcPct val="80000"/>
              </a:lnSpc>
            </a:pPr>
            <a:r>
              <a:rPr lang="zh-CN" altLang="en-US" sz="1600" dirty="0" smtClean="0"/>
              <a:t>删除邮件</a:t>
            </a:r>
            <a:endParaRPr lang="en-US" altLang="zh-CN" sz="1600" dirty="0" smtClean="0"/>
          </a:p>
          <a:p>
            <a:pPr lvl="4">
              <a:lnSpc>
                <a:spcPct val="80000"/>
              </a:lnSpc>
            </a:pPr>
            <a:r>
              <a:rPr lang="zh-CN" altLang="en-US" sz="1600" dirty="0" smtClean="0"/>
              <a:t>选择一些邮件</a:t>
            </a:r>
            <a:endParaRPr lang="en-US" altLang="zh-CN" sz="1600" dirty="0" smtClean="0"/>
          </a:p>
          <a:p>
            <a:pPr lvl="4">
              <a:lnSpc>
                <a:spcPct val="80000"/>
              </a:lnSpc>
            </a:pPr>
            <a:r>
              <a:rPr lang="zh-CN" altLang="en-US" sz="1600" dirty="0" smtClean="0"/>
              <a:t>右单击选中的邮件，在弹出的快捷菜单中选择</a:t>
            </a:r>
            <a:r>
              <a:rPr lang="en-US" altLang="zh-CN" sz="1600" dirty="0" smtClean="0"/>
              <a:t>【</a:t>
            </a:r>
            <a:r>
              <a:rPr lang="zh-CN" altLang="en-US" sz="1600" dirty="0" smtClean="0"/>
              <a:t>删除</a:t>
            </a:r>
            <a:r>
              <a:rPr lang="en-US" altLang="zh-CN" sz="1600" dirty="0" smtClean="0"/>
              <a:t>】</a:t>
            </a:r>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4.Outlook2010</a:t>
            </a:r>
            <a:r>
              <a:rPr lang="zh-CN" altLang="en-US" dirty="0" smtClean="0"/>
              <a:t>的使用</a:t>
            </a:r>
            <a:endParaRPr lang="zh-CN" altLang="en-US" dirty="0"/>
          </a:p>
        </p:txBody>
      </p:sp>
      <p:sp>
        <p:nvSpPr>
          <p:cNvPr id="3" name="内容占位符 2"/>
          <p:cNvSpPr>
            <a:spLocks noGrp="1"/>
          </p:cNvSpPr>
          <p:nvPr>
            <p:ph idx="1"/>
          </p:nvPr>
        </p:nvSpPr>
        <p:spPr>
          <a:xfrm>
            <a:off x="457200" y="1600202"/>
            <a:ext cx="8229600" cy="5000646"/>
          </a:xfrm>
        </p:spPr>
        <p:txBody>
          <a:bodyPr>
            <a:normAutofit/>
          </a:bodyPr>
          <a:lstStyle/>
          <a:p>
            <a:pPr lvl="1">
              <a:lnSpc>
                <a:spcPct val="80000"/>
              </a:lnSpc>
            </a:pPr>
            <a:r>
              <a:rPr lang="en-US" altLang="zh-CN" sz="2200" dirty="0" smtClean="0"/>
              <a:t>(5)</a:t>
            </a:r>
            <a:r>
              <a:rPr lang="zh-CN" altLang="en-US" sz="2200" dirty="0" smtClean="0"/>
              <a:t>邮件规则</a:t>
            </a:r>
            <a:endParaRPr lang="en-US" altLang="zh-CN" sz="2200" dirty="0" smtClean="0"/>
          </a:p>
          <a:p>
            <a:pPr lvl="2">
              <a:lnSpc>
                <a:spcPct val="80000"/>
              </a:lnSpc>
            </a:pPr>
            <a:r>
              <a:rPr lang="zh-CN" altLang="en-US" sz="1800" dirty="0" smtClean="0"/>
              <a:t>邮件规则的含义</a:t>
            </a:r>
            <a:endParaRPr lang="en-US" altLang="zh-CN" sz="1800" dirty="0" smtClean="0"/>
          </a:p>
          <a:p>
            <a:pPr lvl="3">
              <a:lnSpc>
                <a:spcPct val="80000"/>
              </a:lnSpc>
            </a:pPr>
            <a:r>
              <a:rPr lang="zh-CN" altLang="en-US" sz="1800" dirty="0" smtClean="0"/>
              <a:t>含义</a:t>
            </a:r>
            <a:endParaRPr lang="en-US" altLang="zh-CN" sz="1800" dirty="0" smtClean="0"/>
          </a:p>
          <a:p>
            <a:pPr lvl="4">
              <a:lnSpc>
                <a:spcPct val="80000"/>
              </a:lnSpc>
            </a:pPr>
            <a:r>
              <a:rPr lang="zh-CN" altLang="en-US" sz="1800" dirty="0" smtClean="0"/>
              <a:t>用户可以利用</a:t>
            </a:r>
            <a:r>
              <a:rPr lang="en-US" altLang="zh-CN" sz="1800" dirty="0" smtClean="0"/>
              <a:t>Outlook2010</a:t>
            </a:r>
            <a:r>
              <a:rPr lang="zh-CN" altLang="en-US" sz="1800" dirty="0" smtClean="0"/>
              <a:t>制定一些规则，以便对特定用户发送的邮件实现特殊处理</a:t>
            </a:r>
            <a:endParaRPr lang="en-US" altLang="zh-CN" sz="1800" dirty="0" smtClean="0"/>
          </a:p>
          <a:p>
            <a:pPr lvl="3">
              <a:lnSpc>
                <a:spcPct val="80000"/>
              </a:lnSpc>
            </a:pPr>
            <a:r>
              <a:rPr lang="zh-CN" altLang="en-US" sz="1800" dirty="0" smtClean="0"/>
              <a:t>常见的操作</a:t>
            </a:r>
            <a:endParaRPr lang="en-US" altLang="zh-CN" sz="1800" dirty="0" smtClean="0"/>
          </a:p>
          <a:p>
            <a:pPr lvl="4">
              <a:lnSpc>
                <a:spcPct val="80000"/>
              </a:lnSpc>
            </a:pPr>
            <a:r>
              <a:rPr lang="zh-CN" altLang="en-US" sz="1800" dirty="0" smtClean="0"/>
              <a:t>把邮件移到特定的文件夹</a:t>
            </a:r>
            <a:endParaRPr lang="en-US" altLang="zh-CN" sz="1800" dirty="0" smtClean="0"/>
          </a:p>
          <a:p>
            <a:pPr lvl="4">
              <a:lnSpc>
                <a:spcPct val="80000"/>
              </a:lnSpc>
            </a:pPr>
            <a:r>
              <a:rPr lang="zh-CN" altLang="en-US" sz="1800" dirty="0" smtClean="0"/>
              <a:t>删除特定的邮件</a:t>
            </a:r>
            <a:endParaRPr lang="en-US" altLang="zh-CN" sz="1800" dirty="0" smtClean="0"/>
          </a:p>
          <a:p>
            <a:pPr lvl="2">
              <a:lnSpc>
                <a:spcPct val="80000"/>
              </a:lnSpc>
            </a:pPr>
            <a:r>
              <a:rPr lang="zh-CN" altLang="en-US" sz="1800" dirty="0" smtClean="0"/>
              <a:t>设置邮件规则的方法</a:t>
            </a:r>
            <a:endParaRPr lang="en-US" altLang="zh-CN" sz="1800" dirty="0" smtClean="0"/>
          </a:p>
          <a:p>
            <a:pPr lvl="3">
              <a:lnSpc>
                <a:spcPct val="80000"/>
              </a:lnSpc>
            </a:pPr>
            <a:r>
              <a:rPr lang="zh-CN" altLang="en-US" sz="1800" dirty="0" smtClean="0"/>
              <a:t>在</a:t>
            </a:r>
            <a:r>
              <a:rPr lang="en-US" altLang="zh-CN" sz="1800" dirty="0" smtClean="0"/>
              <a:t>outlook</a:t>
            </a:r>
            <a:r>
              <a:rPr lang="zh-CN" altLang="en-US" sz="1800" dirty="0" smtClean="0"/>
              <a:t>的</a:t>
            </a:r>
            <a:r>
              <a:rPr lang="en-US" altLang="zh-CN" sz="1800" dirty="0" smtClean="0"/>
              <a:t>【</a:t>
            </a:r>
            <a:r>
              <a:rPr lang="zh-CN" altLang="en-US" sz="1800" dirty="0" smtClean="0"/>
              <a:t>开始</a:t>
            </a:r>
            <a:r>
              <a:rPr lang="en-US" altLang="zh-CN" sz="1800" dirty="0" smtClean="0"/>
              <a:t>】</a:t>
            </a:r>
            <a:r>
              <a:rPr lang="zh-CN" altLang="en-US" sz="1800" dirty="0" smtClean="0"/>
              <a:t>选项卡的</a:t>
            </a:r>
            <a:r>
              <a:rPr lang="en-US" altLang="zh-CN" sz="1800" dirty="0" smtClean="0"/>
              <a:t>【</a:t>
            </a:r>
            <a:r>
              <a:rPr lang="zh-CN" altLang="en-US" sz="1800" dirty="0" smtClean="0"/>
              <a:t>移动</a:t>
            </a:r>
            <a:r>
              <a:rPr lang="en-US" altLang="zh-CN" sz="1800" dirty="0" smtClean="0"/>
              <a:t>】</a:t>
            </a:r>
            <a:r>
              <a:rPr lang="zh-CN" altLang="en-US" sz="1800" dirty="0" smtClean="0"/>
              <a:t>区块找到“规则”按钮</a:t>
            </a:r>
            <a:endParaRPr lang="en-US" altLang="zh-CN" sz="1800" dirty="0" smtClean="0"/>
          </a:p>
          <a:p>
            <a:pPr lvl="4">
              <a:lnSpc>
                <a:spcPct val="80000"/>
              </a:lnSpc>
            </a:pPr>
            <a:r>
              <a:rPr lang="zh-CN" altLang="en-US" sz="1800" dirty="0" smtClean="0"/>
              <a:t>若邮件账户配置失败，则不存在“规则”按钮</a:t>
            </a:r>
            <a:endParaRPr lang="en-US" altLang="zh-CN" sz="1800" dirty="0" smtClean="0"/>
          </a:p>
          <a:p>
            <a:pPr lvl="3">
              <a:lnSpc>
                <a:spcPct val="80000"/>
              </a:lnSpc>
            </a:pPr>
            <a:r>
              <a:rPr lang="zh-CN" altLang="en-US" sz="1800" dirty="0" smtClean="0"/>
              <a:t>单击</a:t>
            </a:r>
            <a:r>
              <a:rPr lang="en-US" altLang="zh-CN" sz="1800" dirty="0" smtClean="0"/>
              <a:t>【</a:t>
            </a:r>
            <a:r>
              <a:rPr lang="zh-CN" altLang="en-US" sz="1800" dirty="0" smtClean="0"/>
              <a:t>规则</a:t>
            </a:r>
            <a:r>
              <a:rPr lang="en-US" altLang="zh-CN" sz="1800" dirty="0" smtClean="0"/>
              <a:t>】</a:t>
            </a:r>
            <a:r>
              <a:rPr lang="zh-CN" altLang="en-US" sz="1800" dirty="0" smtClean="0"/>
              <a:t>下拉列表中的“创建规则”项，则启动“创建规则”对话框。</a:t>
            </a:r>
            <a:endParaRPr lang="en-US" altLang="zh-CN" sz="1800" dirty="0" smtClean="0"/>
          </a:p>
          <a:p>
            <a:pPr lvl="4">
              <a:lnSpc>
                <a:spcPct val="80000"/>
              </a:lnSpc>
            </a:pPr>
            <a:r>
              <a:rPr lang="zh-CN" altLang="en-US" sz="1800" dirty="0" smtClean="0"/>
              <a:t>可直接创建简单规则</a:t>
            </a:r>
            <a:endParaRPr lang="en-US" altLang="zh-CN" sz="1800" dirty="0" smtClean="0"/>
          </a:p>
          <a:p>
            <a:pPr lvl="4">
              <a:lnSpc>
                <a:spcPct val="80000"/>
              </a:lnSpc>
            </a:pPr>
            <a:r>
              <a:rPr lang="zh-CN" altLang="en-US" sz="1800" dirty="0" smtClean="0"/>
              <a:t>也可利用“高级选项”按钮，创建复杂的邮件规则。</a:t>
            </a:r>
            <a:endParaRPr lang="zh-CN" altLang="en-US" sz="1800" dirty="0"/>
          </a:p>
        </p:txBody>
      </p:sp>
    </p:spTree>
  </p:cSld>
  <p:clrMapOvr>
    <a:masterClrMapping/>
  </p:clrMapOvr>
  <mc:AlternateContent xmlns:mc="http://schemas.openxmlformats.org/markup-compatibility/2006">
    <mc:Choice xmlns:p14="http://schemas.microsoft.com/office/powerpoint/2010/main" Requires="p14">
      <p:transition spd="slow">
        <p14:ferris dir="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z="4000" b="1" kern="1200" cap="none" spc="50" dirty="0" smtClean="0">
                <a:ln w="11430"/>
                <a:gradFill>
                  <a:gsLst>
                    <a:gs pos="25000">
                      <a:schemeClr val="accent2">
                        <a:satMod val="155000"/>
                      </a:schemeClr>
                    </a:gs>
                    <a:gs pos="100000">
                      <a:schemeClr val="accent2">
                        <a:shade val="45000"/>
                        <a:satMod val="165000"/>
                      </a:schemeClr>
                    </a:gs>
                  </a:gsLst>
                  <a:lin ang="5400000"/>
                </a:gradFill>
                <a:effectLst>
                  <a:outerShdw blurRad="50800" dist="38100" algn="tr" rotWithShape="0">
                    <a:prstClr val="black">
                      <a:alpha val="40000"/>
                    </a:prstClr>
                  </a:outerShdw>
                </a:effectLst>
                <a:latin typeface="华文新魏" pitchFamily="2" charset="-122"/>
                <a:ea typeface="华文新魏" pitchFamily="2" charset="-122"/>
                <a:cs typeface="+mj-cs"/>
              </a:rPr>
              <a:t>4.Outlook2010</a:t>
            </a:r>
            <a:r>
              <a:rPr lang="zh-CN" altLang="en-US" sz="4000" b="1" kern="1200" cap="none" spc="50" dirty="0" smtClean="0">
                <a:ln w="11430"/>
                <a:gradFill>
                  <a:gsLst>
                    <a:gs pos="25000">
                      <a:schemeClr val="accent2">
                        <a:satMod val="155000"/>
                      </a:schemeClr>
                    </a:gs>
                    <a:gs pos="100000">
                      <a:schemeClr val="accent2">
                        <a:shade val="45000"/>
                        <a:satMod val="165000"/>
                      </a:schemeClr>
                    </a:gs>
                  </a:gsLst>
                  <a:lin ang="5400000"/>
                </a:gradFill>
                <a:effectLst>
                  <a:outerShdw blurRad="50800" dist="38100" algn="tr" rotWithShape="0">
                    <a:prstClr val="black">
                      <a:alpha val="40000"/>
                    </a:prstClr>
                  </a:outerShdw>
                </a:effectLst>
                <a:latin typeface="华文新魏" pitchFamily="2" charset="-122"/>
                <a:ea typeface="华文新魏" pitchFamily="2" charset="-122"/>
                <a:cs typeface="+mj-cs"/>
              </a:rPr>
              <a:t>的使用</a:t>
            </a:r>
            <a:endParaRPr lang="zh-CN" altLang="en-US" dirty="0"/>
          </a:p>
        </p:txBody>
      </p:sp>
      <p:sp>
        <p:nvSpPr>
          <p:cNvPr id="3" name="内容占位符 2"/>
          <p:cNvSpPr>
            <a:spLocks noGrp="1"/>
          </p:cNvSpPr>
          <p:nvPr>
            <p:ph idx="1"/>
          </p:nvPr>
        </p:nvSpPr>
        <p:spPr/>
        <p:txBody>
          <a:bodyPr>
            <a:normAutofit lnSpcReduction="10000"/>
          </a:bodyPr>
          <a:lstStyle/>
          <a:p>
            <a:pPr lvl="1"/>
            <a:r>
              <a:rPr lang="en-US" altLang="zh-CN" dirty="0"/>
              <a:t>(6)</a:t>
            </a:r>
            <a:r>
              <a:rPr lang="zh-CN" altLang="en-US" dirty="0"/>
              <a:t>联系人管理</a:t>
            </a:r>
          </a:p>
          <a:p>
            <a:pPr lvl="2"/>
            <a:r>
              <a:rPr lang="zh-CN" altLang="en-US" kern="1200" dirty="0" smtClean="0">
                <a:solidFill>
                  <a:schemeClr val="tx1"/>
                </a:solidFill>
                <a:effectLst/>
                <a:latin typeface="+mn-ea"/>
                <a:cs typeface="+mn-cs"/>
              </a:rPr>
              <a:t>新建联系人</a:t>
            </a:r>
            <a:endParaRPr lang="en-US" altLang="zh-CN" kern="1200" dirty="0" smtClean="0">
              <a:solidFill>
                <a:schemeClr val="tx1"/>
              </a:solidFill>
              <a:effectLst/>
              <a:latin typeface="+mn-ea"/>
              <a:cs typeface="+mn-cs"/>
            </a:endParaRPr>
          </a:p>
          <a:p>
            <a:pPr lvl="3"/>
            <a:r>
              <a:rPr lang="zh-CN" altLang="en-US" dirty="0" smtClean="0">
                <a:latin typeface="+mn-ea"/>
              </a:rPr>
              <a:t>含义</a:t>
            </a:r>
            <a:endParaRPr lang="en-US" altLang="zh-CN" dirty="0" smtClean="0">
              <a:latin typeface="+mn-ea"/>
            </a:endParaRPr>
          </a:p>
          <a:p>
            <a:pPr lvl="4"/>
            <a:r>
              <a:rPr lang="zh-CN" altLang="en-US" kern="1200" dirty="0" smtClean="0">
                <a:solidFill>
                  <a:schemeClr val="tx1"/>
                </a:solidFill>
                <a:effectLst/>
                <a:latin typeface="+mn-ea"/>
                <a:cs typeface="+mn-cs"/>
              </a:rPr>
              <a:t>把收件人加到“联系人”中</a:t>
            </a:r>
            <a:endParaRPr lang="en-US" altLang="zh-CN" kern="1200" dirty="0" smtClean="0">
              <a:solidFill>
                <a:schemeClr val="tx1"/>
              </a:solidFill>
              <a:effectLst/>
              <a:latin typeface="+mn-ea"/>
              <a:cs typeface="+mn-cs"/>
            </a:endParaRPr>
          </a:p>
          <a:p>
            <a:pPr lvl="3"/>
            <a:r>
              <a:rPr lang="zh-CN" altLang="en-US" dirty="0" smtClean="0">
                <a:latin typeface="+mn-ea"/>
              </a:rPr>
              <a:t>方法</a:t>
            </a:r>
            <a:endParaRPr lang="en-US" altLang="zh-CN" dirty="0" smtClean="0">
              <a:latin typeface="+mn-ea"/>
            </a:endParaRPr>
          </a:p>
          <a:p>
            <a:pPr lvl="4"/>
            <a:r>
              <a:rPr lang="zh-CN" altLang="en-US" kern="1200" dirty="0" smtClean="0">
                <a:solidFill>
                  <a:schemeClr val="tx1"/>
                </a:solidFill>
                <a:effectLst/>
                <a:latin typeface="+mn-ea"/>
                <a:cs typeface="+mn-cs"/>
              </a:rPr>
              <a:t>从已收邮件中把地址添加到“联系人”</a:t>
            </a:r>
            <a:endParaRPr lang="en-US" altLang="zh-CN" kern="1200" dirty="0" smtClean="0">
              <a:solidFill>
                <a:schemeClr val="tx1"/>
              </a:solidFill>
              <a:effectLst/>
              <a:latin typeface="+mn-ea"/>
              <a:cs typeface="+mn-cs"/>
            </a:endParaRPr>
          </a:p>
          <a:p>
            <a:pPr lvl="5"/>
            <a:r>
              <a:rPr lang="zh-CN" altLang="en-US" kern="1200" dirty="0" smtClean="0">
                <a:solidFill>
                  <a:schemeClr val="tx1"/>
                </a:solidFill>
                <a:effectLst/>
                <a:latin typeface="+mn-ea"/>
                <a:cs typeface="+mn-cs"/>
              </a:rPr>
              <a:t>打开某个邮件</a:t>
            </a:r>
            <a:endParaRPr lang="en-US" altLang="zh-CN" kern="1200" dirty="0" smtClean="0">
              <a:solidFill>
                <a:schemeClr val="tx1"/>
              </a:solidFill>
              <a:effectLst/>
              <a:latin typeface="+mn-ea"/>
              <a:cs typeface="+mn-cs"/>
            </a:endParaRPr>
          </a:p>
          <a:p>
            <a:pPr lvl="5"/>
            <a:r>
              <a:rPr lang="zh-CN" altLang="en-US" kern="1200" dirty="0" smtClean="0">
                <a:solidFill>
                  <a:schemeClr val="tx1"/>
                </a:solidFill>
                <a:effectLst/>
                <a:latin typeface="+mn-ea"/>
                <a:cs typeface="+mn-cs"/>
              </a:rPr>
              <a:t>直接邮件中的“发件人地址”，选择“添加到</a:t>
            </a:r>
            <a:r>
              <a:rPr lang="en-US" altLang="zh-CN" kern="1200" dirty="0" smtClean="0">
                <a:solidFill>
                  <a:schemeClr val="tx1"/>
                </a:solidFill>
                <a:effectLst/>
                <a:latin typeface="+mn-ea"/>
                <a:cs typeface="+mn-cs"/>
              </a:rPr>
              <a:t>Outlook</a:t>
            </a:r>
            <a:r>
              <a:rPr lang="zh-CN" altLang="en-US" kern="1200" dirty="0" smtClean="0">
                <a:solidFill>
                  <a:schemeClr val="tx1"/>
                </a:solidFill>
                <a:effectLst/>
                <a:latin typeface="+mn-ea"/>
                <a:cs typeface="+mn-cs"/>
              </a:rPr>
              <a:t>”联系人。</a:t>
            </a:r>
            <a:endParaRPr lang="en-US" altLang="zh-CN" kern="1200" dirty="0" smtClean="0">
              <a:solidFill>
                <a:schemeClr val="tx1"/>
              </a:solidFill>
              <a:effectLst/>
              <a:latin typeface="+mn-ea"/>
              <a:cs typeface="+mn-cs"/>
            </a:endParaRPr>
          </a:p>
          <a:p>
            <a:pPr lvl="4"/>
            <a:r>
              <a:rPr lang="zh-CN" altLang="en-US" dirty="0" smtClean="0">
                <a:latin typeface="+mn-ea"/>
              </a:rPr>
              <a:t>直接添加新的联系人</a:t>
            </a:r>
            <a:endParaRPr lang="en-US" altLang="zh-CN" kern="1200" dirty="0" smtClean="0">
              <a:solidFill>
                <a:schemeClr val="tx1"/>
              </a:solidFill>
              <a:effectLst/>
              <a:latin typeface="+mn-ea"/>
              <a:cs typeface="+mn-cs"/>
            </a:endParaRPr>
          </a:p>
          <a:p>
            <a:pPr lvl="5"/>
            <a:r>
              <a:rPr lang="zh-CN" altLang="en-US" dirty="0" smtClean="0">
                <a:latin typeface="+mn-ea"/>
              </a:rPr>
              <a:t>在</a:t>
            </a:r>
            <a:r>
              <a:rPr lang="en-US" altLang="zh-CN" dirty="0" smtClean="0">
                <a:latin typeface="+mn-ea"/>
              </a:rPr>
              <a:t>Outlook</a:t>
            </a:r>
            <a:r>
              <a:rPr lang="zh-CN" altLang="en-US" dirty="0" smtClean="0">
                <a:latin typeface="+mn-ea"/>
              </a:rPr>
              <a:t>的</a:t>
            </a:r>
            <a:r>
              <a:rPr lang="en-US" altLang="zh-CN" dirty="0" smtClean="0">
                <a:latin typeface="+mn-ea"/>
              </a:rPr>
              <a:t>【</a:t>
            </a:r>
            <a:r>
              <a:rPr lang="zh-CN" altLang="en-US" dirty="0" smtClean="0">
                <a:latin typeface="+mn-ea"/>
              </a:rPr>
              <a:t>开始</a:t>
            </a:r>
            <a:r>
              <a:rPr lang="en-US" altLang="zh-CN" dirty="0" smtClean="0">
                <a:latin typeface="+mn-ea"/>
              </a:rPr>
              <a:t>】</a:t>
            </a:r>
            <a:r>
              <a:rPr lang="zh-CN" altLang="en-US" dirty="0" smtClean="0">
                <a:latin typeface="+mn-ea"/>
              </a:rPr>
              <a:t>选项卡中，选择“通讯簿”。打开通讯簿窗口。</a:t>
            </a:r>
            <a:endParaRPr lang="en-US" altLang="zh-CN" dirty="0" smtClean="0">
              <a:latin typeface="+mn-ea"/>
            </a:endParaRPr>
          </a:p>
          <a:p>
            <a:pPr lvl="5"/>
            <a:r>
              <a:rPr lang="zh-CN" altLang="en-US" kern="1200" dirty="0" smtClean="0">
                <a:solidFill>
                  <a:schemeClr val="tx1"/>
                </a:solidFill>
                <a:effectLst/>
                <a:latin typeface="+mn-ea"/>
                <a:cs typeface="+mn-cs"/>
              </a:rPr>
              <a:t>选择“新建”</a:t>
            </a:r>
            <a:r>
              <a:rPr lang="en-US" altLang="zh-CN" kern="1200" dirty="0" smtClean="0">
                <a:solidFill>
                  <a:schemeClr val="tx1"/>
                </a:solidFill>
                <a:effectLst/>
                <a:latin typeface="+mn-ea"/>
                <a:cs typeface="+mn-cs"/>
              </a:rPr>
              <a:t>—</a:t>
            </a:r>
            <a:r>
              <a:rPr lang="zh-CN" altLang="en-US" kern="1200" dirty="0" smtClean="0">
                <a:solidFill>
                  <a:schemeClr val="tx1"/>
                </a:solidFill>
                <a:effectLst/>
                <a:latin typeface="+mn-ea"/>
                <a:cs typeface="+mn-cs"/>
              </a:rPr>
              <a:t>“添加新地址”</a:t>
            </a:r>
            <a:r>
              <a:rPr lang="en-US" altLang="zh-CN" kern="1200" dirty="0" smtClean="0">
                <a:solidFill>
                  <a:schemeClr val="tx1"/>
                </a:solidFill>
                <a:effectLst/>
                <a:latin typeface="+mn-ea"/>
                <a:cs typeface="+mn-cs"/>
              </a:rPr>
              <a:t>——</a:t>
            </a:r>
            <a:r>
              <a:rPr lang="zh-CN" altLang="en-US" kern="1200" dirty="0" smtClean="0">
                <a:solidFill>
                  <a:schemeClr val="tx1"/>
                </a:solidFill>
                <a:effectLst/>
                <a:latin typeface="+mn-ea"/>
                <a:cs typeface="+mn-cs"/>
              </a:rPr>
              <a:t>“新建联系人”</a:t>
            </a:r>
            <a:endParaRPr lang="en-US" altLang="zh-CN" kern="1200" dirty="0" smtClean="0">
              <a:solidFill>
                <a:schemeClr val="tx1"/>
              </a:solidFill>
              <a:effectLst/>
              <a:latin typeface="+mn-ea"/>
              <a:cs typeface="+mn-cs"/>
            </a:endParaRPr>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z="4000" b="1" kern="1200" cap="none" spc="50" dirty="0" smtClean="0">
                <a:ln w="11430"/>
                <a:gradFill>
                  <a:gsLst>
                    <a:gs pos="25000">
                      <a:schemeClr val="accent2">
                        <a:satMod val="155000"/>
                      </a:schemeClr>
                    </a:gs>
                    <a:gs pos="100000">
                      <a:schemeClr val="accent2">
                        <a:shade val="45000"/>
                        <a:satMod val="165000"/>
                      </a:schemeClr>
                    </a:gs>
                  </a:gsLst>
                  <a:lin ang="5400000"/>
                </a:gradFill>
                <a:effectLst>
                  <a:outerShdw blurRad="50800" dist="38100" algn="tr" rotWithShape="0">
                    <a:prstClr val="black">
                      <a:alpha val="40000"/>
                    </a:prstClr>
                  </a:outerShdw>
                </a:effectLst>
                <a:latin typeface="华文新魏" pitchFamily="2" charset="-122"/>
                <a:ea typeface="华文新魏" pitchFamily="2" charset="-122"/>
                <a:cs typeface="+mj-cs"/>
              </a:rPr>
              <a:t>4.Outlook2010</a:t>
            </a:r>
            <a:r>
              <a:rPr lang="zh-CN" altLang="en-US" sz="4000" b="1" kern="1200" cap="none" spc="50" dirty="0" smtClean="0">
                <a:ln w="11430"/>
                <a:gradFill>
                  <a:gsLst>
                    <a:gs pos="25000">
                      <a:schemeClr val="accent2">
                        <a:satMod val="155000"/>
                      </a:schemeClr>
                    </a:gs>
                    <a:gs pos="100000">
                      <a:schemeClr val="accent2">
                        <a:shade val="45000"/>
                        <a:satMod val="165000"/>
                      </a:schemeClr>
                    </a:gs>
                  </a:gsLst>
                  <a:lin ang="5400000"/>
                </a:gradFill>
                <a:effectLst>
                  <a:outerShdw blurRad="50800" dist="38100" algn="tr" rotWithShape="0">
                    <a:prstClr val="black">
                      <a:alpha val="40000"/>
                    </a:prstClr>
                  </a:outerShdw>
                </a:effectLst>
                <a:latin typeface="华文新魏" pitchFamily="2" charset="-122"/>
                <a:ea typeface="华文新魏" pitchFamily="2" charset="-122"/>
                <a:cs typeface="+mj-cs"/>
              </a:rPr>
              <a:t>的使用</a:t>
            </a:r>
            <a:endParaRPr lang="zh-CN" altLang="en-US" dirty="0"/>
          </a:p>
        </p:txBody>
      </p:sp>
      <p:sp>
        <p:nvSpPr>
          <p:cNvPr id="3" name="内容占位符 2"/>
          <p:cNvSpPr>
            <a:spLocks noGrp="1"/>
          </p:cNvSpPr>
          <p:nvPr>
            <p:ph idx="1"/>
          </p:nvPr>
        </p:nvSpPr>
        <p:spPr/>
        <p:txBody>
          <a:bodyPr>
            <a:normAutofit/>
          </a:bodyPr>
          <a:lstStyle/>
          <a:p>
            <a:pPr lvl="2"/>
            <a:r>
              <a:rPr lang="zh-CN" altLang="en-US" kern="1200" dirty="0" smtClean="0">
                <a:solidFill>
                  <a:schemeClr val="tx1"/>
                </a:solidFill>
                <a:effectLst/>
                <a:latin typeface="+mn-ea"/>
                <a:cs typeface="+mn-cs"/>
              </a:rPr>
              <a:t>新建通讯组</a:t>
            </a:r>
            <a:endParaRPr lang="en-US" altLang="zh-CN" kern="1200" dirty="0" smtClean="0">
              <a:solidFill>
                <a:schemeClr val="tx1"/>
              </a:solidFill>
              <a:effectLst/>
              <a:latin typeface="+mn-ea"/>
              <a:cs typeface="+mn-cs"/>
            </a:endParaRPr>
          </a:p>
          <a:p>
            <a:pPr lvl="3"/>
            <a:r>
              <a:rPr lang="zh-CN" altLang="en-US" kern="1200" dirty="0" smtClean="0">
                <a:solidFill>
                  <a:schemeClr val="tx1"/>
                </a:solidFill>
                <a:effectLst/>
                <a:latin typeface="+mn-ea"/>
                <a:cs typeface="+mn-cs"/>
              </a:rPr>
              <a:t>含义</a:t>
            </a:r>
            <a:endParaRPr lang="en-US" altLang="zh-CN" kern="1200" dirty="0" smtClean="0">
              <a:solidFill>
                <a:schemeClr val="tx1"/>
              </a:solidFill>
              <a:effectLst/>
              <a:latin typeface="+mn-ea"/>
              <a:cs typeface="+mn-cs"/>
            </a:endParaRPr>
          </a:p>
          <a:p>
            <a:pPr lvl="4"/>
            <a:r>
              <a:rPr lang="zh-CN" altLang="en-US" dirty="0" smtClean="0">
                <a:latin typeface="+mn-ea"/>
              </a:rPr>
              <a:t>新建通讯组，可把</a:t>
            </a:r>
            <a:r>
              <a:rPr lang="zh-CN" altLang="en-US" kern="1200" dirty="0" smtClean="0">
                <a:solidFill>
                  <a:schemeClr val="tx1"/>
                </a:solidFill>
                <a:effectLst/>
                <a:latin typeface="+mn-ea"/>
                <a:cs typeface="+mn-cs"/>
              </a:rPr>
              <a:t>联系人加到通讯组</a:t>
            </a:r>
            <a:endParaRPr lang="en-US" altLang="zh-CN" kern="1200" dirty="0" smtClean="0">
              <a:solidFill>
                <a:schemeClr val="tx1"/>
              </a:solidFill>
              <a:effectLst/>
              <a:latin typeface="+mn-ea"/>
              <a:cs typeface="+mn-cs"/>
            </a:endParaRPr>
          </a:p>
          <a:p>
            <a:pPr lvl="4"/>
            <a:r>
              <a:rPr lang="zh-CN" altLang="en-US" kern="1200" dirty="0" smtClean="0">
                <a:solidFill>
                  <a:schemeClr val="tx1"/>
                </a:solidFill>
                <a:effectLst/>
                <a:latin typeface="+mn-ea"/>
                <a:cs typeface="+mn-cs"/>
              </a:rPr>
              <a:t>利用通讯组，可以实现邮件的群发</a:t>
            </a:r>
            <a:endParaRPr lang="en-US" altLang="zh-CN" kern="1200" dirty="0" smtClean="0">
              <a:solidFill>
                <a:schemeClr val="tx1"/>
              </a:solidFill>
              <a:effectLst/>
              <a:latin typeface="+mn-ea"/>
              <a:cs typeface="+mn-cs"/>
            </a:endParaRPr>
          </a:p>
          <a:p>
            <a:pPr lvl="3"/>
            <a:r>
              <a:rPr lang="zh-CN" altLang="en-US" dirty="0" smtClean="0">
                <a:latin typeface="+mn-ea"/>
              </a:rPr>
              <a:t>方法</a:t>
            </a:r>
            <a:endParaRPr lang="en-US" altLang="zh-CN" dirty="0" smtClean="0">
              <a:latin typeface="+mn-ea"/>
            </a:endParaRPr>
          </a:p>
          <a:p>
            <a:pPr lvl="4"/>
            <a:r>
              <a:rPr lang="zh-CN" altLang="en-US" sz="1800" b="0" kern="1200" dirty="0" smtClean="0">
                <a:solidFill>
                  <a:schemeClr val="tx1"/>
                </a:solidFill>
                <a:effectLst/>
                <a:latin typeface="+mn-ea"/>
                <a:ea typeface="+mn-ea"/>
                <a:cs typeface="+mn-cs"/>
              </a:rPr>
              <a:t>在</a:t>
            </a:r>
            <a:r>
              <a:rPr lang="en-US" sz="1800" b="0" kern="1200" dirty="0" smtClean="0">
                <a:solidFill>
                  <a:schemeClr val="tx1"/>
                </a:solidFill>
                <a:effectLst/>
                <a:latin typeface="+mn-ea"/>
                <a:ea typeface="+mn-ea"/>
                <a:cs typeface="+mn-cs"/>
              </a:rPr>
              <a:t>Outlook</a:t>
            </a:r>
            <a:r>
              <a:rPr lang="zh-CN" altLang="en-US" sz="1800" b="0" kern="1200" dirty="0" smtClean="0">
                <a:solidFill>
                  <a:schemeClr val="tx1"/>
                </a:solidFill>
                <a:effectLst/>
                <a:latin typeface="+mn-ea"/>
                <a:ea typeface="+mn-ea"/>
                <a:cs typeface="+mn-cs"/>
              </a:rPr>
              <a:t>的</a:t>
            </a:r>
            <a:r>
              <a:rPr lang="en-US" sz="1800" b="0" kern="1200" dirty="0" smtClean="0">
                <a:solidFill>
                  <a:schemeClr val="tx1"/>
                </a:solidFill>
                <a:effectLst/>
                <a:latin typeface="+mn-ea"/>
                <a:ea typeface="+mn-ea"/>
                <a:cs typeface="+mn-cs"/>
              </a:rPr>
              <a:t>【</a:t>
            </a:r>
            <a:r>
              <a:rPr lang="zh-CN" altLang="en-US" sz="1800" b="0" kern="1200" dirty="0" smtClean="0">
                <a:solidFill>
                  <a:schemeClr val="tx1"/>
                </a:solidFill>
                <a:effectLst/>
                <a:latin typeface="+mn-ea"/>
                <a:ea typeface="+mn-ea"/>
                <a:cs typeface="+mn-cs"/>
              </a:rPr>
              <a:t>开始</a:t>
            </a:r>
            <a:r>
              <a:rPr lang="en-US" sz="1800" b="0" kern="1200" dirty="0" smtClean="0">
                <a:solidFill>
                  <a:schemeClr val="tx1"/>
                </a:solidFill>
                <a:effectLst/>
                <a:latin typeface="+mn-ea"/>
                <a:ea typeface="+mn-ea"/>
                <a:cs typeface="+mn-cs"/>
              </a:rPr>
              <a:t>】</a:t>
            </a:r>
            <a:r>
              <a:rPr lang="zh-CN" altLang="en-US" sz="1800" b="0" kern="1200" dirty="0" smtClean="0">
                <a:solidFill>
                  <a:schemeClr val="tx1"/>
                </a:solidFill>
                <a:effectLst/>
                <a:latin typeface="+mn-ea"/>
                <a:ea typeface="+mn-ea"/>
                <a:cs typeface="+mn-cs"/>
              </a:rPr>
              <a:t>选项卡，选择“通讯簿”。打开通讯簿窗口。</a:t>
            </a:r>
            <a:endParaRPr lang="en-US" sz="1800" b="0" kern="1200" dirty="0" smtClean="0">
              <a:solidFill>
                <a:schemeClr val="tx1"/>
              </a:solidFill>
              <a:effectLst/>
              <a:latin typeface="+mn-ea"/>
              <a:ea typeface="+mn-ea"/>
              <a:cs typeface="+mn-cs"/>
            </a:endParaRPr>
          </a:p>
          <a:p>
            <a:pPr lvl="4"/>
            <a:r>
              <a:rPr lang="zh-CN" altLang="en-US" sz="1800" b="0" kern="1200" dirty="0" smtClean="0">
                <a:solidFill>
                  <a:schemeClr val="tx1"/>
                </a:solidFill>
                <a:effectLst/>
                <a:latin typeface="+mn-ea"/>
                <a:ea typeface="+mn-ea"/>
                <a:cs typeface="+mn-cs"/>
              </a:rPr>
              <a:t>选择“新建”</a:t>
            </a:r>
            <a:r>
              <a:rPr lang="en-US" sz="1800" b="0" kern="1200" dirty="0" smtClean="0">
                <a:solidFill>
                  <a:schemeClr val="tx1"/>
                </a:solidFill>
                <a:effectLst/>
                <a:latin typeface="+mn-ea"/>
                <a:ea typeface="+mn-ea"/>
                <a:cs typeface="+mn-cs"/>
              </a:rPr>
              <a:t>—</a:t>
            </a:r>
            <a:r>
              <a:rPr lang="zh-CN" altLang="en-US" sz="1800" b="0" kern="1200" dirty="0" smtClean="0">
                <a:solidFill>
                  <a:schemeClr val="tx1"/>
                </a:solidFill>
                <a:effectLst/>
                <a:latin typeface="+mn-ea"/>
                <a:ea typeface="+mn-ea"/>
                <a:cs typeface="+mn-cs"/>
              </a:rPr>
              <a:t>“添加新地址”</a:t>
            </a:r>
            <a:r>
              <a:rPr lang="en-US" sz="1800" b="0" kern="1200" dirty="0" smtClean="0">
                <a:solidFill>
                  <a:schemeClr val="tx1"/>
                </a:solidFill>
                <a:effectLst/>
                <a:latin typeface="+mn-ea"/>
                <a:ea typeface="+mn-ea"/>
                <a:cs typeface="+mn-cs"/>
              </a:rPr>
              <a:t>——</a:t>
            </a:r>
            <a:r>
              <a:rPr lang="zh-CN" altLang="en-US" sz="1800" b="0" kern="1200" dirty="0" smtClean="0">
                <a:solidFill>
                  <a:schemeClr val="tx1"/>
                </a:solidFill>
                <a:effectLst/>
                <a:latin typeface="+mn-ea"/>
                <a:ea typeface="+mn-ea"/>
                <a:cs typeface="+mn-cs"/>
              </a:rPr>
              <a:t>“新建联系人组”</a:t>
            </a:r>
            <a:endParaRPr lang="en-US" altLang="zh-CN" sz="1800" b="0" kern="1200" dirty="0" smtClean="0">
              <a:solidFill>
                <a:schemeClr val="tx1"/>
              </a:solidFill>
              <a:effectLst/>
              <a:latin typeface="+mn-ea"/>
              <a:ea typeface="+mn-ea"/>
              <a:cs typeface="+mn-cs"/>
            </a:endParaRPr>
          </a:p>
          <a:p>
            <a:pPr lvl="4"/>
            <a:r>
              <a:rPr lang="zh-CN" altLang="en-US" sz="1800" dirty="0" smtClean="0">
                <a:latin typeface="+mn-ea"/>
              </a:rPr>
              <a:t>在“新建联系人组”窗口中，选择“添加成员”按钮</a:t>
            </a:r>
            <a:endParaRPr lang="en-US" altLang="zh-CN" sz="1800" b="0" kern="1200" dirty="0" smtClean="0">
              <a:solidFill>
                <a:schemeClr val="tx1"/>
              </a:solidFill>
              <a:effectLst/>
              <a:latin typeface="+mn-ea"/>
              <a:ea typeface="+mn-ea"/>
              <a:cs typeface="+mn-cs"/>
            </a:endParaRPr>
          </a:p>
          <a:p>
            <a:pPr lvl="4"/>
            <a:r>
              <a:rPr lang="zh-CN" altLang="en-US" sz="1800" dirty="0" smtClean="0">
                <a:latin typeface="+mn-ea"/>
              </a:rPr>
              <a:t>把联系人添加到“联系人组”之中。</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685800" y="2130427"/>
            <a:ext cx="7772400" cy="1470025"/>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zh-CN" altLang="en-US" sz="6600" b="1" dirty="0" smtClean="0">
                <a:ln/>
                <a:solidFill>
                  <a:schemeClr val="accent3"/>
                </a:solidFill>
                <a:latin typeface="华文琥珀" pitchFamily="2" charset="-122"/>
                <a:ea typeface="华文琥珀" pitchFamily="2" charset="-122"/>
              </a:rPr>
              <a:t>第</a:t>
            </a:r>
            <a:r>
              <a:rPr lang="en-US" altLang="zh-CN" sz="6600" b="1" dirty="0" smtClean="0">
                <a:ln/>
                <a:solidFill>
                  <a:schemeClr val="accent3"/>
                </a:solidFill>
                <a:latin typeface="华文琥珀" pitchFamily="2" charset="-122"/>
                <a:ea typeface="华文琥珀" pitchFamily="2" charset="-122"/>
              </a:rPr>
              <a:t>7</a:t>
            </a:r>
            <a:r>
              <a:rPr lang="zh-CN" altLang="en-US" sz="6600" b="1" dirty="0" smtClean="0">
                <a:ln/>
                <a:solidFill>
                  <a:schemeClr val="accent3"/>
                </a:solidFill>
                <a:latin typeface="华文琥珀" pitchFamily="2" charset="-122"/>
                <a:ea typeface="华文琥珀" pitchFamily="2" charset="-122"/>
              </a:rPr>
              <a:t>章 </a:t>
            </a:r>
            <a:r>
              <a:rPr lang="en-US" altLang="zh-CN" sz="6600" b="1" dirty="0" smtClean="0">
                <a:ln/>
                <a:solidFill>
                  <a:schemeClr val="accent3"/>
                </a:solidFill>
                <a:latin typeface="华文琥珀" pitchFamily="2" charset="-122"/>
                <a:ea typeface="华文琥珀" pitchFamily="2" charset="-122"/>
              </a:rPr>
              <a:t>IE</a:t>
            </a:r>
            <a:r>
              <a:rPr lang="zh-CN" altLang="en-US" sz="6600" b="1" dirty="0" smtClean="0">
                <a:ln/>
                <a:solidFill>
                  <a:schemeClr val="accent3"/>
                </a:solidFill>
                <a:latin typeface="华文琥珀" pitchFamily="2" charset="-122"/>
                <a:ea typeface="华文琥珀" pitchFamily="2" charset="-122"/>
              </a:rPr>
              <a:t>与</a:t>
            </a:r>
            <a:r>
              <a:rPr lang="en-US" altLang="zh-CN" sz="6600" b="1" dirty="0" smtClean="0">
                <a:ln/>
                <a:solidFill>
                  <a:schemeClr val="accent3"/>
                </a:solidFill>
                <a:latin typeface="华文琥珀" pitchFamily="2" charset="-122"/>
                <a:ea typeface="华文琥珀" pitchFamily="2" charset="-122"/>
              </a:rPr>
              <a:t>Outlook</a:t>
            </a:r>
            <a:endParaRPr lang="zh-CN" altLang="en-US" sz="6600" b="1" dirty="0">
              <a:ln/>
              <a:solidFill>
                <a:schemeClr val="accent3"/>
              </a:solidFill>
              <a:latin typeface="华文琥珀" pitchFamily="2" charset="-122"/>
              <a:ea typeface="华文琥珀" pitchFamily="2" charset="-122"/>
            </a:endParaRPr>
          </a:p>
        </p:txBody>
      </p:sp>
      <p:sp>
        <p:nvSpPr>
          <p:cNvPr id="3" name="副标题 2"/>
          <p:cNvSpPr>
            <a:spLocks noGrp="1"/>
          </p:cNvSpPr>
          <p:nvPr>
            <p:ph type="subTitle" idx="4294967295"/>
          </p:nvPr>
        </p:nvSpPr>
        <p:spPr>
          <a:xfrm>
            <a:off x="1371600" y="3886200"/>
            <a:ext cx="6400800" cy="1752600"/>
          </a:xfrm>
        </p:spPr>
        <p:txBody>
          <a:bodyPr/>
          <a:lstStyle/>
          <a:p>
            <a:pPr algn="r"/>
            <a:r>
              <a:rPr lang="en-US" altLang="zh-CN" dirty="0" smtClean="0"/>
              <a:t>2014</a:t>
            </a:r>
            <a:r>
              <a:rPr lang="zh-CN" altLang="en-US" dirty="0" smtClean="0"/>
              <a:t>年</a:t>
            </a:r>
            <a:r>
              <a:rPr lang="en-US" altLang="zh-CN" smtClean="0"/>
              <a:t>1</a:t>
            </a:r>
            <a:r>
              <a:rPr lang="zh-CN" altLang="en-US" smtClean="0"/>
              <a:t>月</a:t>
            </a:r>
            <a:endParaRPr lang="zh-CN" altLang="en-US" dirty="0" smtClean="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习 题</a:t>
            </a:r>
            <a:endParaRPr lang="zh-CN" altLang="en-US" dirty="0"/>
          </a:p>
        </p:txBody>
      </p:sp>
      <p:sp>
        <p:nvSpPr>
          <p:cNvPr id="3" name="内容占位符 2"/>
          <p:cNvSpPr>
            <a:spLocks noGrp="1"/>
          </p:cNvSpPr>
          <p:nvPr>
            <p:ph idx="1"/>
          </p:nvPr>
        </p:nvSpPr>
        <p:spPr/>
        <p:txBody>
          <a:bodyPr>
            <a:normAutofit/>
          </a:bodyPr>
          <a:lstStyle/>
          <a:p>
            <a:r>
              <a:rPr lang="en-US" altLang="zh-CN" sz="1800" dirty="0" smtClean="0">
                <a:latin typeface="华文仿宋" pitchFamily="2" charset="-122"/>
                <a:ea typeface="华文仿宋" pitchFamily="2" charset="-122"/>
              </a:rPr>
              <a:t>1</a:t>
            </a:r>
            <a:r>
              <a:rPr lang="zh-CN" altLang="en-US" sz="1800" dirty="0" smtClean="0">
                <a:latin typeface="华文仿宋" pitchFamily="2" charset="-122"/>
                <a:ea typeface="华文仿宋" pitchFamily="2" charset="-122"/>
              </a:rPr>
              <a:t>、下面是</a:t>
            </a:r>
            <a:r>
              <a:rPr lang="en-US" altLang="zh-CN" sz="1800" dirty="0" smtClean="0">
                <a:latin typeface="华文仿宋" pitchFamily="2" charset="-122"/>
                <a:ea typeface="华文仿宋" pitchFamily="2" charset="-122"/>
              </a:rPr>
              <a:t>Web</a:t>
            </a:r>
            <a:r>
              <a:rPr lang="zh-CN" altLang="en-US" sz="1800" dirty="0" smtClean="0">
                <a:latin typeface="华文仿宋" pitchFamily="2" charset="-122"/>
                <a:ea typeface="华文仿宋" pitchFamily="2" charset="-122"/>
              </a:rPr>
              <a:t>网页的保存格式类型，可以以纯文本格式保存网页信息的是</a:t>
            </a:r>
            <a:r>
              <a:rPr lang="en-US" altLang="zh-CN" sz="1800" dirty="0" smtClean="0">
                <a:latin typeface="华文仿宋" pitchFamily="2" charset="-122"/>
                <a:ea typeface="华文仿宋" pitchFamily="2" charset="-122"/>
              </a:rPr>
              <a:t>____</a:t>
            </a:r>
            <a:r>
              <a:rPr lang="zh-CN" altLang="en-US" sz="1800" dirty="0" smtClean="0">
                <a:latin typeface="华文仿宋" pitchFamily="2" charset="-122"/>
                <a:ea typeface="华文仿宋" pitchFamily="2" charset="-122"/>
              </a:rPr>
              <a:t>。</a:t>
            </a:r>
          </a:p>
          <a:p>
            <a:pPr lvl="1"/>
            <a:r>
              <a:rPr lang="en-US" altLang="zh-CN" sz="1800" dirty="0" smtClean="0"/>
              <a:t>A</a:t>
            </a:r>
            <a:r>
              <a:rPr lang="zh-CN" altLang="en-US" sz="1800" dirty="0" smtClean="0"/>
              <a:t>：</a:t>
            </a:r>
            <a:r>
              <a:rPr lang="en-US" altLang="zh-CN" sz="1800" dirty="0" smtClean="0"/>
              <a:t>Web</a:t>
            </a:r>
            <a:r>
              <a:rPr lang="zh-CN" altLang="en-US" sz="1800" dirty="0" smtClean="0"/>
              <a:t>页，全部（*</a:t>
            </a:r>
            <a:r>
              <a:rPr lang="en-US" altLang="zh-CN" sz="1800" dirty="0" smtClean="0"/>
              <a:t>.</a:t>
            </a:r>
            <a:r>
              <a:rPr lang="en-US" altLang="zh-CN" sz="1800" dirty="0" err="1" smtClean="0"/>
              <a:t>htm</a:t>
            </a:r>
            <a:r>
              <a:rPr lang="zh-CN" altLang="en-US" sz="1800" dirty="0" smtClean="0"/>
              <a:t>；*</a:t>
            </a:r>
            <a:r>
              <a:rPr lang="en-US" altLang="zh-CN" sz="1800" dirty="0" smtClean="0"/>
              <a:t>.html</a:t>
            </a:r>
            <a:r>
              <a:rPr lang="zh-CN" altLang="en-US" sz="1800" dirty="0" smtClean="0"/>
              <a:t>）</a:t>
            </a:r>
          </a:p>
          <a:p>
            <a:pPr lvl="1"/>
            <a:r>
              <a:rPr lang="en-US" altLang="zh-CN" sz="1800" dirty="0" smtClean="0"/>
              <a:t>B</a:t>
            </a:r>
            <a:r>
              <a:rPr lang="zh-CN" altLang="en-US" sz="1800" dirty="0" smtClean="0"/>
              <a:t>：</a:t>
            </a:r>
            <a:r>
              <a:rPr lang="en-US" altLang="zh-CN" sz="1800" dirty="0" smtClean="0"/>
              <a:t>Web</a:t>
            </a:r>
            <a:r>
              <a:rPr lang="zh-CN" altLang="en-US" sz="1800" dirty="0" smtClean="0"/>
              <a:t>电子邮件档案（</a:t>
            </a:r>
            <a:r>
              <a:rPr lang="en-US" altLang="zh-CN" sz="1800" dirty="0" smtClean="0"/>
              <a:t>.</a:t>
            </a:r>
            <a:r>
              <a:rPr lang="en-US" altLang="zh-CN" sz="1800" dirty="0" err="1" smtClean="0"/>
              <a:t>mht</a:t>
            </a:r>
            <a:r>
              <a:rPr lang="zh-CN" altLang="en-US" sz="1800" dirty="0" smtClean="0"/>
              <a:t>）</a:t>
            </a:r>
          </a:p>
          <a:p>
            <a:pPr lvl="1"/>
            <a:r>
              <a:rPr lang="en-US" altLang="zh-CN" sz="1800" dirty="0" smtClean="0"/>
              <a:t>C</a:t>
            </a:r>
            <a:r>
              <a:rPr lang="zh-CN" altLang="en-US" sz="1800" dirty="0" smtClean="0"/>
              <a:t>：文本文件（*</a:t>
            </a:r>
            <a:r>
              <a:rPr lang="en-US" altLang="zh-CN" sz="1800" dirty="0" smtClean="0"/>
              <a:t>.txt</a:t>
            </a:r>
            <a:r>
              <a:rPr lang="zh-CN" altLang="en-US" sz="1800" dirty="0" smtClean="0"/>
              <a:t>）</a:t>
            </a:r>
          </a:p>
          <a:p>
            <a:pPr lvl="1"/>
            <a:r>
              <a:rPr lang="en-US" altLang="zh-CN" sz="1800" dirty="0" smtClean="0"/>
              <a:t>D</a:t>
            </a:r>
            <a:r>
              <a:rPr lang="zh-CN" altLang="en-US" sz="1800" dirty="0" smtClean="0"/>
              <a:t>：</a:t>
            </a:r>
            <a:r>
              <a:rPr lang="en-US" altLang="zh-CN" sz="1800" dirty="0" smtClean="0"/>
              <a:t>Web</a:t>
            </a:r>
            <a:r>
              <a:rPr lang="zh-CN" altLang="en-US" sz="1800" dirty="0" smtClean="0"/>
              <a:t>页，仅</a:t>
            </a:r>
            <a:r>
              <a:rPr lang="en-US" altLang="zh-CN" sz="1800" dirty="0" smtClean="0"/>
              <a:t>HTML</a:t>
            </a:r>
            <a:r>
              <a:rPr lang="zh-CN" altLang="en-US" sz="1800" dirty="0" smtClean="0"/>
              <a:t>（*</a:t>
            </a:r>
            <a:r>
              <a:rPr lang="en-US" altLang="zh-CN" sz="1800" dirty="0" smtClean="0"/>
              <a:t>.</a:t>
            </a:r>
            <a:r>
              <a:rPr lang="en-US" altLang="zh-CN" sz="1800" dirty="0" err="1" smtClean="0"/>
              <a:t>htm</a:t>
            </a:r>
            <a:r>
              <a:rPr lang="zh-CN" altLang="en-US" sz="1800" dirty="0" smtClean="0"/>
              <a:t>；*</a:t>
            </a:r>
            <a:r>
              <a:rPr lang="en-US" altLang="zh-CN" sz="1800" dirty="0" smtClean="0"/>
              <a:t>.html</a:t>
            </a:r>
            <a:r>
              <a:rPr lang="zh-CN" altLang="en-US" sz="1800" dirty="0" smtClean="0"/>
              <a:t>）        答案：</a:t>
            </a:r>
            <a:r>
              <a:rPr lang="en-US" altLang="zh-CN" sz="1800" dirty="0" smtClean="0"/>
              <a:t>C</a:t>
            </a:r>
          </a:p>
          <a:p>
            <a:r>
              <a:rPr lang="en-US" altLang="zh-CN" sz="1800" dirty="0" smtClean="0">
                <a:latin typeface="华文仿宋" pitchFamily="2" charset="-122"/>
                <a:ea typeface="华文仿宋" pitchFamily="2" charset="-122"/>
              </a:rPr>
              <a:t>2</a:t>
            </a:r>
            <a:r>
              <a:rPr lang="zh-CN" altLang="en-US" sz="1800" dirty="0" smtClean="0">
                <a:latin typeface="华文仿宋" pitchFamily="2" charset="-122"/>
                <a:ea typeface="华文仿宋" pitchFamily="2" charset="-122"/>
              </a:rPr>
              <a:t>、当我们在搜索引擎中输入</a:t>
            </a:r>
            <a:r>
              <a:rPr lang="en-US" altLang="zh-CN" sz="1800" dirty="0" smtClean="0">
                <a:latin typeface="华文仿宋" pitchFamily="2" charset="-122"/>
                <a:ea typeface="华文仿宋" pitchFamily="2" charset="-122"/>
              </a:rPr>
              <a:t>"</a:t>
            </a:r>
            <a:r>
              <a:rPr lang="zh-CN" altLang="en-US" sz="1800" dirty="0" smtClean="0">
                <a:latin typeface="华文仿宋" pitchFamily="2" charset="-122"/>
                <a:ea typeface="华文仿宋" pitchFamily="2" charset="-122"/>
              </a:rPr>
              <a:t>申花</a:t>
            </a:r>
            <a:r>
              <a:rPr lang="en-US" altLang="zh-CN" sz="1800" dirty="0" smtClean="0">
                <a:latin typeface="华文仿宋" pitchFamily="2" charset="-122"/>
                <a:ea typeface="华文仿宋" pitchFamily="2" charset="-122"/>
              </a:rPr>
              <a:t>"</a:t>
            </a:r>
            <a:r>
              <a:rPr lang="zh-CN" altLang="en-US" sz="1800" dirty="0" smtClean="0">
                <a:latin typeface="华文仿宋" pitchFamily="2" charset="-122"/>
                <a:ea typeface="华文仿宋" pitchFamily="2" charset="-122"/>
              </a:rPr>
              <a:t>，想要去查询一些申花企业的资料时却搜索出了很多申花足球队的新闻，为此我们可以在搜索的时候键入</a:t>
            </a:r>
            <a:r>
              <a:rPr lang="en-US" altLang="zh-CN" sz="1800" dirty="0" smtClean="0">
                <a:latin typeface="华文仿宋" pitchFamily="2" charset="-122"/>
                <a:ea typeface="华文仿宋" pitchFamily="2" charset="-122"/>
              </a:rPr>
              <a:t>____</a:t>
            </a:r>
            <a:r>
              <a:rPr lang="zh-CN" altLang="en-US" sz="1800" dirty="0" smtClean="0">
                <a:latin typeface="华文仿宋" pitchFamily="2" charset="-122"/>
                <a:ea typeface="华文仿宋" pitchFamily="2" charset="-122"/>
              </a:rPr>
              <a:t>。</a:t>
            </a:r>
          </a:p>
          <a:p>
            <a:pPr lvl="1"/>
            <a:r>
              <a:rPr lang="en-US" altLang="zh-CN" sz="1800" dirty="0" smtClean="0"/>
              <a:t>A</a:t>
            </a:r>
            <a:r>
              <a:rPr lang="zh-CN" altLang="en-US" sz="1800" dirty="0" smtClean="0"/>
              <a:t>：申花 ＆ 足球                        </a:t>
            </a:r>
            <a:r>
              <a:rPr lang="en-US" altLang="zh-CN" sz="1800" dirty="0" smtClean="0"/>
              <a:t>B</a:t>
            </a:r>
            <a:r>
              <a:rPr lang="zh-CN" altLang="en-US" sz="1800" dirty="0" smtClean="0"/>
              <a:t>：申花 ＋ 足球</a:t>
            </a:r>
          </a:p>
          <a:p>
            <a:pPr lvl="1"/>
            <a:r>
              <a:rPr lang="en-US" altLang="zh-CN" sz="1800" dirty="0" smtClean="0"/>
              <a:t>C</a:t>
            </a:r>
            <a:r>
              <a:rPr lang="zh-CN" altLang="en-US" sz="1800" dirty="0" smtClean="0"/>
              <a:t>：申花 － 足球                        </a:t>
            </a:r>
            <a:r>
              <a:rPr lang="en-US" altLang="zh-CN" sz="1800" dirty="0" smtClean="0"/>
              <a:t>D</a:t>
            </a:r>
            <a:r>
              <a:rPr lang="zh-CN" altLang="en-US" sz="1800" dirty="0" smtClean="0"/>
              <a:t>：申花 </a:t>
            </a:r>
            <a:r>
              <a:rPr lang="en-US" altLang="zh-CN" sz="1800" dirty="0" smtClean="0"/>
              <a:t>OR </a:t>
            </a:r>
            <a:r>
              <a:rPr lang="zh-CN" altLang="en-US" sz="1800" dirty="0" smtClean="0"/>
              <a:t>足球       答案：</a:t>
            </a:r>
            <a:r>
              <a:rPr lang="en-US" altLang="zh-CN" sz="1800" dirty="0" smtClean="0"/>
              <a:t>C</a:t>
            </a:r>
          </a:p>
          <a:p>
            <a:r>
              <a:rPr lang="en-US" altLang="zh-CN" sz="1800" dirty="0" smtClean="0">
                <a:latin typeface="华文仿宋" pitchFamily="2" charset="-122"/>
                <a:ea typeface="华文仿宋" pitchFamily="2" charset="-122"/>
              </a:rPr>
              <a:t>3</a:t>
            </a:r>
            <a:r>
              <a:rPr lang="zh-CN" altLang="en-US" sz="1800" dirty="0" smtClean="0">
                <a:latin typeface="华文仿宋" pitchFamily="2" charset="-122"/>
                <a:ea typeface="华文仿宋" pitchFamily="2" charset="-122"/>
              </a:rPr>
              <a:t>、下列地址格式是有效</a:t>
            </a:r>
            <a:r>
              <a:rPr lang="en-US" altLang="zh-CN" sz="1800" dirty="0" smtClean="0">
                <a:latin typeface="华文仿宋" pitchFamily="2" charset="-122"/>
                <a:ea typeface="华文仿宋" pitchFamily="2" charset="-122"/>
              </a:rPr>
              <a:t>FTP</a:t>
            </a:r>
            <a:r>
              <a:rPr lang="zh-CN" altLang="en-US" sz="1800" dirty="0" smtClean="0">
                <a:latin typeface="华文仿宋" pitchFamily="2" charset="-122"/>
                <a:ea typeface="华文仿宋" pitchFamily="2" charset="-122"/>
              </a:rPr>
              <a:t>地址格式的是</a:t>
            </a:r>
            <a:r>
              <a:rPr lang="en-US" altLang="zh-CN" sz="1800" dirty="0" smtClean="0">
                <a:latin typeface="华文仿宋" pitchFamily="2" charset="-122"/>
                <a:ea typeface="华文仿宋" pitchFamily="2" charset="-122"/>
              </a:rPr>
              <a:t>____</a:t>
            </a:r>
            <a:r>
              <a:rPr lang="zh-CN" altLang="en-US" sz="1800" dirty="0" smtClean="0">
                <a:latin typeface="华文仿宋" pitchFamily="2" charset="-122"/>
                <a:ea typeface="华文仿宋" pitchFamily="2" charset="-122"/>
              </a:rPr>
              <a:t>。</a:t>
            </a:r>
          </a:p>
          <a:p>
            <a:pPr lvl="1"/>
            <a:r>
              <a:rPr lang="en-US" altLang="zh-CN" sz="1800" dirty="0" smtClean="0"/>
              <a:t>A</a:t>
            </a:r>
            <a:r>
              <a:rPr lang="zh-CN" altLang="en-US" sz="1800" dirty="0" smtClean="0"/>
              <a:t>：</a:t>
            </a:r>
            <a:r>
              <a:rPr lang="en-US" altLang="zh-CN" sz="1800" dirty="0" smtClean="0">
                <a:hlinkClick r:id="rId2"/>
              </a:rPr>
              <a:t>ftp://foolish.6600.org</a:t>
            </a:r>
            <a:r>
              <a:rPr lang="en-US" altLang="zh-CN" sz="1800" dirty="0" smtClean="0"/>
              <a:t>            B</a:t>
            </a:r>
            <a:r>
              <a:rPr lang="zh-CN" altLang="en-US" sz="1800" dirty="0" smtClean="0"/>
              <a:t>：</a:t>
            </a:r>
            <a:r>
              <a:rPr lang="en-US" altLang="zh-CN" sz="1800" dirty="0" smtClean="0"/>
              <a:t>http://foolish.6600.org</a:t>
            </a:r>
          </a:p>
          <a:p>
            <a:pPr lvl="1"/>
            <a:r>
              <a:rPr lang="en-US" altLang="zh-CN" sz="1800" dirty="0" smtClean="0"/>
              <a:t>C</a:t>
            </a:r>
            <a:r>
              <a:rPr lang="zh-CN" altLang="en-US" sz="1800" dirty="0" smtClean="0"/>
              <a:t>：</a:t>
            </a:r>
            <a:r>
              <a:rPr lang="en-US" altLang="zh-CN" sz="1800" dirty="0" err="1" smtClean="0"/>
              <a:t>Smtp</a:t>
            </a:r>
            <a:r>
              <a:rPr lang="en-US" altLang="zh-CN" sz="1800" dirty="0" smtClean="0"/>
              <a:t>:// foolish.6600.org       D</a:t>
            </a:r>
            <a:r>
              <a:rPr lang="zh-CN" altLang="en-US" sz="1800" dirty="0" smtClean="0"/>
              <a:t>：</a:t>
            </a:r>
            <a:r>
              <a:rPr lang="en-US" altLang="zh-CN" sz="1800" dirty="0" smtClean="0"/>
              <a:t>Tcp:// foolish.6600.org       </a:t>
            </a:r>
            <a:r>
              <a:rPr lang="zh-CN" altLang="en-US" sz="1800" dirty="0" smtClean="0"/>
              <a:t>答案：</a:t>
            </a:r>
            <a:r>
              <a:rPr lang="en-US" altLang="zh-CN" sz="1800" dirty="0" smtClean="0"/>
              <a:t>A</a:t>
            </a:r>
          </a:p>
        </p:txBody>
      </p:sp>
    </p:spTree>
  </p:cSld>
  <p:clrMapOvr>
    <a:masterClrMapping/>
  </p:clrMapOvr>
  <mc:AlternateContent xmlns:mc="http://schemas.openxmlformats.org/markup-compatibility/2006">
    <mc:Choice xmlns:p14="http://schemas.microsoft.com/office/powerpoint/2010/main" Requires="p14">
      <p:transition spd="slow">
        <p14:ripple/>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习 题</a:t>
            </a:r>
            <a:endParaRPr lang="zh-CN" altLang="en-US" dirty="0"/>
          </a:p>
        </p:txBody>
      </p:sp>
      <p:sp>
        <p:nvSpPr>
          <p:cNvPr id="3" name="内容占位符 2"/>
          <p:cNvSpPr>
            <a:spLocks noGrp="1"/>
          </p:cNvSpPr>
          <p:nvPr>
            <p:ph idx="1"/>
          </p:nvPr>
        </p:nvSpPr>
        <p:spPr/>
        <p:txBody>
          <a:bodyPr>
            <a:normAutofit/>
          </a:bodyPr>
          <a:lstStyle/>
          <a:p>
            <a:pPr>
              <a:lnSpc>
                <a:spcPct val="90000"/>
              </a:lnSpc>
            </a:pPr>
            <a:r>
              <a:rPr lang="en-US" altLang="zh-CN" sz="2000" dirty="0" smtClean="0">
                <a:latin typeface="+mn-ea"/>
                <a:ea typeface="+mn-ea"/>
              </a:rPr>
              <a:t>1</a:t>
            </a:r>
            <a:r>
              <a:rPr lang="zh-CN" altLang="en-US" sz="2000" dirty="0" smtClean="0">
                <a:latin typeface="+mn-ea"/>
                <a:ea typeface="+mn-ea"/>
              </a:rPr>
              <a:t>、启动</a:t>
            </a:r>
            <a:r>
              <a:rPr lang="en-US" altLang="zh-CN" sz="2000" dirty="0" smtClean="0">
                <a:latin typeface="+mn-ea"/>
                <a:ea typeface="+mn-ea"/>
              </a:rPr>
              <a:t>IE,</a:t>
            </a:r>
            <a:r>
              <a:rPr lang="zh-CN" altLang="en-US" sz="2000" dirty="0" smtClean="0">
                <a:latin typeface="+mn-ea"/>
                <a:ea typeface="+mn-ea"/>
              </a:rPr>
              <a:t>完成以下操作</a:t>
            </a:r>
            <a:endParaRPr lang="en-US" altLang="zh-CN" sz="2000" dirty="0" smtClean="0">
              <a:latin typeface="+mn-ea"/>
              <a:ea typeface="+mn-ea"/>
            </a:endParaRPr>
          </a:p>
          <a:p>
            <a:pPr lvl="1">
              <a:lnSpc>
                <a:spcPct val="90000"/>
              </a:lnSpc>
            </a:pPr>
            <a:r>
              <a:rPr lang="zh-CN" altLang="en-US" sz="2000" dirty="0" smtClean="0">
                <a:latin typeface="+mn-ea"/>
                <a:ea typeface="+mn-ea"/>
              </a:rPr>
              <a:t>利用</a:t>
            </a:r>
            <a:r>
              <a:rPr lang="en-US" altLang="zh-CN" sz="2000" dirty="0" smtClean="0">
                <a:latin typeface="+mn-ea"/>
                <a:ea typeface="+mn-ea"/>
              </a:rPr>
              <a:t>Internet Explorer</a:t>
            </a:r>
            <a:r>
              <a:rPr lang="zh-CN" altLang="en-US" sz="2000" dirty="0" smtClean="0">
                <a:latin typeface="+mn-ea"/>
                <a:ea typeface="+mn-ea"/>
              </a:rPr>
              <a:t>浏览器提供的搜索功能，选取搜索引擎</a:t>
            </a:r>
            <a:r>
              <a:rPr lang="en-US" altLang="zh-CN" sz="2000" dirty="0" smtClean="0">
                <a:latin typeface="+mn-ea"/>
                <a:ea typeface="+mn-ea"/>
              </a:rPr>
              <a:t>Google</a:t>
            </a:r>
            <a:r>
              <a:rPr lang="zh-CN" altLang="en-US" sz="2000" dirty="0" smtClean="0">
                <a:latin typeface="+mn-ea"/>
                <a:ea typeface="+mn-ea"/>
              </a:rPr>
              <a:t>（网址为：</a:t>
            </a:r>
            <a:r>
              <a:rPr lang="en-US" altLang="zh-CN" sz="2000" dirty="0" smtClean="0">
                <a:latin typeface="+mn-ea"/>
                <a:ea typeface="+mn-ea"/>
                <a:hlinkClick r:id="rId2"/>
              </a:rPr>
              <a:t>http://www.google.cn/</a:t>
            </a:r>
            <a:r>
              <a:rPr lang="zh-CN" altLang="en-US" sz="2000" dirty="0" smtClean="0">
                <a:latin typeface="+mn-ea"/>
                <a:ea typeface="+mn-ea"/>
              </a:rPr>
              <a:t>）；</a:t>
            </a:r>
            <a:endParaRPr lang="en-US" altLang="zh-CN" sz="2000" dirty="0" smtClean="0">
              <a:latin typeface="+mn-ea"/>
              <a:ea typeface="+mn-ea"/>
            </a:endParaRPr>
          </a:p>
          <a:p>
            <a:pPr lvl="1">
              <a:lnSpc>
                <a:spcPct val="90000"/>
              </a:lnSpc>
            </a:pPr>
            <a:r>
              <a:rPr lang="zh-CN" altLang="en-US" sz="2000" dirty="0" smtClean="0">
                <a:latin typeface="+mn-ea"/>
                <a:ea typeface="+mn-ea"/>
              </a:rPr>
              <a:t>搜索含有单词</a:t>
            </a:r>
            <a:r>
              <a:rPr lang="en-US" altLang="zh-CN" sz="2000" dirty="0" smtClean="0">
                <a:latin typeface="+mn-ea"/>
                <a:ea typeface="+mn-ea"/>
              </a:rPr>
              <a:t>“basketball”</a:t>
            </a:r>
            <a:r>
              <a:rPr lang="zh-CN" altLang="en-US" sz="2000" dirty="0" smtClean="0">
                <a:latin typeface="+mn-ea"/>
                <a:ea typeface="+mn-ea"/>
              </a:rPr>
              <a:t>的页面；</a:t>
            </a:r>
            <a:endParaRPr lang="en-US" altLang="zh-CN" sz="2000" dirty="0" smtClean="0">
              <a:latin typeface="+mn-ea"/>
              <a:ea typeface="+mn-ea"/>
            </a:endParaRPr>
          </a:p>
          <a:p>
            <a:pPr lvl="1">
              <a:lnSpc>
                <a:spcPct val="90000"/>
              </a:lnSpc>
            </a:pPr>
            <a:r>
              <a:rPr lang="zh-CN" altLang="en-US" sz="2000" dirty="0" smtClean="0">
                <a:latin typeface="+mn-ea"/>
                <a:ea typeface="+mn-ea"/>
              </a:rPr>
              <a:t>将搜索到的第一个网页内容以</a:t>
            </a:r>
            <a:r>
              <a:rPr lang="en-US" altLang="zh-CN" sz="2000" dirty="0" smtClean="0">
                <a:latin typeface="+mn-ea"/>
                <a:ea typeface="+mn-ea"/>
              </a:rPr>
              <a:t>.</a:t>
            </a:r>
            <a:r>
              <a:rPr lang="en-US" altLang="zh-CN" sz="2000" dirty="0" err="1" smtClean="0">
                <a:latin typeface="+mn-ea"/>
                <a:ea typeface="+mn-ea"/>
              </a:rPr>
              <a:t>htm</a:t>
            </a:r>
            <a:r>
              <a:rPr lang="zh-CN" altLang="en-US" sz="2000" dirty="0" smtClean="0">
                <a:latin typeface="+mn-ea"/>
                <a:ea typeface="+mn-ea"/>
              </a:rPr>
              <a:t>的格式保存到考生文件夹下，命名为</a:t>
            </a:r>
            <a:r>
              <a:rPr lang="en-US" altLang="zh-CN" sz="2000" dirty="0" smtClean="0">
                <a:latin typeface="+mn-ea"/>
                <a:ea typeface="+mn-ea"/>
              </a:rPr>
              <a:t>SS.html</a:t>
            </a:r>
            <a:r>
              <a:rPr lang="zh-CN" altLang="en-US" sz="2000" dirty="0" smtClean="0">
                <a:latin typeface="+mn-ea"/>
                <a:ea typeface="+mn-ea"/>
              </a:rPr>
              <a:t>。</a:t>
            </a:r>
          </a:p>
          <a:p>
            <a:pPr>
              <a:lnSpc>
                <a:spcPct val="90000"/>
              </a:lnSpc>
            </a:pPr>
            <a:r>
              <a:rPr lang="en-US" altLang="zh-CN" sz="2000" dirty="0" smtClean="0">
                <a:latin typeface="+mn-ea"/>
                <a:ea typeface="+mn-ea"/>
              </a:rPr>
              <a:t>2</a:t>
            </a:r>
            <a:r>
              <a:rPr lang="zh-CN" altLang="en-US" sz="2000" dirty="0" smtClean="0">
                <a:latin typeface="+mn-ea"/>
                <a:ea typeface="+mn-ea"/>
              </a:rPr>
              <a:t>、启动</a:t>
            </a:r>
            <a:r>
              <a:rPr lang="en-US" altLang="zh-CN" sz="2000" dirty="0" smtClean="0">
                <a:latin typeface="+mn-ea"/>
                <a:ea typeface="+mn-ea"/>
              </a:rPr>
              <a:t>IE ,</a:t>
            </a:r>
            <a:r>
              <a:rPr lang="zh-CN" altLang="en-US" sz="2000" dirty="0" smtClean="0">
                <a:latin typeface="+mn-ea"/>
                <a:ea typeface="+mn-ea"/>
              </a:rPr>
              <a:t>完成以下操作</a:t>
            </a:r>
            <a:endParaRPr lang="en-US" altLang="zh-CN" sz="2000" dirty="0" smtClean="0">
              <a:latin typeface="+mn-ea"/>
              <a:ea typeface="+mn-ea"/>
            </a:endParaRPr>
          </a:p>
          <a:p>
            <a:pPr lvl="1">
              <a:lnSpc>
                <a:spcPct val="90000"/>
              </a:lnSpc>
            </a:pPr>
            <a:r>
              <a:rPr lang="zh-CN" altLang="en-US" sz="2000" dirty="0" smtClean="0">
                <a:latin typeface="+mn-ea"/>
                <a:ea typeface="+mn-ea"/>
              </a:rPr>
              <a:t>请运行</a:t>
            </a:r>
            <a:r>
              <a:rPr lang="en-US" altLang="zh-CN" sz="2000" dirty="0" smtClean="0">
                <a:latin typeface="+mn-ea"/>
                <a:ea typeface="+mn-ea"/>
              </a:rPr>
              <a:t>Internet Explorer</a:t>
            </a:r>
            <a:r>
              <a:rPr lang="zh-CN" altLang="en-US" sz="2000" dirty="0" smtClean="0">
                <a:latin typeface="+mn-ea"/>
                <a:ea typeface="+mn-ea"/>
              </a:rPr>
              <a:t>，并完成下面的操作：</a:t>
            </a:r>
          </a:p>
          <a:p>
            <a:pPr lvl="1">
              <a:lnSpc>
                <a:spcPct val="90000"/>
              </a:lnSpc>
            </a:pPr>
            <a:r>
              <a:rPr lang="zh-CN" altLang="en-US" sz="2000" dirty="0" smtClean="0">
                <a:latin typeface="+mn-ea"/>
                <a:ea typeface="+mn-ea"/>
              </a:rPr>
              <a:t>某网站的网址是：</a:t>
            </a:r>
            <a:r>
              <a:rPr lang="en-US" altLang="zh-CN" sz="2000" dirty="0" smtClean="0">
                <a:latin typeface="+mn-ea"/>
                <a:ea typeface="+mn-ea"/>
              </a:rPr>
              <a:t>http://gr.xidian.edu.cn/index.do</a:t>
            </a:r>
            <a:r>
              <a:rPr lang="zh-CN" altLang="en-US" sz="2000" dirty="0" smtClean="0">
                <a:latin typeface="+mn-ea"/>
                <a:ea typeface="+mn-ea"/>
              </a:rPr>
              <a:t>，打开此主页；</a:t>
            </a:r>
            <a:endParaRPr lang="en-US" altLang="zh-CN" sz="2000" dirty="0" smtClean="0">
              <a:latin typeface="+mn-ea"/>
              <a:ea typeface="+mn-ea"/>
            </a:endParaRPr>
          </a:p>
          <a:p>
            <a:pPr lvl="1">
              <a:lnSpc>
                <a:spcPct val="90000"/>
              </a:lnSpc>
            </a:pPr>
            <a:r>
              <a:rPr lang="zh-CN" altLang="en-US" sz="2000" dirty="0" smtClean="0">
                <a:latin typeface="+mn-ea"/>
                <a:ea typeface="+mn-ea"/>
              </a:rPr>
              <a:t>并将该页面的内容以仅</a:t>
            </a:r>
            <a:r>
              <a:rPr lang="en-US" altLang="zh-CN" sz="2000" dirty="0" smtClean="0">
                <a:latin typeface="+mn-ea"/>
                <a:ea typeface="+mn-ea"/>
              </a:rPr>
              <a:t>HTML</a:t>
            </a:r>
            <a:r>
              <a:rPr lang="zh-CN" altLang="en-US" sz="2000" dirty="0" smtClean="0">
                <a:latin typeface="+mn-ea"/>
                <a:ea typeface="+mn-ea"/>
              </a:rPr>
              <a:t>格式保存到考生文件夹下，并命名为“西电研究生网站</a:t>
            </a:r>
            <a:r>
              <a:rPr lang="en-US" altLang="zh-CN" sz="2000" dirty="0" smtClean="0">
                <a:latin typeface="+mn-ea"/>
                <a:ea typeface="+mn-ea"/>
              </a:rPr>
              <a:t>.html”</a:t>
            </a:r>
            <a:r>
              <a:rPr lang="zh-CN" altLang="en-US" sz="2000" dirty="0" smtClean="0">
                <a:latin typeface="+mn-ea"/>
                <a:ea typeface="+mn-ea"/>
              </a:rPr>
              <a:t>。</a:t>
            </a:r>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习 题</a:t>
            </a:r>
            <a:endParaRPr lang="zh-CN" altLang="en-US" dirty="0"/>
          </a:p>
        </p:txBody>
      </p:sp>
      <p:sp>
        <p:nvSpPr>
          <p:cNvPr id="3" name="内容占位符 2"/>
          <p:cNvSpPr>
            <a:spLocks noGrp="1"/>
          </p:cNvSpPr>
          <p:nvPr>
            <p:ph idx="1"/>
          </p:nvPr>
        </p:nvSpPr>
        <p:spPr/>
        <p:txBody>
          <a:bodyPr>
            <a:normAutofit/>
          </a:bodyPr>
          <a:lstStyle/>
          <a:p>
            <a:r>
              <a:rPr lang="en-US" altLang="zh-CN" dirty="0" smtClean="0"/>
              <a:t>3</a:t>
            </a:r>
            <a:r>
              <a:rPr lang="zh-CN" altLang="en-US" dirty="0" smtClean="0"/>
              <a:t>、启动</a:t>
            </a:r>
            <a:r>
              <a:rPr lang="en-US" altLang="zh-CN" dirty="0" smtClean="0"/>
              <a:t>IE</a:t>
            </a:r>
            <a:r>
              <a:rPr lang="en-US" altLang="zh-CN" dirty="0" smtClean="0">
                <a:latin typeface="+mn-ea"/>
              </a:rPr>
              <a:t> ,</a:t>
            </a:r>
            <a:r>
              <a:rPr lang="zh-CN" altLang="en-US" dirty="0" smtClean="0">
                <a:latin typeface="+mn-ea"/>
              </a:rPr>
              <a:t>完成以下操作</a:t>
            </a:r>
            <a:endParaRPr lang="en-US" altLang="zh-CN" dirty="0" smtClean="0"/>
          </a:p>
          <a:p>
            <a:pPr lvl="1"/>
            <a:r>
              <a:rPr lang="zh-CN" altLang="en-US" dirty="0" smtClean="0"/>
              <a:t>打开</a:t>
            </a:r>
            <a:r>
              <a:rPr lang="en-US" altLang="zh-CN" dirty="0" smtClean="0"/>
              <a:t>IE</a:t>
            </a:r>
            <a:r>
              <a:rPr lang="zh-CN" altLang="en-US" dirty="0" smtClean="0"/>
              <a:t>浏览器，设置</a:t>
            </a:r>
            <a:r>
              <a:rPr lang="en-US" altLang="zh-CN" dirty="0" smtClean="0"/>
              <a:t>IE</a:t>
            </a:r>
            <a:r>
              <a:rPr lang="zh-CN" altLang="en-US" dirty="0" smtClean="0"/>
              <a:t>不显示图片。</a:t>
            </a:r>
            <a:endParaRPr lang="en-US" altLang="zh-CN" dirty="0" smtClean="0"/>
          </a:p>
          <a:p>
            <a:pPr lvl="1"/>
            <a:r>
              <a:rPr lang="zh-CN" altLang="en-US" dirty="0" smtClean="0"/>
              <a:t>利用</a:t>
            </a:r>
            <a:r>
              <a:rPr lang="en-US" altLang="zh-CN" dirty="0" smtClean="0"/>
              <a:t>Internet Explorer</a:t>
            </a:r>
            <a:r>
              <a:rPr lang="zh-CN" altLang="en-US" dirty="0" smtClean="0"/>
              <a:t>浏览器提供的搜索功能，选取搜索引擎</a:t>
            </a:r>
            <a:r>
              <a:rPr lang="en-US" altLang="zh-CN" dirty="0" smtClean="0"/>
              <a:t>Google</a:t>
            </a:r>
            <a:r>
              <a:rPr lang="zh-CN" altLang="en-US" dirty="0" smtClean="0"/>
              <a:t>（网址为：</a:t>
            </a:r>
            <a:r>
              <a:rPr lang="en-US" altLang="zh-CN" dirty="0" smtClean="0"/>
              <a:t>http://www.google.cn/</a:t>
            </a:r>
            <a:r>
              <a:rPr lang="zh-CN" altLang="en-US" dirty="0" smtClean="0"/>
              <a:t>）查找</a:t>
            </a:r>
            <a:r>
              <a:rPr lang="en-US" altLang="zh-CN" dirty="0" smtClean="0"/>
              <a:t>"</a:t>
            </a:r>
            <a:r>
              <a:rPr lang="zh-CN" altLang="en-US" dirty="0" smtClean="0"/>
              <a:t>申花企业</a:t>
            </a:r>
            <a:r>
              <a:rPr lang="en-US" altLang="zh-CN" dirty="0" smtClean="0"/>
              <a:t>"</a:t>
            </a:r>
            <a:r>
              <a:rPr lang="zh-CN" altLang="en-US" dirty="0" smtClean="0"/>
              <a:t>的资料。</a:t>
            </a:r>
            <a:endParaRPr lang="en-US" altLang="zh-CN" dirty="0" smtClean="0"/>
          </a:p>
          <a:p>
            <a:pPr lvl="1"/>
            <a:r>
              <a:rPr lang="zh-CN" altLang="en-US" dirty="0" smtClean="0"/>
              <a:t>将搜索到的第一个网页内容以文本文件的格式保存到考生文件夹下，命名为</a:t>
            </a:r>
            <a:r>
              <a:rPr lang="en-US" altLang="zh-CN" dirty="0" smtClean="0"/>
              <a:t>shen.txt</a:t>
            </a:r>
            <a:r>
              <a:rPr lang="zh-CN" altLang="en-US" dirty="0" smtClean="0"/>
              <a:t>。</a:t>
            </a:r>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习 题</a:t>
            </a:r>
            <a:endParaRPr lang="zh-CN" altLang="en-US" dirty="0"/>
          </a:p>
        </p:txBody>
      </p:sp>
      <p:sp>
        <p:nvSpPr>
          <p:cNvPr id="3" name="内容占位符 2"/>
          <p:cNvSpPr>
            <a:spLocks noGrp="1"/>
          </p:cNvSpPr>
          <p:nvPr>
            <p:ph idx="1"/>
          </p:nvPr>
        </p:nvSpPr>
        <p:spPr/>
        <p:txBody>
          <a:bodyPr>
            <a:normAutofit/>
          </a:bodyPr>
          <a:lstStyle/>
          <a:p>
            <a:r>
              <a:rPr lang="en-US" altLang="zh-CN" sz="2800" dirty="0" smtClean="0"/>
              <a:t>5</a:t>
            </a:r>
            <a:r>
              <a:rPr lang="zh-CN" altLang="en-US" sz="2800" dirty="0" smtClean="0"/>
              <a:t>、启动</a:t>
            </a:r>
            <a:r>
              <a:rPr lang="en-US" altLang="zh-CN" sz="2800" dirty="0" smtClean="0"/>
              <a:t>IE</a:t>
            </a:r>
            <a:r>
              <a:rPr lang="en-US" sz="2800" b="1" kern="1200" dirty="0" smtClean="0">
                <a:solidFill>
                  <a:schemeClr val="tx1"/>
                </a:solidFill>
                <a:effectLst/>
                <a:latin typeface="华文新魏" pitchFamily="2" charset="-122"/>
                <a:ea typeface="华文新魏" pitchFamily="2" charset="-122"/>
                <a:cs typeface="+mn-cs"/>
              </a:rPr>
              <a:t>,</a:t>
            </a:r>
            <a:r>
              <a:rPr lang="zh-CN" altLang="en-US" sz="2800" b="1" kern="1200" dirty="0" smtClean="0">
                <a:solidFill>
                  <a:schemeClr val="tx1"/>
                </a:solidFill>
                <a:effectLst/>
                <a:latin typeface="华文新魏" pitchFamily="2" charset="-122"/>
                <a:ea typeface="华文新魏" pitchFamily="2" charset="-122"/>
                <a:cs typeface="+mn-cs"/>
              </a:rPr>
              <a:t>完成以下操作</a:t>
            </a:r>
            <a:endParaRPr lang="en-US" altLang="zh-CN" sz="2800" dirty="0" smtClean="0"/>
          </a:p>
          <a:p>
            <a:pPr lvl="1"/>
            <a:r>
              <a:rPr lang="zh-CN" altLang="en-US" dirty="0" smtClean="0"/>
              <a:t>设置网页在历史记录中保存</a:t>
            </a:r>
            <a:r>
              <a:rPr lang="en-US" altLang="zh-CN" dirty="0" smtClean="0"/>
              <a:t>10</a:t>
            </a:r>
            <a:r>
              <a:rPr lang="zh-CN" altLang="en-US" dirty="0" smtClean="0"/>
              <a:t>天。</a:t>
            </a:r>
          </a:p>
          <a:p>
            <a:r>
              <a:rPr lang="en-US" altLang="zh-CN" dirty="0" smtClean="0"/>
              <a:t>6</a:t>
            </a:r>
            <a:r>
              <a:rPr lang="zh-CN" altLang="en-US" sz="2800" dirty="0" smtClean="0"/>
              <a:t>、启动</a:t>
            </a:r>
            <a:r>
              <a:rPr lang="en-US" altLang="zh-CN" sz="2800" dirty="0" smtClean="0"/>
              <a:t>IE</a:t>
            </a:r>
            <a:r>
              <a:rPr lang="en-US" altLang="zh-CN" sz="2800" dirty="0" smtClean="0">
                <a:latin typeface="+mn-ea"/>
              </a:rPr>
              <a:t> ,</a:t>
            </a:r>
            <a:r>
              <a:rPr lang="zh-CN" altLang="en-US" sz="2800" dirty="0" smtClean="0">
                <a:latin typeface="+mn-ea"/>
              </a:rPr>
              <a:t>完成以下操作</a:t>
            </a:r>
            <a:endParaRPr lang="en-US" altLang="zh-CN" dirty="0" smtClean="0"/>
          </a:p>
          <a:p>
            <a:pPr lvl="1"/>
            <a:r>
              <a:rPr lang="zh-CN" altLang="en-US" dirty="0" smtClean="0"/>
              <a:t>某网站的主页地址是：</a:t>
            </a:r>
            <a:r>
              <a:rPr lang="en-US" altLang="zh-CN" dirty="0" smtClean="0"/>
              <a:t>http://www.20cn.net/ns/cn/zs/data/20020818024857.htm</a:t>
            </a:r>
            <a:r>
              <a:rPr lang="zh-CN" altLang="en-US" dirty="0" smtClean="0"/>
              <a:t>，打开此主页；</a:t>
            </a:r>
            <a:endParaRPr lang="en-US" altLang="zh-CN" dirty="0" smtClean="0"/>
          </a:p>
          <a:p>
            <a:pPr lvl="1"/>
            <a:r>
              <a:rPr lang="zh-CN" altLang="en-US" dirty="0" smtClean="0"/>
              <a:t>浏览</a:t>
            </a:r>
            <a:r>
              <a:rPr lang="en-US" altLang="zh-CN" dirty="0" smtClean="0"/>
              <a:t>“</a:t>
            </a:r>
            <a:r>
              <a:rPr lang="zh-CN" altLang="en-US" dirty="0" smtClean="0"/>
              <a:t>网络基础知识</a:t>
            </a:r>
            <a:r>
              <a:rPr lang="en-US" altLang="zh-CN" dirty="0" smtClean="0"/>
              <a:t>”</a:t>
            </a:r>
            <a:r>
              <a:rPr lang="zh-CN" altLang="en-US" dirty="0" smtClean="0"/>
              <a:t>页面；</a:t>
            </a:r>
            <a:endParaRPr lang="en-US" altLang="zh-CN" dirty="0" smtClean="0"/>
          </a:p>
          <a:p>
            <a:pPr lvl="1"/>
            <a:r>
              <a:rPr lang="zh-CN" altLang="en-US" dirty="0" smtClean="0"/>
              <a:t>并将该页面的内容以文本文件的格式保存到考生文件夹下，命名为</a:t>
            </a:r>
            <a:r>
              <a:rPr lang="en-US" altLang="zh-CN" dirty="0" smtClean="0"/>
              <a:t>"</a:t>
            </a:r>
            <a:r>
              <a:rPr lang="zh-CN" altLang="en-US" dirty="0" smtClean="0"/>
              <a:t>学习</a:t>
            </a:r>
            <a:r>
              <a:rPr lang="en-US" altLang="zh-CN" dirty="0" smtClean="0"/>
              <a:t>1.txt"</a:t>
            </a:r>
            <a:r>
              <a:rPr lang="zh-CN" altLang="en-US" dirty="0" smtClean="0"/>
              <a:t>。</a:t>
            </a:r>
            <a:endParaRPr lang="en-US" altLang="zh-CN" dirty="0" smtClean="0"/>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mn-ea"/>
              </a:rPr>
              <a:t>习 题</a:t>
            </a:r>
            <a:endParaRPr lang="zh-CN" altLang="en-US" dirty="0"/>
          </a:p>
        </p:txBody>
      </p:sp>
      <p:sp>
        <p:nvSpPr>
          <p:cNvPr id="3" name="内容占位符 2"/>
          <p:cNvSpPr>
            <a:spLocks noGrp="1"/>
          </p:cNvSpPr>
          <p:nvPr>
            <p:ph idx="1"/>
          </p:nvPr>
        </p:nvSpPr>
        <p:spPr/>
        <p:txBody>
          <a:bodyPr/>
          <a:lstStyle/>
          <a:p>
            <a:r>
              <a:rPr lang="en-US" altLang="zh-CN" dirty="0" smtClean="0"/>
              <a:t>7.Outlook</a:t>
            </a:r>
            <a:r>
              <a:rPr lang="zh-CN" altLang="en-US" dirty="0" smtClean="0"/>
              <a:t>应用</a:t>
            </a:r>
            <a:endParaRPr lang="en-US" altLang="zh-CN" dirty="0" smtClean="0"/>
          </a:p>
          <a:p>
            <a:pPr lvl="1"/>
            <a:r>
              <a:rPr lang="zh-CN" altLang="en-US" dirty="0" smtClean="0"/>
              <a:t>已知某同学的邮件帐号为：</a:t>
            </a:r>
            <a:r>
              <a:rPr lang="en-US" altLang="zh-CN" dirty="0" smtClean="0">
                <a:hlinkClick r:id="rId2"/>
              </a:rPr>
              <a:t>abcd@sina.com</a:t>
            </a:r>
            <a:r>
              <a:rPr lang="zh-CN" altLang="en-US" dirty="0" smtClean="0"/>
              <a:t>，其收件服务器地址为：</a:t>
            </a:r>
            <a:r>
              <a:rPr lang="en-US" altLang="zh-CN" dirty="0" smtClean="0"/>
              <a:t>pop3.sina.com.cn</a:t>
            </a:r>
            <a:r>
              <a:rPr lang="zh-CN" altLang="en-US" dirty="0" smtClean="0"/>
              <a:t>、发件服务器地址为：</a:t>
            </a:r>
            <a:r>
              <a:rPr lang="en-US" altLang="zh-CN" dirty="0" smtClean="0"/>
              <a:t>smtp.sina.com.cn</a:t>
            </a:r>
            <a:r>
              <a:rPr lang="zh-CN" altLang="en-US" dirty="0" smtClean="0"/>
              <a:t>。</a:t>
            </a:r>
            <a:endParaRPr lang="en-US" altLang="zh-CN" dirty="0" smtClean="0"/>
          </a:p>
          <a:p>
            <a:pPr lvl="1"/>
            <a:r>
              <a:rPr lang="zh-CN" altLang="en-US" dirty="0" smtClean="0"/>
              <a:t>请在</a:t>
            </a:r>
            <a:r>
              <a:rPr lang="en-US" altLang="zh-CN" dirty="0" smtClean="0"/>
              <a:t>Outlook2010</a:t>
            </a:r>
            <a:r>
              <a:rPr lang="zh-CN" altLang="en-US" dirty="0" smtClean="0"/>
              <a:t>中手工添加邮件账户，邮件帐户的显示名称为“小华”。</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4000" b="1" kern="1200" cap="none" spc="50" dirty="0" smtClean="0">
                <a:ln w="11430"/>
                <a:gradFill>
                  <a:gsLst>
                    <a:gs pos="25000">
                      <a:schemeClr val="accent2">
                        <a:satMod val="155000"/>
                      </a:schemeClr>
                    </a:gs>
                    <a:gs pos="100000">
                      <a:schemeClr val="accent2">
                        <a:shade val="45000"/>
                        <a:satMod val="165000"/>
                      </a:schemeClr>
                    </a:gs>
                  </a:gsLst>
                  <a:lin ang="5400000"/>
                </a:gradFill>
                <a:effectLst>
                  <a:outerShdw blurRad="50800" dist="38100" algn="tr" rotWithShape="0">
                    <a:prstClr val="black">
                      <a:alpha val="40000"/>
                    </a:prstClr>
                  </a:outerShdw>
                </a:effectLst>
                <a:latin typeface="华文新魏" pitchFamily="2" charset="-122"/>
                <a:ea typeface="华文新魏" pitchFamily="2" charset="-122"/>
                <a:cs typeface="+mj-cs"/>
              </a:rPr>
              <a:t>习 题</a:t>
            </a:r>
            <a:endParaRPr lang="zh-CN" altLang="en-US" dirty="0"/>
          </a:p>
        </p:txBody>
      </p:sp>
      <p:sp>
        <p:nvSpPr>
          <p:cNvPr id="3" name="内容占位符 2"/>
          <p:cNvSpPr>
            <a:spLocks noGrp="1"/>
          </p:cNvSpPr>
          <p:nvPr>
            <p:ph idx="1"/>
          </p:nvPr>
        </p:nvSpPr>
        <p:spPr/>
        <p:txBody>
          <a:bodyPr/>
          <a:lstStyle/>
          <a:p>
            <a:r>
              <a:rPr lang="en-US" altLang="zh-CN" dirty="0" smtClean="0"/>
              <a:t>8</a:t>
            </a:r>
            <a:r>
              <a:rPr lang="zh-CN" altLang="en-US" dirty="0" smtClean="0"/>
              <a:t>、</a:t>
            </a:r>
            <a:r>
              <a:rPr lang="en-US" altLang="zh-CN" dirty="0" smtClean="0"/>
              <a:t>outlook</a:t>
            </a:r>
            <a:r>
              <a:rPr lang="zh-CN" altLang="en-US" dirty="0" smtClean="0"/>
              <a:t>应用</a:t>
            </a:r>
            <a:endParaRPr lang="en-US" altLang="zh-CN" dirty="0" smtClean="0"/>
          </a:p>
          <a:p>
            <a:pPr lvl="1"/>
            <a:r>
              <a:rPr lang="zh-CN" altLang="en-US" dirty="0" smtClean="0"/>
              <a:t>请按照下列要求，利用</a:t>
            </a:r>
            <a:r>
              <a:rPr lang="en-US" altLang="zh-CN" dirty="0" smtClean="0"/>
              <a:t>Outlook2010</a:t>
            </a:r>
            <a:r>
              <a:rPr lang="zh-CN" altLang="en-US" dirty="0" smtClean="0"/>
              <a:t>发送邮件，并将考生文件夹下的</a:t>
            </a:r>
            <a:r>
              <a:rPr lang="en-US" altLang="zh-CN" dirty="0" smtClean="0"/>
              <a:t>1.jpg</a:t>
            </a:r>
            <a:r>
              <a:rPr lang="zh-CN" altLang="en-US" dirty="0" smtClean="0"/>
              <a:t>图片文件作为附件发送。</a:t>
            </a:r>
          </a:p>
          <a:p>
            <a:pPr lvl="1"/>
            <a:r>
              <a:rPr lang="zh-CN" altLang="en-US" dirty="0" smtClean="0"/>
              <a:t>收件人邮箱地址为：</a:t>
            </a:r>
            <a:r>
              <a:rPr lang="en-US" altLang="zh-CN" dirty="0" smtClean="0"/>
              <a:t>xiaoming@163.com</a:t>
            </a:r>
          </a:p>
          <a:p>
            <a:pPr lvl="1"/>
            <a:r>
              <a:rPr lang="zh-CN" altLang="en-US" dirty="0" smtClean="0"/>
              <a:t>邮件主题：发给你一个图片文件</a:t>
            </a:r>
          </a:p>
          <a:p>
            <a:pPr lvl="1"/>
            <a:r>
              <a:rPr lang="zh-CN" altLang="en-US" dirty="0" smtClean="0"/>
              <a:t>邮件内容：请看图片</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normAutofit fontScale="90000"/>
          </a:bodyPr>
          <a:lstStyle/>
          <a:p>
            <a:r>
              <a:rPr lang="en-US" altLang="zh-CN" sz="4800" dirty="0" smtClean="0"/>
              <a:t>1.Internet</a:t>
            </a:r>
            <a:r>
              <a:rPr lang="zh-CN" altLang="en-US" sz="4800" dirty="0" smtClean="0"/>
              <a:t>基本术语</a:t>
            </a:r>
            <a:endParaRPr lang="zh-CN" altLang="en-US" dirty="0" smtClean="0"/>
          </a:p>
        </p:txBody>
      </p:sp>
      <p:sp>
        <p:nvSpPr>
          <p:cNvPr id="34820" name="Rectangle 3"/>
          <p:cNvSpPr>
            <a:spLocks noGrp="1" noChangeArrowheads="1"/>
          </p:cNvSpPr>
          <p:nvPr>
            <p:ph idx="1"/>
          </p:nvPr>
        </p:nvSpPr>
        <p:spPr/>
        <p:txBody>
          <a:bodyPr>
            <a:normAutofit/>
          </a:bodyPr>
          <a:lstStyle/>
          <a:p>
            <a:pPr lvl="1" eaLnBrk="1" hangingPunct="1"/>
            <a:r>
              <a:rPr lang="en-US" altLang="zh-CN" dirty="0" smtClean="0"/>
              <a:t>(1)</a:t>
            </a:r>
            <a:r>
              <a:rPr lang="zh-CN" altLang="en-US" dirty="0" smtClean="0"/>
              <a:t>普通文本</a:t>
            </a:r>
          </a:p>
          <a:p>
            <a:pPr lvl="2" eaLnBrk="1" hangingPunct="1"/>
            <a:r>
              <a:rPr lang="zh-CN" altLang="en-US" dirty="0" smtClean="0"/>
              <a:t>可见字符（文字、字母、数字、符号等）</a:t>
            </a:r>
          </a:p>
          <a:p>
            <a:pPr lvl="1" eaLnBrk="1" hangingPunct="1"/>
            <a:r>
              <a:rPr lang="en-US" altLang="zh-CN" dirty="0" smtClean="0"/>
              <a:t>(2)</a:t>
            </a:r>
            <a:r>
              <a:rPr lang="zh-CN" altLang="en-US" dirty="0" smtClean="0"/>
              <a:t>超文本</a:t>
            </a:r>
          </a:p>
          <a:p>
            <a:pPr lvl="2" eaLnBrk="1" hangingPunct="1"/>
            <a:r>
              <a:rPr lang="zh-CN" altLang="en-US" dirty="0" smtClean="0"/>
              <a:t>普通文本</a:t>
            </a:r>
            <a:r>
              <a:rPr lang="en-US" altLang="zh-CN" dirty="0" smtClean="0"/>
              <a:t>+</a:t>
            </a:r>
            <a:r>
              <a:rPr lang="zh-CN" altLang="en-US" dirty="0" smtClean="0"/>
              <a:t>超链接</a:t>
            </a:r>
          </a:p>
          <a:p>
            <a:pPr lvl="2" eaLnBrk="1" hangingPunct="1"/>
            <a:r>
              <a:rPr lang="zh-CN" altLang="en-US" dirty="0" smtClean="0"/>
              <a:t>超文本标记语言</a:t>
            </a:r>
          </a:p>
          <a:p>
            <a:pPr lvl="3" eaLnBrk="1" hangingPunct="1"/>
            <a:r>
              <a:rPr lang="zh-CN" altLang="en-US" dirty="0" smtClean="0"/>
              <a:t>（</a:t>
            </a:r>
            <a:r>
              <a:rPr lang="en-US" altLang="zh-CN" dirty="0" smtClean="0"/>
              <a:t>HTML</a:t>
            </a:r>
            <a:r>
              <a:rPr lang="zh-CN" altLang="en-US" dirty="0" smtClean="0"/>
              <a:t>，</a:t>
            </a:r>
            <a:r>
              <a:rPr lang="en-US" altLang="zh-CN" dirty="0" smtClean="0"/>
              <a:t>Hyper Text Markup Language</a:t>
            </a:r>
            <a:r>
              <a:rPr lang="zh-CN" altLang="en-US" dirty="0" smtClean="0"/>
              <a:t>）</a:t>
            </a:r>
          </a:p>
          <a:p>
            <a:pPr lvl="2" eaLnBrk="1" hangingPunct="1"/>
            <a:r>
              <a:rPr lang="en-US" altLang="zh-CN" dirty="0" smtClean="0"/>
              <a:t>URL——</a:t>
            </a:r>
            <a:r>
              <a:rPr lang="zh-CN" altLang="en-US" dirty="0" smtClean="0"/>
              <a:t>统一资源定位器</a:t>
            </a:r>
          </a:p>
          <a:p>
            <a:pPr lvl="3" eaLnBrk="1" hangingPunct="1"/>
            <a:r>
              <a:rPr lang="en-US" altLang="zh-CN" dirty="0" smtClean="0"/>
              <a:t>&lt;</a:t>
            </a:r>
            <a:r>
              <a:rPr lang="zh-CN" altLang="en-US" dirty="0" smtClean="0"/>
              <a:t>服务类型</a:t>
            </a:r>
            <a:r>
              <a:rPr lang="en-US" altLang="zh-CN" dirty="0" smtClean="0"/>
              <a:t>&gt;://&lt;</a:t>
            </a:r>
            <a:r>
              <a:rPr lang="zh-CN" altLang="en-US" dirty="0" smtClean="0"/>
              <a:t>主机</a:t>
            </a:r>
            <a:r>
              <a:rPr lang="en-US" altLang="zh-CN" dirty="0" smtClean="0"/>
              <a:t>IP</a:t>
            </a:r>
            <a:r>
              <a:rPr lang="zh-CN" altLang="en-US" dirty="0" smtClean="0"/>
              <a:t>地址或域名</a:t>
            </a:r>
            <a:r>
              <a:rPr lang="en-US" altLang="zh-CN" dirty="0" smtClean="0"/>
              <a:t>&gt;/&lt;</a:t>
            </a:r>
            <a:r>
              <a:rPr lang="zh-CN" altLang="en-US" dirty="0" smtClean="0"/>
              <a:t>资源路径与文件名</a:t>
            </a:r>
            <a:r>
              <a:rPr lang="en-US" altLang="zh-CN" dirty="0" smtClean="0"/>
              <a:t>&gt;</a:t>
            </a:r>
          </a:p>
          <a:p>
            <a:pPr lvl="3" eaLnBrk="1" hangingPunct="1"/>
            <a:r>
              <a:rPr lang="zh-CN" altLang="en-US" dirty="0" smtClean="0"/>
              <a:t>例如： </a:t>
            </a:r>
            <a:r>
              <a:rPr lang="en-US" altLang="zh-CN" dirty="0" smtClean="0"/>
              <a:t>http://www.bnu.edu.cn/news/index.php</a:t>
            </a:r>
          </a:p>
        </p:txBody>
      </p:sp>
      <p:sp>
        <p:nvSpPr>
          <p:cNvPr id="34818" name="灯片编号占位符 5"/>
          <p:cNvSpPr>
            <a:spLocks noGrp="1"/>
          </p:cNvSpPr>
          <p:nvPr>
            <p:ph type="sldNum" sz="quarter" idx="12"/>
          </p:nvPr>
        </p:nvSpPr>
        <p:spPr>
          <a:noFill/>
        </p:spPr>
        <p:txBody>
          <a:bodyPr/>
          <a:lstStyle/>
          <a:p>
            <a:fld id="{CF1E1E25-43B5-454F-A8E5-8974AC1F1F6F}" type="slidenum">
              <a:rPr lang="en-US" altLang="zh-CN" smtClean="0">
                <a:ea typeface="宋体" charset="-122"/>
              </a:rPr>
              <a:pPr/>
              <a:t>3</a:t>
            </a:fld>
            <a:endParaRPr lang="en-US" altLang="zh-CN" smtClean="0">
              <a:ea typeface="宋体" charset="-122"/>
            </a:endParaRPr>
          </a:p>
        </p:txBody>
      </p:sp>
    </p:spTree>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normAutofit fontScale="90000"/>
          </a:bodyPr>
          <a:lstStyle/>
          <a:p>
            <a:r>
              <a:rPr lang="en-US" altLang="zh-CN" sz="4800" dirty="0" smtClean="0"/>
              <a:t>2.IE 9.0</a:t>
            </a:r>
            <a:r>
              <a:rPr lang="zh-CN" altLang="en-US" sz="4800" dirty="0" smtClean="0"/>
              <a:t>的使用</a:t>
            </a:r>
            <a:endParaRPr lang="zh-CN" altLang="en-US" dirty="0" smtClean="0"/>
          </a:p>
        </p:txBody>
      </p:sp>
      <p:sp>
        <p:nvSpPr>
          <p:cNvPr id="35844" name="Rectangle 3"/>
          <p:cNvSpPr>
            <a:spLocks noGrp="1" noChangeArrowheads="1"/>
          </p:cNvSpPr>
          <p:nvPr>
            <p:ph idx="1"/>
          </p:nvPr>
        </p:nvSpPr>
        <p:spPr/>
        <p:txBody>
          <a:bodyPr>
            <a:normAutofit fontScale="92500" lnSpcReduction="20000"/>
          </a:bodyPr>
          <a:lstStyle/>
          <a:p>
            <a:pPr lvl="1" eaLnBrk="1" hangingPunct="1"/>
            <a:r>
              <a:rPr lang="en-US" altLang="zh-CN" sz="3200" dirty="0" smtClean="0"/>
              <a:t>(1)IE</a:t>
            </a:r>
            <a:r>
              <a:rPr lang="zh-CN" altLang="en-US" sz="3200" dirty="0" smtClean="0"/>
              <a:t>窗口和工具按钮</a:t>
            </a:r>
            <a:endParaRPr lang="en-US" altLang="zh-CN" sz="3200" dirty="0" smtClean="0"/>
          </a:p>
          <a:p>
            <a:pPr lvl="2"/>
            <a:r>
              <a:rPr lang="en-US" altLang="zh-CN" sz="2800" dirty="0" smtClean="0"/>
              <a:t>IE9.0</a:t>
            </a:r>
            <a:r>
              <a:rPr lang="zh-CN" altLang="en-US" sz="2800" dirty="0" smtClean="0"/>
              <a:t>界面的基本结构</a:t>
            </a:r>
            <a:endParaRPr lang="en-US" altLang="zh-CN" sz="2800" dirty="0" smtClean="0"/>
          </a:p>
          <a:p>
            <a:pPr lvl="3"/>
            <a:r>
              <a:rPr lang="zh-CN" altLang="en-US" sz="2800" dirty="0" smtClean="0"/>
              <a:t>标题栏、收藏夹、命令栏、菜单栏</a:t>
            </a:r>
            <a:endParaRPr lang="en-US" altLang="zh-CN" sz="2800" dirty="0" smtClean="0"/>
          </a:p>
          <a:p>
            <a:pPr lvl="3"/>
            <a:r>
              <a:rPr lang="zh-CN" altLang="en-US" sz="2800" smtClean="0"/>
              <a:t>主工作区</a:t>
            </a:r>
            <a:endParaRPr lang="en-US" altLang="zh-CN" sz="2800" dirty="0" smtClean="0"/>
          </a:p>
          <a:p>
            <a:pPr lvl="2"/>
            <a:r>
              <a:rPr lang="zh-CN" altLang="en-US" sz="2800" dirty="0" smtClean="0"/>
              <a:t>显示或隐藏功能栏</a:t>
            </a:r>
            <a:endParaRPr lang="en-US" altLang="zh-CN" sz="2800" dirty="0" smtClean="0"/>
          </a:p>
          <a:p>
            <a:pPr lvl="3"/>
            <a:r>
              <a:rPr lang="zh-CN" altLang="en-US" sz="2800" dirty="0" smtClean="0"/>
              <a:t>显示或隐藏菜单栏</a:t>
            </a:r>
            <a:endParaRPr lang="en-US" altLang="zh-CN" sz="2800" dirty="0" smtClean="0"/>
          </a:p>
          <a:p>
            <a:pPr lvl="4"/>
            <a:r>
              <a:rPr lang="zh-CN" altLang="en-US" sz="2800" dirty="0" smtClean="0"/>
              <a:t>右单击标题栏</a:t>
            </a:r>
            <a:r>
              <a:rPr lang="en-US" altLang="zh-CN" sz="2800" dirty="0" smtClean="0"/>
              <a:t>——</a:t>
            </a:r>
            <a:r>
              <a:rPr lang="zh-CN" altLang="en-US" sz="2800" dirty="0" smtClean="0"/>
              <a:t>选择“菜单栏”</a:t>
            </a:r>
            <a:endParaRPr lang="en-US" altLang="zh-CN" sz="2800" dirty="0" smtClean="0"/>
          </a:p>
          <a:p>
            <a:pPr lvl="3"/>
            <a:r>
              <a:rPr lang="zh-CN" altLang="en-US" sz="2800" dirty="0" smtClean="0"/>
              <a:t>显示或隐藏命令栏</a:t>
            </a:r>
            <a:endParaRPr lang="en-US" altLang="zh-CN" sz="2800" dirty="0" smtClean="0"/>
          </a:p>
          <a:p>
            <a:pPr lvl="4"/>
            <a:r>
              <a:rPr lang="zh-CN" altLang="en-US" sz="2800" dirty="0" smtClean="0"/>
              <a:t>右单击标题栏</a:t>
            </a:r>
            <a:r>
              <a:rPr lang="en-US" altLang="zh-CN" sz="2800" dirty="0" smtClean="0"/>
              <a:t>——</a:t>
            </a:r>
            <a:r>
              <a:rPr lang="zh-CN" altLang="en-US" sz="2800" dirty="0" smtClean="0"/>
              <a:t>选择“命令栏”</a:t>
            </a:r>
            <a:endParaRPr lang="en-US" altLang="zh-CN" sz="2800" dirty="0" smtClean="0"/>
          </a:p>
          <a:p>
            <a:pPr lvl="3"/>
            <a:r>
              <a:rPr lang="zh-CN" altLang="en-US" sz="2800" dirty="0" smtClean="0"/>
              <a:t>显示或隐藏收藏夹栏</a:t>
            </a:r>
            <a:endParaRPr lang="en-US" altLang="zh-CN" sz="2800" dirty="0" smtClean="0"/>
          </a:p>
          <a:p>
            <a:pPr lvl="4"/>
            <a:r>
              <a:rPr lang="zh-CN" altLang="en-US" sz="2800" dirty="0" smtClean="0"/>
              <a:t>右单击标题栏</a:t>
            </a:r>
            <a:r>
              <a:rPr lang="en-US" altLang="zh-CN" sz="2800" dirty="0" smtClean="0"/>
              <a:t>——</a:t>
            </a:r>
            <a:r>
              <a:rPr lang="zh-CN" altLang="en-US" sz="2800" dirty="0" smtClean="0"/>
              <a:t>选择“收藏夹”</a:t>
            </a:r>
            <a:endParaRPr lang="en-US" altLang="zh-CN" sz="2800" dirty="0" smtClean="0"/>
          </a:p>
        </p:txBody>
      </p:sp>
      <p:sp>
        <p:nvSpPr>
          <p:cNvPr id="35842" name="灯片编号占位符 5"/>
          <p:cNvSpPr>
            <a:spLocks noGrp="1"/>
          </p:cNvSpPr>
          <p:nvPr>
            <p:ph type="sldNum" sz="quarter" idx="12"/>
          </p:nvPr>
        </p:nvSpPr>
        <p:spPr>
          <a:noFill/>
        </p:spPr>
        <p:txBody>
          <a:bodyPr/>
          <a:lstStyle/>
          <a:p>
            <a:fld id="{841BDB4E-CD31-43C2-B712-20173A726593}" type="slidenum">
              <a:rPr lang="en-US" altLang="zh-CN" smtClean="0">
                <a:ea typeface="宋体" charset="-122"/>
              </a:rPr>
              <a:pPr/>
              <a:t>4</a:t>
            </a:fld>
            <a:endParaRPr lang="en-US" altLang="zh-CN" smtClean="0">
              <a:ea typeface="宋体" charset="-122"/>
            </a:endParaRPr>
          </a:p>
        </p:txBody>
      </p:sp>
    </p:spTree>
  </p:cSld>
  <p:clrMapOvr>
    <a:masterClrMapping/>
  </p:clrMapOvr>
  <mc:AlternateContent xmlns:mc="http://schemas.openxmlformats.org/markup-compatibility/2006">
    <mc:Choice xmlns:p14="http://schemas.microsoft.com/office/powerpoint/2010/main" Requires="p14">
      <p:transition spd="slow" p14:dur="1300">
        <p14:pan/>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z="4000" b="1" kern="1200" cap="none" spc="50" dirty="0" smtClean="0">
                <a:ln w="11430"/>
                <a:gradFill>
                  <a:gsLst>
                    <a:gs pos="25000">
                      <a:schemeClr val="accent2">
                        <a:satMod val="155000"/>
                      </a:schemeClr>
                    </a:gs>
                    <a:gs pos="100000">
                      <a:schemeClr val="accent2">
                        <a:shade val="45000"/>
                        <a:satMod val="165000"/>
                      </a:schemeClr>
                    </a:gs>
                  </a:gsLst>
                  <a:lin ang="5400000"/>
                </a:gradFill>
                <a:effectLst>
                  <a:outerShdw blurRad="50800" dist="38100" algn="tr" rotWithShape="0">
                    <a:prstClr val="black">
                      <a:alpha val="40000"/>
                    </a:prstClr>
                  </a:outerShdw>
                </a:effectLst>
                <a:latin typeface="华文新魏" pitchFamily="2" charset="-122"/>
                <a:ea typeface="华文新魏" pitchFamily="2" charset="-122"/>
                <a:cs typeface="+mj-cs"/>
              </a:rPr>
              <a:t>2.IE 9.0</a:t>
            </a:r>
            <a:r>
              <a:rPr lang="zh-CN" altLang="en-US" sz="4000" b="1" kern="1200" cap="none" spc="50" dirty="0" smtClean="0">
                <a:ln w="11430"/>
                <a:gradFill>
                  <a:gsLst>
                    <a:gs pos="25000">
                      <a:schemeClr val="accent2">
                        <a:satMod val="155000"/>
                      </a:schemeClr>
                    </a:gs>
                    <a:gs pos="100000">
                      <a:schemeClr val="accent2">
                        <a:shade val="45000"/>
                        <a:satMod val="165000"/>
                      </a:schemeClr>
                    </a:gs>
                  </a:gsLst>
                  <a:lin ang="5400000"/>
                </a:gradFill>
                <a:effectLst>
                  <a:outerShdw blurRad="50800" dist="38100" algn="tr" rotWithShape="0">
                    <a:prstClr val="black">
                      <a:alpha val="40000"/>
                    </a:prstClr>
                  </a:outerShdw>
                </a:effectLst>
                <a:latin typeface="华文新魏" pitchFamily="2" charset="-122"/>
                <a:ea typeface="华文新魏" pitchFamily="2" charset="-122"/>
                <a:cs typeface="+mj-cs"/>
              </a:rPr>
              <a:t>的使用</a:t>
            </a:r>
            <a:endParaRPr lang="zh-CN" altLang="en-US" dirty="0"/>
          </a:p>
        </p:txBody>
      </p:sp>
      <p:sp>
        <p:nvSpPr>
          <p:cNvPr id="3" name="内容占位符 2"/>
          <p:cNvSpPr>
            <a:spLocks noGrp="1"/>
          </p:cNvSpPr>
          <p:nvPr>
            <p:ph idx="1"/>
          </p:nvPr>
        </p:nvSpPr>
        <p:spPr/>
        <p:txBody>
          <a:bodyPr/>
          <a:lstStyle/>
          <a:p>
            <a:pPr lvl="1" eaLnBrk="1" hangingPunct="1"/>
            <a:r>
              <a:rPr lang="en-US" altLang="zh-CN" sz="3200" dirty="0" smtClean="0"/>
              <a:t>(2)</a:t>
            </a:r>
            <a:r>
              <a:rPr lang="zh-CN" altLang="en-US" sz="3200" dirty="0" smtClean="0"/>
              <a:t>常规浏览技巧</a:t>
            </a:r>
          </a:p>
          <a:p>
            <a:pPr lvl="2" eaLnBrk="1" hangingPunct="1"/>
            <a:r>
              <a:rPr lang="zh-CN" altLang="en-US" dirty="0" smtClean="0"/>
              <a:t>访问指定</a:t>
            </a:r>
            <a:r>
              <a:rPr lang="en-US" altLang="zh-CN" dirty="0" smtClean="0"/>
              <a:t>Internet</a:t>
            </a:r>
            <a:r>
              <a:rPr lang="zh-CN" altLang="en-US" dirty="0" smtClean="0"/>
              <a:t>站点</a:t>
            </a:r>
            <a:endParaRPr lang="en-US" altLang="zh-CN" dirty="0" smtClean="0"/>
          </a:p>
          <a:p>
            <a:pPr lvl="3"/>
            <a:r>
              <a:rPr lang="zh-CN" altLang="en-US" dirty="0" smtClean="0"/>
              <a:t>在地址栏输入</a:t>
            </a:r>
            <a:r>
              <a:rPr lang="en-US" altLang="zh-CN" dirty="0" smtClean="0"/>
              <a:t>URL</a:t>
            </a:r>
            <a:endParaRPr lang="zh-CN" altLang="en-US" dirty="0" smtClean="0"/>
          </a:p>
          <a:p>
            <a:pPr lvl="2" eaLnBrk="1" hangingPunct="1"/>
            <a:r>
              <a:rPr lang="zh-CN" altLang="en-US" dirty="0" smtClean="0"/>
              <a:t>切换语言编码</a:t>
            </a:r>
            <a:endParaRPr lang="en-US" altLang="zh-CN" dirty="0" smtClean="0"/>
          </a:p>
          <a:p>
            <a:pPr lvl="3"/>
            <a:r>
              <a:rPr lang="zh-CN" altLang="en-US" dirty="0" smtClean="0"/>
              <a:t>右单击</a:t>
            </a:r>
            <a:r>
              <a:rPr lang="en-US" altLang="zh-CN" dirty="0" smtClean="0"/>
              <a:t>——</a:t>
            </a:r>
            <a:r>
              <a:rPr lang="zh-CN" altLang="en-US" dirty="0" smtClean="0"/>
              <a:t>选择“编码”</a:t>
            </a:r>
          </a:p>
          <a:p>
            <a:pPr lvl="2" eaLnBrk="1" hangingPunct="1"/>
            <a:r>
              <a:rPr lang="zh-CN" altLang="en-US" dirty="0" smtClean="0"/>
              <a:t>信息存储</a:t>
            </a:r>
            <a:endParaRPr lang="en-US" altLang="zh-CN" dirty="0" smtClean="0"/>
          </a:p>
          <a:p>
            <a:pPr lvl="3"/>
            <a:r>
              <a:rPr lang="zh-CN" altLang="en-US" dirty="0" smtClean="0"/>
              <a:t>将信息（文字材料、图片）保存、</a:t>
            </a:r>
          </a:p>
          <a:p>
            <a:pPr lvl="3"/>
            <a:r>
              <a:rPr lang="zh-CN" altLang="en-US" dirty="0" smtClean="0"/>
              <a:t>将信息（文字材料、图片）粘贴到当前文档</a:t>
            </a:r>
          </a:p>
          <a:p>
            <a:pPr lvl="3"/>
            <a:r>
              <a:rPr lang="zh-CN" altLang="en-US" dirty="0" smtClean="0"/>
              <a:t>保存</a:t>
            </a:r>
            <a:r>
              <a:rPr lang="en-US" altLang="zh-CN" dirty="0" smtClean="0"/>
              <a:t>Internet</a:t>
            </a:r>
            <a:r>
              <a:rPr lang="zh-CN" altLang="en-US" dirty="0" smtClean="0"/>
              <a:t>上的网页</a:t>
            </a:r>
          </a:p>
          <a:p>
            <a:pPr lvl="2" eaLnBrk="1" hangingPunct="1"/>
            <a:endParaRPr lang="zh-CN" altLang="en-US" dirty="0"/>
          </a:p>
        </p:txBody>
      </p:sp>
    </p:spTree>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p:txBody>
          <a:bodyPr>
            <a:normAutofit fontScale="90000"/>
          </a:bodyPr>
          <a:lstStyle/>
          <a:p>
            <a:r>
              <a:rPr lang="en-US" sz="5400" dirty="0" smtClean="0">
                <a:effectLst>
                  <a:outerShdw blurRad="50800" dist="38100" algn="tr" rotWithShape="0">
                    <a:prstClr val="black">
                      <a:alpha val="40000"/>
                    </a:prstClr>
                  </a:outerShdw>
                </a:effectLst>
              </a:rPr>
              <a:t>2.IE 9.0</a:t>
            </a:r>
            <a:r>
              <a:rPr lang="zh-CN" altLang="en-US" sz="5400" dirty="0" smtClean="0">
                <a:effectLst>
                  <a:outerShdw blurRad="50800" dist="38100" algn="tr" rotWithShape="0">
                    <a:prstClr val="black">
                      <a:alpha val="40000"/>
                    </a:prstClr>
                  </a:outerShdw>
                </a:effectLst>
              </a:rPr>
              <a:t>的使用</a:t>
            </a:r>
            <a:endParaRPr lang="zh-CN" altLang="en-US" dirty="0" smtClean="0"/>
          </a:p>
        </p:txBody>
      </p:sp>
      <p:sp>
        <p:nvSpPr>
          <p:cNvPr id="36868" name="Rectangle 3"/>
          <p:cNvSpPr>
            <a:spLocks noGrp="1" noChangeArrowheads="1"/>
          </p:cNvSpPr>
          <p:nvPr>
            <p:ph idx="1"/>
          </p:nvPr>
        </p:nvSpPr>
        <p:spPr/>
        <p:txBody>
          <a:bodyPr>
            <a:normAutofit/>
          </a:bodyPr>
          <a:lstStyle/>
          <a:p>
            <a:pPr lvl="1" eaLnBrk="1" hangingPunct="1"/>
            <a:r>
              <a:rPr lang="en-US" altLang="zh-CN" sz="2400" b="1" dirty="0" smtClean="0"/>
              <a:t>(3)</a:t>
            </a:r>
            <a:r>
              <a:rPr lang="zh-CN" altLang="en-US" sz="2400" b="1" dirty="0" smtClean="0"/>
              <a:t>基础配置</a:t>
            </a:r>
            <a:endParaRPr lang="en-US" altLang="zh-CN" sz="2400" b="1" dirty="0" smtClean="0"/>
          </a:p>
          <a:p>
            <a:pPr lvl="2"/>
            <a:r>
              <a:rPr lang="zh-CN" altLang="en-US" sz="2000" dirty="0" smtClean="0"/>
              <a:t>方法</a:t>
            </a:r>
            <a:endParaRPr lang="en-US" altLang="zh-CN" sz="2000" dirty="0" smtClean="0"/>
          </a:p>
          <a:p>
            <a:pPr lvl="3"/>
            <a:r>
              <a:rPr lang="zh-CN" altLang="en-US" dirty="0" smtClean="0"/>
              <a:t>命令或菜单项</a:t>
            </a:r>
            <a:r>
              <a:rPr lang="en-US" altLang="zh-CN" dirty="0" smtClean="0"/>
              <a:t>【</a:t>
            </a:r>
            <a:r>
              <a:rPr lang="zh-CN" altLang="en-US" dirty="0" smtClean="0"/>
              <a:t>工具</a:t>
            </a:r>
            <a:r>
              <a:rPr lang="en-US" altLang="zh-CN" dirty="0" smtClean="0"/>
              <a:t>】——【internet</a:t>
            </a:r>
            <a:r>
              <a:rPr lang="zh-CN" altLang="en-US" dirty="0" smtClean="0"/>
              <a:t>选项</a:t>
            </a:r>
            <a:r>
              <a:rPr lang="en-US" altLang="zh-CN" dirty="0" smtClean="0"/>
              <a:t>】</a:t>
            </a:r>
          </a:p>
          <a:p>
            <a:pPr lvl="3"/>
            <a:r>
              <a:rPr lang="zh-CN" altLang="en-US" dirty="0" smtClean="0"/>
              <a:t>打开“</a:t>
            </a:r>
            <a:r>
              <a:rPr lang="en-US" altLang="zh-CN" dirty="0" smtClean="0"/>
              <a:t>internet</a:t>
            </a:r>
            <a:r>
              <a:rPr lang="zh-CN" altLang="en-US" dirty="0" smtClean="0"/>
              <a:t>选项”对话框</a:t>
            </a:r>
            <a:endParaRPr lang="en-US" altLang="zh-CN" dirty="0" smtClean="0"/>
          </a:p>
          <a:p>
            <a:pPr lvl="2"/>
            <a:r>
              <a:rPr lang="zh-CN" altLang="en-US" sz="2000" dirty="0" smtClean="0"/>
              <a:t>关键项</a:t>
            </a:r>
          </a:p>
          <a:p>
            <a:pPr lvl="3">
              <a:lnSpc>
                <a:spcPct val="90000"/>
              </a:lnSpc>
            </a:pPr>
            <a:r>
              <a:rPr lang="zh-CN" altLang="en-US" dirty="0" smtClean="0"/>
              <a:t>设置主页</a:t>
            </a:r>
          </a:p>
          <a:p>
            <a:pPr lvl="3">
              <a:lnSpc>
                <a:spcPct val="90000"/>
              </a:lnSpc>
            </a:pPr>
            <a:r>
              <a:rPr lang="zh-CN" altLang="en-US" dirty="0" smtClean="0"/>
              <a:t>清空临时文件</a:t>
            </a:r>
          </a:p>
          <a:p>
            <a:pPr lvl="3">
              <a:buFont typeface="Wingdings" pitchFamily="2" charset="2"/>
              <a:buChar char="ü"/>
            </a:pPr>
            <a:r>
              <a:rPr lang="zh-CN" altLang="en-US" dirty="0" smtClean="0"/>
              <a:t>清除表单和密码信息</a:t>
            </a:r>
            <a:endParaRPr lang="en-US" altLang="zh-CN" dirty="0" smtClean="0"/>
          </a:p>
          <a:p>
            <a:pPr lvl="3">
              <a:buFont typeface="Wingdings" pitchFamily="2" charset="2"/>
              <a:buChar char="ü"/>
            </a:pPr>
            <a:r>
              <a:rPr lang="zh-CN" altLang="en-US" dirty="0" smtClean="0"/>
              <a:t>加快页的显示速度（停止显示图片、视频和音乐文件）</a:t>
            </a:r>
          </a:p>
        </p:txBody>
      </p:sp>
      <p:sp>
        <p:nvSpPr>
          <p:cNvPr id="36866" name="灯片编号占位符 5"/>
          <p:cNvSpPr>
            <a:spLocks noGrp="1"/>
          </p:cNvSpPr>
          <p:nvPr>
            <p:ph type="sldNum" sz="quarter" idx="12"/>
          </p:nvPr>
        </p:nvSpPr>
        <p:spPr>
          <a:noFill/>
        </p:spPr>
        <p:txBody>
          <a:bodyPr/>
          <a:lstStyle/>
          <a:p>
            <a:fld id="{E91BA26C-A7D4-4D54-9BD7-399D1302E892}" type="slidenum">
              <a:rPr lang="en-US" altLang="zh-CN" smtClean="0">
                <a:ea typeface="宋体" charset="-122"/>
              </a:rPr>
              <a:pPr/>
              <a:t>6</a:t>
            </a:fld>
            <a:endParaRPr lang="en-US" altLang="zh-CN" smtClean="0">
              <a:ea typeface="宋体" charset="-122"/>
            </a:endParaRPr>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normAutofit fontScale="90000"/>
          </a:bodyPr>
          <a:lstStyle/>
          <a:p>
            <a:r>
              <a:rPr lang="en-US" sz="5400" dirty="0" smtClean="0">
                <a:effectLst>
                  <a:outerShdw blurRad="50800" dist="38100" algn="tr" rotWithShape="0">
                    <a:prstClr val="black">
                      <a:alpha val="40000"/>
                    </a:prstClr>
                  </a:outerShdw>
                </a:effectLst>
              </a:rPr>
              <a:t>2.IE 9.0</a:t>
            </a:r>
            <a:r>
              <a:rPr lang="zh-CN" altLang="en-US" sz="5400" dirty="0" smtClean="0">
                <a:effectLst>
                  <a:outerShdw blurRad="50800" dist="38100" algn="tr" rotWithShape="0">
                    <a:prstClr val="black">
                      <a:alpha val="40000"/>
                    </a:prstClr>
                  </a:outerShdw>
                </a:effectLst>
              </a:rPr>
              <a:t>的使用</a:t>
            </a:r>
            <a:endParaRPr lang="zh-CN" altLang="en-US" dirty="0" smtClean="0"/>
          </a:p>
        </p:txBody>
      </p:sp>
      <p:sp>
        <p:nvSpPr>
          <p:cNvPr id="37892" name="Rectangle 3"/>
          <p:cNvSpPr>
            <a:spLocks noGrp="1" noChangeArrowheads="1"/>
          </p:cNvSpPr>
          <p:nvPr>
            <p:ph idx="1"/>
          </p:nvPr>
        </p:nvSpPr>
        <p:spPr/>
        <p:txBody>
          <a:bodyPr>
            <a:normAutofit/>
          </a:bodyPr>
          <a:lstStyle/>
          <a:p>
            <a:pPr lvl="1"/>
            <a:r>
              <a:rPr lang="en-US" altLang="zh-CN" b="0" dirty="0" smtClean="0"/>
              <a:t>(4)IE</a:t>
            </a:r>
            <a:r>
              <a:rPr lang="zh-CN" altLang="en-US" b="0" dirty="0" smtClean="0"/>
              <a:t>环境设置</a:t>
            </a:r>
            <a:endParaRPr lang="en-US" altLang="zh-CN" b="0" dirty="0" smtClean="0"/>
          </a:p>
          <a:p>
            <a:pPr lvl="2"/>
            <a:r>
              <a:rPr lang="zh-CN" altLang="en-US" dirty="0" smtClean="0"/>
              <a:t>安全性</a:t>
            </a:r>
          </a:p>
          <a:p>
            <a:pPr lvl="3"/>
            <a:r>
              <a:rPr lang="zh-CN" altLang="en-US" dirty="0" smtClean="0"/>
              <a:t>设置安全性级别   </a:t>
            </a:r>
          </a:p>
          <a:p>
            <a:pPr lvl="2"/>
            <a:r>
              <a:rPr lang="zh-CN" altLang="en-US" dirty="0" smtClean="0"/>
              <a:t>收藏夹的基本使用</a:t>
            </a:r>
          </a:p>
          <a:p>
            <a:pPr lvl="3"/>
            <a:r>
              <a:rPr lang="zh-CN" altLang="en-US" dirty="0" smtClean="0"/>
              <a:t>添加、删除</a:t>
            </a:r>
            <a:r>
              <a:rPr lang="en-US" altLang="zh-CN" dirty="0" smtClean="0"/>
              <a:t>URL</a:t>
            </a:r>
            <a:r>
              <a:rPr lang="zh-CN" altLang="en-US" dirty="0" smtClean="0"/>
              <a:t>项</a:t>
            </a:r>
            <a:endParaRPr lang="en-US" altLang="zh-CN" dirty="0" smtClean="0"/>
          </a:p>
          <a:p>
            <a:pPr lvl="4"/>
            <a:r>
              <a:rPr lang="zh-CN" altLang="en-US" dirty="0" smtClean="0"/>
              <a:t>把当前网址添加到收藏夹</a:t>
            </a:r>
            <a:endParaRPr lang="en-US" altLang="zh-CN" dirty="0" smtClean="0"/>
          </a:p>
          <a:p>
            <a:pPr lvl="4"/>
            <a:r>
              <a:rPr lang="zh-CN" altLang="en-US" dirty="0" smtClean="0"/>
              <a:t>把当前网址添加到收藏夹栏</a:t>
            </a:r>
          </a:p>
          <a:p>
            <a:pPr lvl="3"/>
            <a:r>
              <a:rPr lang="zh-CN" altLang="en-US" dirty="0" smtClean="0"/>
              <a:t>整理收藏夹</a:t>
            </a:r>
            <a:endParaRPr lang="en-US" altLang="zh-CN" dirty="0" smtClean="0"/>
          </a:p>
          <a:p>
            <a:pPr lvl="4"/>
            <a:r>
              <a:rPr lang="zh-CN" altLang="en-US" dirty="0" smtClean="0"/>
              <a:t>新建文件夹</a:t>
            </a:r>
            <a:endParaRPr lang="en-US" altLang="zh-CN" dirty="0" smtClean="0"/>
          </a:p>
          <a:p>
            <a:pPr lvl="4"/>
            <a:r>
              <a:rPr lang="zh-CN" altLang="en-US" dirty="0" smtClean="0"/>
              <a:t>把</a:t>
            </a:r>
            <a:r>
              <a:rPr lang="en-US" altLang="zh-CN" dirty="0" smtClean="0"/>
              <a:t>URL</a:t>
            </a:r>
            <a:r>
              <a:rPr lang="zh-CN" altLang="en-US" dirty="0" smtClean="0"/>
              <a:t>项移动到指定的文件夹</a:t>
            </a:r>
          </a:p>
          <a:p>
            <a:pPr lvl="2"/>
            <a:r>
              <a:rPr lang="zh-CN" altLang="en-US" dirty="0" smtClean="0"/>
              <a:t>管理加载项</a:t>
            </a:r>
            <a:endParaRPr lang="en-US" altLang="zh-CN" dirty="0" smtClean="0"/>
          </a:p>
          <a:p>
            <a:pPr lvl="3"/>
            <a:r>
              <a:rPr lang="zh-CN" altLang="en-US" dirty="0" smtClean="0"/>
              <a:t>控制加载项，提高浏览器效率</a:t>
            </a:r>
          </a:p>
        </p:txBody>
      </p:sp>
      <p:sp>
        <p:nvSpPr>
          <p:cNvPr id="37890" name="灯片编号占位符 5"/>
          <p:cNvSpPr>
            <a:spLocks noGrp="1"/>
          </p:cNvSpPr>
          <p:nvPr>
            <p:ph type="sldNum" sz="quarter" idx="12"/>
          </p:nvPr>
        </p:nvSpPr>
        <p:spPr>
          <a:noFill/>
        </p:spPr>
        <p:txBody>
          <a:bodyPr/>
          <a:lstStyle/>
          <a:p>
            <a:fld id="{5B2C20F6-50D2-4CD3-A139-FC839B95E8FA}" type="slidenum">
              <a:rPr lang="en-US" altLang="zh-CN" smtClean="0">
                <a:ea typeface="宋体" charset="-122"/>
              </a:rPr>
              <a:pPr/>
              <a:t>7</a:t>
            </a:fld>
            <a:endParaRPr lang="en-US" altLang="zh-CN" smtClean="0">
              <a:ea typeface="宋体" charset="-122"/>
            </a:endParaRPr>
          </a:p>
        </p:txBody>
      </p:sp>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normAutofit fontScale="90000"/>
          </a:bodyPr>
          <a:lstStyle/>
          <a:p>
            <a:r>
              <a:rPr lang="en-US" sz="5400" dirty="0" smtClean="0">
                <a:effectLst>
                  <a:outerShdw blurRad="50800" dist="38100" algn="tr" rotWithShape="0">
                    <a:prstClr val="black">
                      <a:alpha val="40000"/>
                    </a:prstClr>
                  </a:outerShdw>
                </a:effectLst>
              </a:rPr>
              <a:t>2.IE 9.0</a:t>
            </a:r>
            <a:r>
              <a:rPr lang="zh-CN" altLang="en-US" sz="5400" dirty="0" smtClean="0">
                <a:effectLst>
                  <a:outerShdw blurRad="50800" dist="38100" algn="tr" rotWithShape="0">
                    <a:prstClr val="black">
                      <a:alpha val="40000"/>
                    </a:prstClr>
                  </a:outerShdw>
                </a:effectLst>
              </a:rPr>
              <a:t>的使用</a:t>
            </a:r>
            <a:endParaRPr lang="zh-CN" altLang="en-US" dirty="0" smtClean="0"/>
          </a:p>
        </p:txBody>
      </p:sp>
      <p:sp>
        <p:nvSpPr>
          <p:cNvPr id="38916" name="Rectangle 3"/>
          <p:cNvSpPr>
            <a:spLocks noGrp="1" noChangeArrowheads="1"/>
          </p:cNvSpPr>
          <p:nvPr>
            <p:ph idx="1"/>
          </p:nvPr>
        </p:nvSpPr>
        <p:spPr/>
        <p:txBody>
          <a:bodyPr/>
          <a:lstStyle/>
          <a:p>
            <a:pPr lvl="1"/>
            <a:r>
              <a:rPr lang="en-US" altLang="zh-CN" dirty="0" smtClean="0"/>
              <a:t>(5)IE</a:t>
            </a:r>
            <a:r>
              <a:rPr lang="zh-CN" altLang="en-US" dirty="0" smtClean="0"/>
              <a:t>的其他应用</a:t>
            </a:r>
            <a:endParaRPr lang="en-US" altLang="zh-CN" dirty="0" smtClean="0"/>
          </a:p>
          <a:p>
            <a:pPr lvl="2"/>
            <a:r>
              <a:rPr lang="zh-CN" altLang="en-US" dirty="0" smtClean="0"/>
              <a:t>应用搜索引擎 </a:t>
            </a:r>
          </a:p>
          <a:p>
            <a:pPr lvl="3"/>
            <a:r>
              <a:rPr lang="zh-CN" altLang="en-US" dirty="0" smtClean="0"/>
              <a:t>全文搜索引擎</a:t>
            </a:r>
          </a:p>
          <a:p>
            <a:pPr lvl="4"/>
            <a:r>
              <a:rPr lang="en-US" altLang="zh-CN" dirty="0" smtClean="0"/>
              <a:t>Google</a:t>
            </a:r>
            <a:r>
              <a:rPr lang="zh-CN" altLang="en-US" dirty="0" smtClean="0"/>
              <a:t>和百度</a:t>
            </a:r>
          </a:p>
          <a:p>
            <a:pPr lvl="4"/>
            <a:r>
              <a:rPr lang="zh-CN" altLang="en-US" dirty="0" smtClean="0"/>
              <a:t>网页快照</a:t>
            </a:r>
            <a:endParaRPr lang="en-US" altLang="zh-CN" dirty="0" smtClean="0"/>
          </a:p>
          <a:p>
            <a:pPr lvl="2"/>
            <a:r>
              <a:rPr lang="en-US" altLang="zh-CN" dirty="0" smtClean="0"/>
              <a:t>Webmail</a:t>
            </a:r>
            <a:r>
              <a:rPr lang="zh-CN" altLang="en-US" dirty="0" smtClean="0"/>
              <a:t>的应用</a:t>
            </a:r>
            <a:endParaRPr lang="en-US" altLang="zh-CN" dirty="0" smtClean="0"/>
          </a:p>
          <a:p>
            <a:pPr lvl="2"/>
            <a:r>
              <a:rPr lang="zh-CN" altLang="en-US" dirty="0" smtClean="0"/>
              <a:t>基于</a:t>
            </a:r>
            <a:r>
              <a:rPr lang="en-US" altLang="zh-CN" dirty="0" smtClean="0"/>
              <a:t>IE</a:t>
            </a:r>
            <a:r>
              <a:rPr lang="zh-CN" altLang="en-US" dirty="0" smtClean="0"/>
              <a:t>的</a:t>
            </a:r>
            <a:r>
              <a:rPr lang="en-US" altLang="zh-CN" dirty="0" smtClean="0"/>
              <a:t>FTP</a:t>
            </a:r>
            <a:r>
              <a:rPr lang="zh-CN" altLang="en-US" dirty="0" smtClean="0"/>
              <a:t>服务</a:t>
            </a:r>
            <a:endParaRPr lang="en-US" altLang="zh-CN" dirty="0" smtClean="0"/>
          </a:p>
          <a:p>
            <a:pPr lvl="3"/>
            <a:r>
              <a:rPr lang="en-US" altLang="zh-CN" dirty="0" smtClean="0"/>
              <a:t>ftp://FTP</a:t>
            </a:r>
            <a:r>
              <a:rPr lang="zh-CN" altLang="en-US" dirty="0" smtClean="0"/>
              <a:t>服务器的域名或</a:t>
            </a:r>
            <a:r>
              <a:rPr lang="en-US" altLang="zh-CN" dirty="0" smtClean="0"/>
              <a:t>IP</a:t>
            </a:r>
            <a:r>
              <a:rPr lang="zh-CN" altLang="en-US" dirty="0" smtClean="0"/>
              <a:t>地址</a:t>
            </a:r>
            <a:r>
              <a:rPr lang="en-US" altLang="zh-CN" dirty="0" smtClean="0"/>
              <a:t>/</a:t>
            </a:r>
          </a:p>
          <a:p>
            <a:pPr lvl="3"/>
            <a:endParaRPr lang="zh-CN" altLang="en-US" dirty="0" smtClean="0"/>
          </a:p>
        </p:txBody>
      </p:sp>
      <p:sp>
        <p:nvSpPr>
          <p:cNvPr id="38914" name="灯片编号占位符 5"/>
          <p:cNvSpPr>
            <a:spLocks noGrp="1"/>
          </p:cNvSpPr>
          <p:nvPr>
            <p:ph type="sldNum" sz="quarter" idx="12"/>
          </p:nvPr>
        </p:nvSpPr>
        <p:spPr>
          <a:noFill/>
        </p:spPr>
        <p:txBody>
          <a:bodyPr/>
          <a:lstStyle/>
          <a:p>
            <a:fld id="{13A42988-6DD9-401B-9626-02E1AAE74E20}" type="slidenum">
              <a:rPr lang="en-US" altLang="zh-CN" smtClean="0">
                <a:ea typeface="宋体" charset="-122"/>
              </a:rPr>
              <a:pPr/>
              <a:t>8</a:t>
            </a:fld>
            <a:endParaRPr lang="en-US" altLang="zh-CN" smtClean="0">
              <a:ea typeface="宋体" charset="-122"/>
            </a:endParaRPr>
          </a:p>
        </p:txBody>
      </p:sp>
    </p:spTree>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p:txBody>
          <a:bodyPr>
            <a:normAutofit fontScale="90000"/>
          </a:bodyPr>
          <a:lstStyle/>
          <a:p>
            <a:r>
              <a:rPr lang="en-US" sz="4800" dirty="0" smtClean="0">
                <a:effectLst>
                  <a:outerShdw blurRad="50800" dist="38100" algn="tr" rotWithShape="0">
                    <a:prstClr val="black">
                      <a:alpha val="40000"/>
                    </a:prstClr>
                  </a:outerShdw>
                </a:effectLst>
              </a:rPr>
              <a:t>3.</a:t>
            </a:r>
            <a:r>
              <a:rPr lang="zh-CN" altLang="en-US" sz="4800" dirty="0" smtClean="0">
                <a:effectLst>
                  <a:outerShdw blurRad="50800" dist="38100" algn="tr" rotWithShape="0">
                    <a:prstClr val="black">
                      <a:alpha val="40000"/>
                    </a:prstClr>
                  </a:outerShdw>
                </a:effectLst>
              </a:rPr>
              <a:t>电子邮件技术</a:t>
            </a:r>
            <a:endParaRPr lang="zh-CN" altLang="en-US" dirty="0" smtClean="0"/>
          </a:p>
        </p:txBody>
      </p:sp>
      <p:sp>
        <p:nvSpPr>
          <p:cNvPr id="40964" name="Rectangle 3"/>
          <p:cNvSpPr>
            <a:spLocks noGrp="1" noChangeArrowheads="1"/>
          </p:cNvSpPr>
          <p:nvPr>
            <p:ph idx="1"/>
          </p:nvPr>
        </p:nvSpPr>
        <p:spPr>
          <a:xfrm>
            <a:off x="457200" y="1600200"/>
            <a:ext cx="8229600" cy="2836864"/>
          </a:xfrm>
        </p:spPr>
        <p:txBody>
          <a:bodyPr>
            <a:normAutofit/>
          </a:bodyPr>
          <a:lstStyle/>
          <a:p>
            <a:pPr lvl="1"/>
            <a:r>
              <a:rPr lang="en-US" altLang="zh-CN" dirty="0" smtClean="0"/>
              <a:t>(1)</a:t>
            </a:r>
            <a:r>
              <a:rPr lang="zh-CN" altLang="en-US" dirty="0" smtClean="0"/>
              <a:t>电子邮件基本原理</a:t>
            </a:r>
          </a:p>
          <a:p>
            <a:pPr lvl="2" eaLnBrk="1" hangingPunct="1"/>
            <a:r>
              <a:rPr lang="zh-CN" altLang="en-US" sz="2000" dirty="0" smtClean="0"/>
              <a:t>收件服务器上的每个账号就是一个用户邮箱。</a:t>
            </a:r>
          </a:p>
          <a:p>
            <a:pPr lvl="2" eaLnBrk="1" hangingPunct="1"/>
            <a:r>
              <a:rPr lang="zh-CN" altLang="en-US" sz="2000" dirty="0" smtClean="0"/>
              <a:t>邮件地址格式：用户帐号</a:t>
            </a:r>
            <a:r>
              <a:rPr lang="en-US" altLang="zh-CN" sz="2000" dirty="0" smtClean="0"/>
              <a:t>@</a:t>
            </a:r>
            <a:r>
              <a:rPr lang="zh-CN" altLang="en-US" sz="2000" dirty="0" smtClean="0"/>
              <a:t>收件服务器域名。</a:t>
            </a:r>
          </a:p>
          <a:p>
            <a:pPr lvl="2" eaLnBrk="1" hangingPunct="1">
              <a:buFont typeface="Wingdings" pitchFamily="2" charset="2"/>
              <a:buNone/>
            </a:pPr>
            <a:r>
              <a:rPr lang="zh-CN" altLang="en-US" sz="2000" dirty="0" smtClean="0"/>
              <a:t>                             例如：</a:t>
            </a:r>
            <a:r>
              <a:rPr lang="en-US" altLang="zh-CN" sz="2000" dirty="0" smtClean="0"/>
              <a:t>maxl@bnu.edu.cn</a:t>
            </a:r>
          </a:p>
          <a:p>
            <a:pPr lvl="2" eaLnBrk="1" hangingPunct="1"/>
            <a:r>
              <a:rPr lang="zh-CN" altLang="en-US" sz="2000" dirty="0" smtClean="0"/>
              <a:t>发件人通过发件服务器把信件传送到</a:t>
            </a:r>
            <a:r>
              <a:rPr lang="zh-CN" altLang="en-US" sz="2000" u="sng" dirty="0" smtClean="0"/>
              <a:t>收件服务器</a:t>
            </a:r>
            <a:r>
              <a:rPr lang="zh-CN" altLang="en-US" sz="2000" dirty="0" smtClean="0"/>
              <a:t>里（收件人账号下，即邮箱中），收件人可随时到自己的邮箱中提取信件</a:t>
            </a:r>
          </a:p>
        </p:txBody>
      </p:sp>
      <p:sp>
        <p:nvSpPr>
          <p:cNvPr id="40962" name="灯片编号占位符 5"/>
          <p:cNvSpPr>
            <a:spLocks noGrp="1"/>
          </p:cNvSpPr>
          <p:nvPr>
            <p:ph type="sldNum" sz="quarter" idx="12"/>
          </p:nvPr>
        </p:nvSpPr>
        <p:spPr>
          <a:noFill/>
        </p:spPr>
        <p:txBody>
          <a:bodyPr/>
          <a:lstStyle/>
          <a:p>
            <a:fld id="{814F030F-3FA3-47F9-82C5-A3A77F41E8D0}" type="slidenum">
              <a:rPr lang="en-US" altLang="zh-CN" smtClean="0">
                <a:ea typeface="宋体" charset="-122"/>
              </a:rPr>
              <a:pPr/>
              <a:t>9</a:t>
            </a:fld>
            <a:endParaRPr lang="en-US" altLang="zh-CN" smtClean="0">
              <a:ea typeface="宋体" charset="-122"/>
            </a:endParaRPr>
          </a:p>
        </p:txBody>
      </p:sp>
      <p:pic>
        <p:nvPicPr>
          <p:cNvPr id="40965" name="Picture 5"/>
          <p:cNvPicPr>
            <a:picLocks noChangeAspect="1" noChangeArrowheads="1"/>
          </p:cNvPicPr>
          <p:nvPr/>
        </p:nvPicPr>
        <p:blipFill>
          <a:blip r:embed="rId2"/>
          <a:srcRect/>
          <a:stretch>
            <a:fillRect/>
          </a:stretch>
        </p:blipFill>
        <p:spPr bwMode="auto">
          <a:xfrm>
            <a:off x="1187452" y="4508500"/>
            <a:ext cx="7345363" cy="1728788"/>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1761</Words>
  <Application>Microsoft Office PowerPoint</Application>
  <PresentationFormat>全屏显示(4:3)</PresentationFormat>
  <Paragraphs>238</Paragraphs>
  <Slides>25</Slides>
  <Notes>0</Notes>
  <HiddenSlides>0</HiddenSlides>
  <MMClips>0</MMClips>
  <ScaleCrop>false</ScaleCrop>
  <HeadingPairs>
    <vt:vector size="4" baseType="variant">
      <vt:variant>
        <vt:lpstr>主题</vt:lpstr>
      </vt:variant>
      <vt:variant>
        <vt:i4>1</vt:i4>
      </vt:variant>
      <vt:variant>
        <vt:lpstr>幻灯片标题</vt:lpstr>
      </vt:variant>
      <vt:variant>
        <vt:i4>25</vt:i4>
      </vt:variant>
    </vt:vector>
  </HeadingPairs>
  <TitlesOfParts>
    <vt:vector size="26" baseType="lpstr">
      <vt:lpstr>Office 主题</vt:lpstr>
      <vt:lpstr>PowerPoint 演示文稿</vt:lpstr>
      <vt:lpstr>第7章 IE与Outlook</vt:lpstr>
      <vt:lpstr>1.Internet基本术语</vt:lpstr>
      <vt:lpstr>2.IE 9.0的使用</vt:lpstr>
      <vt:lpstr>2.IE 9.0的使用</vt:lpstr>
      <vt:lpstr>2.IE 9.0的使用</vt:lpstr>
      <vt:lpstr>2.IE 9.0的使用</vt:lpstr>
      <vt:lpstr>2.IE 9.0的使用</vt:lpstr>
      <vt:lpstr>3.电子邮件技术</vt:lpstr>
      <vt:lpstr>3.电子邮件技术</vt:lpstr>
      <vt:lpstr>3.电子邮件技术</vt:lpstr>
      <vt:lpstr>3.电子邮件技术</vt:lpstr>
      <vt:lpstr>4.Outlook2010的使用</vt:lpstr>
      <vt:lpstr>4.Outlook2010的使用</vt:lpstr>
      <vt:lpstr>4.Outlook2010的使用</vt:lpstr>
      <vt:lpstr>4.Outlook2010的使用</vt:lpstr>
      <vt:lpstr>4.Outlook2010的使用</vt:lpstr>
      <vt:lpstr>4.Outlook2010的使用</vt:lpstr>
      <vt:lpstr>4.Outlook2010的使用</vt:lpstr>
      <vt:lpstr>习 题</vt:lpstr>
      <vt:lpstr>习 题</vt:lpstr>
      <vt:lpstr>习 题</vt:lpstr>
      <vt:lpstr>习 题</vt:lpstr>
      <vt:lpstr>习 题</vt:lpstr>
      <vt:lpstr>习 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maxl</dc:creator>
  <cp:lastModifiedBy>maxl</cp:lastModifiedBy>
  <cp:revision>33</cp:revision>
  <dcterms:created xsi:type="dcterms:W3CDTF">2013-12-04T11:24:04Z</dcterms:created>
  <dcterms:modified xsi:type="dcterms:W3CDTF">2014-01-01T10:54:40Z</dcterms:modified>
</cp:coreProperties>
</file>