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2" r:id="rId4"/>
    <p:sldId id="263" r:id="rId5"/>
    <p:sldId id="275" r:id="rId6"/>
    <p:sldId id="264" r:id="rId7"/>
    <p:sldId id="279" r:id="rId8"/>
    <p:sldId id="265" r:id="rId9"/>
    <p:sldId id="271" r:id="rId10"/>
    <p:sldId id="272" r:id="rId11"/>
    <p:sldId id="266" r:id="rId12"/>
    <p:sldId id="267" r:id="rId13"/>
    <p:sldId id="276" r:id="rId14"/>
    <p:sldId id="280" r:id="rId15"/>
    <p:sldId id="277" r:id="rId16"/>
    <p:sldId id="278" r:id="rId17"/>
    <p:sldId id="274" r:id="rId18"/>
    <p:sldId id="268" r:id="rId19"/>
    <p:sldId id="269" r:id="rId20"/>
    <p:sldId id="270" r:id="rId21"/>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4615" autoAdjust="0"/>
    <p:restoredTop sz="86438" autoAdjust="0"/>
  </p:normalViewPr>
  <p:slideViewPr>
    <p:cSldViewPr>
      <p:cViewPr varScale="1">
        <p:scale>
          <a:sx n="62" d="100"/>
          <a:sy n="62" d="100"/>
        </p:scale>
        <p:origin x="-324" y="-84"/>
      </p:cViewPr>
      <p:guideLst>
        <p:guide orient="horz" pos="2160"/>
        <p:guide pos="2880"/>
      </p:guideLst>
    </p:cSldViewPr>
  </p:slideViewPr>
  <p:outlineViewPr>
    <p:cViewPr>
      <p:scale>
        <a:sx n="33" d="100"/>
        <a:sy n="33" d="100"/>
      </p:scale>
      <p:origin x="0" y="15798"/>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标题幻灯片">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fld id="{5F6AACFC-405A-4CD1-9AB8-B79EAD43DAB7}" type="datetimeFigureOut">
              <a:rPr lang="zh-CN" altLang="en-US" smtClean="0"/>
              <a:pPr/>
              <a:t>2014/1/1</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3C8BA06E-73FA-40BB-96AC-AD8C55B574A9}" type="slidenum">
              <a:rPr lang="zh-CN" altLang="en-US" smtClean="0"/>
              <a:pPr/>
              <a:t>‹#›</a:t>
            </a:fld>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flip dir="r"/>
      </p:transition>
    </mc:Choice>
    <mc:Fallback>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5F6AACFC-405A-4CD1-9AB8-B79EAD43DAB7}" type="datetimeFigureOut">
              <a:rPr lang="zh-CN" altLang="en-US" smtClean="0"/>
              <a:pPr/>
              <a:t>2014/1/1</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3C8BA06E-73FA-40BB-96AC-AD8C55B574A9}" type="slidenum">
              <a:rPr lang="zh-CN" altLang="en-US" smtClean="0"/>
              <a:pPr/>
              <a:t>‹#›</a:t>
            </a:fld>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flip dir="r"/>
      </p:transition>
    </mc:Choice>
    <mc:Fallback>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40"/>
            <a:ext cx="2057400" cy="585152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74640"/>
            <a:ext cx="6019800" cy="5851525"/>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5F6AACFC-405A-4CD1-9AB8-B79EAD43DAB7}" type="datetimeFigureOut">
              <a:rPr lang="zh-CN" altLang="en-US" smtClean="0"/>
              <a:pPr/>
              <a:t>2014/1/1</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3C8BA06E-73FA-40BB-96AC-AD8C55B574A9}" type="slidenum">
              <a:rPr lang="zh-CN" altLang="en-US" smtClean="0"/>
              <a:pPr/>
              <a:t>‹#›</a:t>
            </a:fld>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flip dir="r"/>
      </p:transition>
    </mc:Choice>
    <mc:Fallback>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a:xfrm>
            <a:off x="457200" y="785796"/>
            <a:ext cx="8229600" cy="631844"/>
          </a:xfrm>
        </p:spPr>
        <p:txBody>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lvl1pPr>
              <a:defRPr b="1" cap="none" spc="5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华文新魏" pitchFamily="2" charset="-122"/>
                <a:ea typeface="华文新魏" pitchFamily="2" charset="-122"/>
              </a:defRPr>
            </a:lvl1pPr>
          </a:lstStyle>
          <a:p>
            <a:r>
              <a:rPr lang="zh-CN" altLang="en-US" dirty="0" smtClean="0"/>
              <a:t>单击此处编辑母版标题样式</a:t>
            </a:r>
            <a:endParaRPr lang="zh-CN" altLang="en-US" dirty="0"/>
          </a:p>
        </p:txBody>
      </p:sp>
      <p:sp>
        <p:nvSpPr>
          <p:cNvPr id="3" name="内容占位符 2"/>
          <p:cNvSpPr>
            <a:spLocks noGrp="1"/>
          </p:cNvSpPr>
          <p:nvPr>
            <p:ph idx="1"/>
          </p:nvPr>
        </p:nvSpPr>
        <p:spPr>
          <a:xfrm>
            <a:off x="457200" y="1600202"/>
            <a:ext cx="8229600" cy="4757759"/>
          </a:xfrm>
        </p:spPr>
        <p:txBody>
          <a:bodyPr/>
          <a:lstStyle>
            <a:lvl1pPr>
              <a:buFont typeface="Wingdings" pitchFamily="2" charset="2"/>
              <a:buChar char="u"/>
              <a:defRPr b="1">
                <a:effectLst/>
                <a:latin typeface="华文新魏" pitchFamily="2" charset="-122"/>
                <a:ea typeface="华文新魏" pitchFamily="2" charset="-122"/>
              </a:defRPr>
            </a:lvl1pPr>
            <a:lvl2pPr>
              <a:buFont typeface="Wingdings" pitchFamily="2" charset="2"/>
              <a:buChar char="p"/>
              <a:defRPr sz="2400" b="1">
                <a:solidFill>
                  <a:srgbClr val="002060"/>
                </a:solidFill>
                <a:effectLst/>
                <a:latin typeface="华文仿宋" pitchFamily="2" charset="-122"/>
                <a:ea typeface="华文仿宋" pitchFamily="2" charset="-122"/>
              </a:defRPr>
            </a:lvl2pPr>
            <a:lvl3pPr>
              <a:buFont typeface="Wingdings" pitchFamily="2" charset="2"/>
              <a:buChar char="ü"/>
              <a:defRPr sz="2000"/>
            </a:lvl3pPr>
            <a:lvl4pPr>
              <a:buFont typeface="Wingdings" pitchFamily="2" charset="2"/>
              <a:buChar char="l"/>
              <a:defRPr/>
            </a:lvl4pPr>
          </a:lstStyle>
          <a:p>
            <a:pPr lvl="0"/>
            <a:r>
              <a:rPr lang="zh-CN" altLang="en-US" dirty="0" smtClean="0"/>
              <a:t>单击此处编辑母版文本样式</a:t>
            </a:r>
          </a:p>
          <a:p>
            <a:pPr lvl="1"/>
            <a:r>
              <a:rPr lang="zh-CN" altLang="en-US" dirty="0" smtClean="0"/>
              <a:t>第二级</a:t>
            </a:r>
          </a:p>
          <a:p>
            <a:pPr lvl="2"/>
            <a:r>
              <a:rPr lang="zh-CN" altLang="en-US" dirty="0" smtClean="0"/>
              <a:t>第三级</a:t>
            </a:r>
          </a:p>
          <a:p>
            <a:pPr lvl="3"/>
            <a:r>
              <a:rPr lang="zh-CN" altLang="en-US" dirty="0" smtClean="0"/>
              <a:t>第四级</a:t>
            </a:r>
          </a:p>
          <a:p>
            <a:pPr lvl="4"/>
            <a:r>
              <a:rPr lang="zh-CN" altLang="en-US" dirty="0" smtClean="0"/>
              <a:t>第五级</a:t>
            </a:r>
            <a:endParaRPr lang="zh-CN" altLang="en-US" dirty="0"/>
          </a:p>
        </p:txBody>
      </p:sp>
      <p:sp>
        <p:nvSpPr>
          <p:cNvPr id="4" name="日期占位符 3"/>
          <p:cNvSpPr>
            <a:spLocks noGrp="1"/>
          </p:cNvSpPr>
          <p:nvPr>
            <p:ph type="dt" sz="half" idx="10"/>
          </p:nvPr>
        </p:nvSpPr>
        <p:spPr/>
        <p:txBody>
          <a:bodyPr/>
          <a:lstStyle/>
          <a:p>
            <a:fld id="{5F6AACFC-405A-4CD1-9AB8-B79EAD43DAB7}" type="datetimeFigureOut">
              <a:rPr lang="zh-CN" altLang="en-US" smtClean="0"/>
              <a:pPr/>
              <a:t>2014/1/1</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3C8BA06E-73FA-40BB-96AC-AD8C55B574A9}" type="slidenum">
              <a:rPr lang="zh-CN" altLang="en-US" smtClean="0"/>
              <a:pPr/>
              <a:t>‹#›</a:t>
            </a:fld>
            <a:endParaRPr lang="zh-CN" altLang="en-US"/>
          </a:p>
        </p:txBody>
      </p:sp>
      <p:cxnSp>
        <p:nvCxnSpPr>
          <p:cNvPr id="8" name="直接连接符 7"/>
          <p:cNvCxnSpPr/>
          <p:nvPr userDrawn="1"/>
        </p:nvCxnSpPr>
        <p:spPr>
          <a:xfrm>
            <a:off x="500034" y="1500176"/>
            <a:ext cx="8215370" cy="1588"/>
          </a:xfrm>
          <a:prstGeom prst="line">
            <a:avLst/>
          </a:prstGeom>
        </p:spPr>
        <p:style>
          <a:lnRef idx="3">
            <a:schemeClr val="accent2"/>
          </a:lnRef>
          <a:fillRef idx="0">
            <a:schemeClr val="accent2"/>
          </a:fillRef>
          <a:effectRef idx="2">
            <a:schemeClr val="accent2"/>
          </a:effectRef>
          <a:fontRef idx="minor">
            <a:schemeClr val="tx1"/>
          </a:fontRef>
        </p:style>
      </p:cxnSp>
      <p:cxnSp>
        <p:nvCxnSpPr>
          <p:cNvPr id="9" name="直接连接符 8"/>
          <p:cNvCxnSpPr/>
          <p:nvPr userDrawn="1"/>
        </p:nvCxnSpPr>
        <p:spPr>
          <a:xfrm>
            <a:off x="428596" y="6429398"/>
            <a:ext cx="8215370" cy="1588"/>
          </a:xfrm>
          <a:prstGeom prst="line">
            <a:avLst/>
          </a:prstGeom>
        </p:spPr>
        <p:style>
          <a:lnRef idx="3">
            <a:schemeClr val="accent2"/>
          </a:lnRef>
          <a:fillRef idx="0">
            <a:schemeClr val="accent2"/>
          </a:fillRef>
          <a:effectRef idx="2">
            <a:schemeClr val="accent2"/>
          </a:effectRef>
          <a:fontRef idx="minor">
            <a:schemeClr val="tx1"/>
          </a:fontRef>
        </p:style>
      </p:cxnSp>
    </p:spTree>
  </p:cSld>
  <p:clrMapOvr>
    <a:masterClrMapping/>
  </p:clrMapOvr>
  <mc:AlternateContent xmlns:mc="http://schemas.openxmlformats.org/markup-compatibility/2006">
    <mc:Choice xmlns:p14="http://schemas.microsoft.com/office/powerpoint/2010/main" Requires="p14">
      <p:transition spd="slow">
        <p14:flip dir="r"/>
      </p:transition>
    </mc:Choice>
    <mc:Fallback>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2"/>
            <a:ext cx="7772400" cy="1362074"/>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p>
            <a:fld id="{5F6AACFC-405A-4CD1-9AB8-B79EAD43DAB7}" type="datetimeFigureOut">
              <a:rPr lang="zh-CN" altLang="en-US" smtClean="0"/>
              <a:pPr/>
              <a:t>2014/1/1</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3C8BA06E-73FA-40BB-96AC-AD8C55B574A9}" type="slidenum">
              <a:rPr lang="zh-CN" altLang="en-US" smtClean="0"/>
              <a:pPr/>
              <a:t>‹#›</a:t>
            </a:fld>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flip dir="r"/>
      </p:transition>
    </mc:Choice>
    <mc:Fallback>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5F6AACFC-405A-4CD1-9AB8-B79EAD43DAB7}" type="datetimeFigureOut">
              <a:rPr lang="zh-CN" altLang="en-US" smtClean="0"/>
              <a:pPr/>
              <a:t>2014/1/1</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3C8BA06E-73FA-40BB-96AC-AD8C55B574A9}" type="slidenum">
              <a:rPr lang="zh-CN" altLang="en-US" smtClean="0"/>
              <a:pPr/>
              <a:t>‹#›</a:t>
            </a:fld>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flip dir="r"/>
      </p:transition>
    </mc:Choice>
    <mc:Fallback>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8" y="1535113"/>
            <a:ext cx="4041775"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8"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5F6AACFC-405A-4CD1-9AB8-B79EAD43DAB7}" type="datetimeFigureOut">
              <a:rPr lang="zh-CN" altLang="en-US" smtClean="0"/>
              <a:pPr/>
              <a:t>2014/1/1</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3C8BA06E-73FA-40BB-96AC-AD8C55B574A9}" type="slidenum">
              <a:rPr lang="zh-CN" altLang="en-US" smtClean="0"/>
              <a:pPr/>
              <a:t>‹#›</a:t>
            </a:fld>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flip dir="r"/>
      </p:transition>
    </mc:Choice>
    <mc:Fallback>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5F6AACFC-405A-4CD1-9AB8-B79EAD43DAB7}" type="datetimeFigureOut">
              <a:rPr lang="zh-CN" altLang="en-US" smtClean="0"/>
              <a:pPr/>
              <a:t>2014/1/1</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3C8BA06E-73FA-40BB-96AC-AD8C55B574A9}" type="slidenum">
              <a:rPr lang="zh-CN" altLang="en-US" smtClean="0"/>
              <a:pPr/>
              <a:t>‹#›</a:t>
            </a:fld>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flip dir="r"/>
      </p:transition>
    </mc:Choice>
    <mc:Fallback>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5F6AACFC-405A-4CD1-9AB8-B79EAD43DAB7}" type="datetimeFigureOut">
              <a:rPr lang="zh-CN" altLang="en-US" smtClean="0"/>
              <a:pPr/>
              <a:t>2014/1/1</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3C8BA06E-73FA-40BB-96AC-AD8C55B574A9}" type="slidenum">
              <a:rPr lang="zh-CN" altLang="en-US" smtClean="0"/>
              <a:pPr/>
              <a:t>‹#›</a:t>
            </a:fld>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flip dir="r"/>
      </p:transition>
    </mc:Choice>
    <mc:Fallback>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3" y="273049"/>
            <a:ext cx="3008313" cy="1162051"/>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3"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5F6AACFC-405A-4CD1-9AB8-B79EAD43DAB7}" type="datetimeFigureOut">
              <a:rPr lang="zh-CN" altLang="en-US" smtClean="0"/>
              <a:pPr/>
              <a:t>2014/1/1</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3C8BA06E-73FA-40BB-96AC-AD8C55B574A9}" type="slidenum">
              <a:rPr lang="zh-CN" altLang="en-US" smtClean="0"/>
              <a:pPr/>
              <a:t>‹#›</a:t>
            </a:fld>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flip dir="r"/>
      </p:transition>
    </mc:Choice>
    <mc:Fallback>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1792288" y="5367339"/>
            <a:ext cx="5486400" cy="8048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5F6AACFC-405A-4CD1-9AB8-B79EAD43DAB7}" type="datetimeFigureOut">
              <a:rPr lang="zh-CN" altLang="en-US" smtClean="0"/>
              <a:pPr/>
              <a:t>2014/1/1</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3C8BA06E-73FA-40BB-96AC-AD8C55B574A9}" type="slidenum">
              <a:rPr lang="zh-CN" altLang="en-US" smtClean="0"/>
              <a:pPr/>
              <a:t>‹#›</a:t>
            </a:fld>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flip dir="r"/>
      </p:transition>
    </mc:Choice>
    <mc:Fallback>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457200" y="274639"/>
            <a:ext cx="8229600" cy="1143000"/>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600201"/>
            <a:ext cx="8229600" cy="4525963"/>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2"/>
          </p:nvPr>
        </p:nvSpPr>
        <p:spPr>
          <a:xfrm>
            <a:off x="457200" y="6356352"/>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F6AACFC-405A-4CD1-9AB8-B79EAD43DAB7}" type="datetimeFigureOut">
              <a:rPr lang="zh-CN" altLang="en-US" smtClean="0"/>
              <a:pPr/>
              <a:t>2014/1/1</a:t>
            </a:fld>
            <a:endParaRPr lang="zh-CN" altLang="en-US"/>
          </a:p>
        </p:txBody>
      </p:sp>
      <p:sp>
        <p:nvSpPr>
          <p:cNvPr id="5" name="页脚占位符 4"/>
          <p:cNvSpPr>
            <a:spLocks noGrp="1"/>
          </p:cNvSpPr>
          <p:nvPr>
            <p:ph type="ftr" sz="quarter" idx="3"/>
          </p:nvPr>
        </p:nvSpPr>
        <p:spPr>
          <a:xfrm>
            <a:off x="3124200" y="6356352"/>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6553200" y="6356352"/>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C8BA06E-73FA-40BB-96AC-AD8C55B574A9}" type="slidenum">
              <a:rPr lang="zh-CN" altLang="en-US" smtClean="0"/>
              <a:pPr/>
              <a:t>‹#›</a:t>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mc:Choice xmlns:p14="http://schemas.microsoft.com/office/powerpoint/2010/main" Requires="p14">
      <p:transition spd="slow">
        <p14:flip dir="r"/>
      </p:transition>
    </mc:Choice>
    <mc:Fallback>
      <p:transition spd="slow">
        <p:fade/>
      </p:transition>
    </mc:Fallback>
  </mc:AlternateConten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mc:AlternateContent xmlns:mc="http://schemas.openxmlformats.org/markup-compatibility/2006">
    <mc:Choice xmlns:p14="http://schemas.microsoft.com/office/powerpoint/2010/main" Requires="p14">
      <p:transition spd="slow">
        <p14:flip dir="r"/>
      </p:transition>
    </mc:Choice>
    <mc:Fallback>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en-US" altLang="zh-CN" dirty="0" smtClean="0"/>
              <a:t>4.</a:t>
            </a:r>
            <a:r>
              <a:rPr lang="zh-CN" altLang="en-US" dirty="0" smtClean="0"/>
              <a:t>系统漏洞与补丁</a:t>
            </a:r>
            <a:endParaRPr lang="zh-CN" altLang="en-US" dirty="0"/>
          </a:p>
        </p:txBody>
      </p:sp>
      <p:sp>
        <p:nvSpPr>
          <p:cNvPr id="3" name="内容占位符 2"/>
          <p:cNvSpPr>
            <a:spLocks noGrp="1"/>
          </p:cNvSpPr>
          <p:nvPr>
            <p:ph idx="1"/>
          </p:nvPr>
        </p:nvSpPr>
        <p:spPr/>
        <p:txBody>
          <a:bodyPr>
            <a:normAutofit fontScale="92500" lnSpcReduction="20000"/>
          </a:bodyPr>
          <a:lstStyle/>
          <a:p>
            <a:r>
              <a:rPr lang="en-US" altLang="zh-CN" dirty="0" smtClean="0"/>
              <a:t>4</a:t>
            </a:r>
            <a:r>
              <a:rPr lang="zh-CN" altLang="en-US" dirty="0" smtClean="0"/>
              <a:t>、系统漏洞与补丁</a:t>
            </a:r>
            <a:endParaRPr lang="en-US" altLang="zh-CN" dirty="0" smtClean="0"/>
          </a:p>
          <a:p>
            <a:pPr lvl="1"/>
            <a:r>
              <a:rPr lang="en-US" altLang="zh-CN" dirty="0" smtClean="0"/>
              <a:t>(1)</a:t>
            </a:r>
            <a:r>
              <a:rPr lang="zh-CN" altLang="en-US" dirty="0" smtClean="0"/>
              <a:t>系统漏洞的定义</a:t>
            </a:r>
            <a:endParaRPr lang="en-US" altLang="zh-CN" dirty="0" smtClean="0"/>
          </a:p>
          <a:p>
            <a:pPr lvl="2"/>
            <a:r>
              <a:rPr lang="zh-CN" altLang="en-US" dirty="0" smtClean="0"/>
              <a:t>定义</a:t>
            </a:r>
            <a:endParaRPr lang="en-US" altLang="zh-CN" dirty="0" smtClean="0"/>
          </a:p>
          <a:p>
            <a:pPr lvl="3"/>
            <a:r>
              <a:rPr lang="zh-CN" altLang="en-US" dirty="0" smtClean="0"/>
              <a:t>设计缺陷</a:t>
            </a:r>
            <a:endParaRPr lang="en-US" altLang="zh-CN" dirty="0" smtClean="0"/>
          </a:p>
          <a:p>
            <a:pPr lvl="3"/>
            <a:r>
              <a:rPr lang="zh-CN" altLang="en-US" dirty="0" smtClean="0"/>
              <a:t>程序的后门</a:t>
            </a:r>
            <a:endParaRPr lang="en-US" altLang="zh-CN" dirty="0" smtClean="0"/>
          </a:p>
          <a:p>
            <a:pPr lvl="2"/>
            <a:r>
              <a:rPr lang="zh-CN" altLang="en-US" dirty="0" smtClean="0"/>
              <a:t>特点</a:t>
            </a:r>
            <a:endParaRPr lang="en-US" altLang="zh-CN" dirty="0" smtClean="0"/>
          </a:p>
          <a:p>
            <a:pPr lvl="3"/>
            <a:r>
              <a:rPr lang="zh-CN" altLang="en-US" dirty="0" smtClean="0"/>
              <a:t>逐步发现、逐步封堵</a:t>
            </a:r>
            <a:endParaRPr lang="en-US" altLang="zh-CN" dirty="0" smtClean="0"/>
          </a:p>
          <a:p>
            <a:pPr lvl="1"/>
            <a:r>
              <a:rPr lang="en-US" altLang="zh-CN" dirty="0" smtClean="0"/>
              <a:t>(2)</a:t>
            </a:r>
            <a:r>
              <a:rPr lang="zh-CN" altLang="en-US" dirty="0" smtClean="0"/>
              <a:t>系统漏洞的风险</a:t>
            </a:r>
            <a:endParaRPr lang="en-US" altLang="zh-CN" dirty="0" smtClean="0"/>
          </a:p>
          <a:p>
            <a:pPr lvl="2"/>
            <a:r>
              <a:rPr lang="zh-CN" altLang="en-US" dirty="0" smtClean="0"/>
              <a:t>病毒或者黑客通过漏洞入侵计算机系统</a:t>
            </a:r>
            <a:endParaRPr lang="en-US" altLang="zh-CN" dirty="0" smtClean="0"/>
          </a:p>
          <a:p>
            <a:pPr lvl="1"/>
            <a:r>
              <a:rPr lang="en-US" altLang="zh-CN" dirty="0" smtClean="0"/>
              <a:t>(3)</a:t>
            </a:r>
            <a:r>
              <a:rPr lang="zh-CN" altLang="en-US" dirty="0" smtClean="0"/>
              <a:t>系统补丁</a:t>
            </a:r>
            <a:endParaRPr lang="en-US" altLang="zh-CN" dirty="0" smtClean="0"/>
          </a:p>
          <a:p>
            <a:pPr lvl="2"/>
            <a:r>
              <a:rPr lang="zh-CN" altLang="en-US" dirty="0" smtClean="0"/>
              <a:t>定义</a:t>
            </a:r>
            <a:endParaRPr lang="en-US" altLang="zh-CN" dirty="0" smtClean="0"/>
          </a:p>
          <a:p>
            <a:pPr lvl="3"/>
            <a:r>
              <a:rPr lang="zh-CN" altLang="en-US" dirty="0" smtClean="0"/>
              <a:t>针对系统漏洞所制作的小程序，其作用是封堵特定的漏洞</a:t>
            </a:r>
            <a:endParaRPr lang="en-US" altLang="zh-CN" dirty="0" smtClean="0"/>
          </a:p>
          <a:p>
            <a:pPr lvl="2"/>
            <a:r>
              <a:rPr lang="zh-CN" altLang="en-US" dirty="0" smtClean="0"/>
              <a:t>注意</a:t>
            </a:r>
            <a:endParaRPr lang="en-US" altLang="zh-CN" dirty="0" smtClean="0"/>
          </a:p>
          <a:p>
            <a:pPr lvl="3"/>
            <a:r>
              <a:rPr lang="zh-CN" altLang="en-US" dirty="0" smtClean="0"/>
              <a:t>集中打一次补丁之后，并不是万事大吉</a:t>
            </a:r>
            <a:endParaRPr lang="en-US" altLang="zh-CN" dirty="0" smtClean="0"/>
          </a:p>
          <a:p>
            <a:pPr lvl="3"/>
            <a:r>
              <a:rPr lang="zh-CN" altLang="en-US" dirty="0" smtClean="0"/>
              <a:t>漏洞逐步被发现，新补丁不断出现</a:t>
            </a:r>
            <a:endParaRPr lang="en-US" altLang="zh-CN" dirty="0" smtClean="0"/>
          </a:p>
          <a:p>
            <a:pPr lvl="1"/>
            <a:endParaRPr lang="zh-CN" altLang="en-US" dirty="0"/>
          </a:p>
        </p:txBody>
      </p:sp>
    </p:spTree>
  </p:cSld>
  <p:clrMapOvr>
    <a:masterClrMapping/>
  </p:clrMapOvr>
  <mc:AlternateContent xmlns:mc="http://schemas.openxmlformats.org/markup-compatibility/2006">
    <mc:Choice xmlns:p14="http://schemas.microsoft.com/office/powerpoint/2010/main" Requires="p14">
      <p:transition spd="slow">
        <p14:flip dir="r"/>
      </p:transition>
    </mc:Choice>
    <mc:Fallback>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a:xfrm>
            <a:off x="357158" y="600055"/>
            <a:ext cx="8229600" cy="1000126"/>
          </a:xfrm>
        </p:spPr>
        <p:txBody>
          <a:bodyPr/>
          <a:lstStyle/>
          <a:p>
            <a:pPr eaLnBrk="1" hangingPunct="1"/>
            <a:r>
              <a:rPr lang="en-US" altLang="zh-CN" dirty="0" smtClean="0"/>
              <a:t>5.</a:t>
            </a:r>
            <a:r>
              <a:rPr lang="zh-CN" altLang="en-US" dirty="0" smtClean="0"/>
              <a:t>防火墙</a:t>
            </a:r>
          </a:p>
        </p:txBody>
      </p:sp>
      <p:sp>
        <p:nvSpPr>
          <p:cNvPr id="40963" name="Rectangle 3"/>
          <p:cNvSpPr>
            <a:spLocks noGrp="1" noChangeArrowheads="1"/>
          </p:cNvSpPr>
          <p:nvPr>
            <p:ph idx="1"/>
          </p:nvPr>
        </p:nvSpPr>
        <p:spPr/>
        <p:txBody>
          <a:bodyPr/>
          <a:lstStyle/>
          <a:p>
            <a:pPr eaLnBrk="1" hangingPunct="1"/>
            <a:r>
              <a:rPr lang="en-US" altLang="zh-CN" dirty="0" smtClean="0"/>
              <a:t>5</a:t>
            </a:r>
            <a:r>
              <a:rPr lang="zh-CN" altLang="en-US" dirty="0" smtClean="0"/>
              <a:t>、防火墙的基本知识</a:t>
            </a:r>
          </a:p>
          <a:p>
            <a:pPr lvl="1" eaLnBrk="1" hangingPunct="1"/>
            <a:r>
              <a:rPr lang="en-US" altLang="zh-CN" dirty="0" smtClean="0"/>
              <a:t>(1)</a:t>
            </a:r>
            <a:r>
              <a:rPr lang="zh-CN" altLang="en-US" dirty="0" smtClean="0"/>
              <a:t>防火墙的定义</a:t>
            </a:r>
          </a:p>
          <a:p>
            <a:pPr lvl="2" eaLnBrk="1" hangingPunct="1"/>
            <a:r>
              <a:rPr lang="zh-CN" altLang="en-US" dirty="0" smtClean="0"/>
              <a:t>防火墙是一个或一组在两个不同安全等级的网络之间执行访问控制策略的系统</a:t>
            </a:r>
          </a:p>
          <a:p>
            <a:pPr lvl="2" eaLnBrk="1" hangingPunct="1"/>
            <a:r>
              <a:rPr lang="zh-CN" altLang="en-US" dirty="0" smtClean="0"/>
              <a:t>由硬件和软件共同组成，通常处于企业的局域网（</a:t>
            </a:r>
            <a:r>
              <a:rPr lang="en-US" altLang="zh-CN" dirty="0" smtClean="0"/>
              <a:t>Intranet</a:t>
            </a:r>
            <a:r>
              <a:rPr lang="zh-CN" altLang="en-US" dirty="0" smtClean="0"/>
              <a:t>）和</a:t>
            </a:r>
            <a:r>
              <a:rPr lang="en-US" altLang="zh-CN" dirty="0" smtClean="0"/>
              <a:t>Internet</a:t>
            </a:r>
            <a:r>
              <a:rPr lang="zh-CN" altLang="en-US" dirty="0" smtClean="0"/>
              <a:t>之间。</a:t>
            </a:r>
          </a:p>
          <a:p>
            <a:pPr lvl="2" eaLnBrk="1" hangingPunct="1"/>
            <a:r>
              <a:rPr lang="zh-CN" altLang="en-US" dirty="0" smtClean="0"/>
              <a:t>目的是保护</a:t>
            </a:r>
            <a:r>
              <a:rPr lang="en-US" altLang="zh-CN" dirty="0" smtClean="0"/>
              <a:t>Intranet</a:t>
            </a:r>
            <a:r>
              <a:rPr lang="zh-CN" altLang="en-US" dirty="0" smtClean="0"/>
              <a:t>不被</a:t>
            </a:r>
            <a:r>
              <a:rPr lang="en-US" altLang="zh-CN" dirty="0" smtClean="0"/>
              <a:t>Internet</a:t>
            </a:r>
            <a:r>
              <a:rPr lang="zh-CN" altLang="en-US" dirty="0" smtClean="0"/>
              <a:t>上的非法用户访问，同时也可管理内部用户访问</a:t>
            </a:r>
            <a:r>
              <a:rPr lang="en-US" altLang="zh-CN" dirty="0" smtClean="0"/>
              <a:t>Internet</a:t>
            </a:r>
            <a:r>
              <a:rPr lang="zh-CN" altLang="en-US" dirty="0" smtClean="0"/>
              <a:t>的权限。</a:t>
            </a:r>
          </a:p>
        </p:txBody>
      </p:sp>
    </p:spTree>
  </p:cSld>
  <p:clrMapOvr>
    <a:masterClrMapping/>
  </p:clrMapOvr>
  <mc:AlternateContent xmlns:mc="http://schemas.openxmlformats.org/markup-compatibility/2006">
    <mc:Choice xmlns:p14="http://schemas.microsoft.com/office/powerpoint/2010/main" Requires="p14">
      <p:transition spd="slow">
        <p14:doors dir="vert"/>
      </p:transition>
    </mc:Choice>
    <mc:Fallback>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a:xfrm>
            <a:off x="395536" y="577483"/>
            <a:ext cx="8229600" cy="1000126"/>
          </a:xfrm>
        </p:spPr>
        <p:txBody>
          <a:bodyPr>
            <a:normAutofit/>
          </a:bodyPr>
          <a:lstStyle/>
          <a:p>
            <a:r>
              <a:rPr lang="en-US" altLang="zh-CN" sz="4000" dirty="0" smtClean="0"/>
              <a:t>5.</a:t>
            </a:r>
            <a:r>
              <a:rPr lang="zh-CN" altLang="en-US" sz="4000" dirty="0" smtClean="0"/>
              <a:t>防火墙</a:t>
            </a:r>
          </a:p>
        </p:txBody>
      </p:sp>
      <p:sp>
        <p:nvSpPr>
          <p:cNvPr id="41987" name="Rectangle 3"/>
          <p:cNvSpPr>
            <a:spLocks noGrp="1" noChangeArrowheads="1"/>
          </p:cNvSpPr>
          <p:nvPr>
            <p:ph idx="1"/>
          </p:nvPr>
        </p:nvSpPr>
        <p:spPr/>
        <p:txBody>
          <a:bodyPr>
            <a:normAutofit/>
          </a:bodyPr>
          <a:lstStyle/>
          <a:p>
            <a:pPr lvl="1" eaLnBrk="1" hangingPunct="1">
              <a:lnSpc>
                <a:spcPct val="90000"/>
              </a:lnSpc>
            </a:pPr>
            <a:r>
              <a:rPr lang="en-US" altLang="zh-CN" dirty="0" smtClean="0"/>
              <a:t>(2)</a:t>
            </a:r>
            <a:r>
              <a:rPr lang="zh-CN" altLang="en-US" dirty="0" smtClean="0"/>
              <a:t>防火墙的功能：</a:t>
            </a:r>
          </a:p>
          <a:p>
            <a:pPr lvl="2" eaLnBrk="1" hangingPunct="1">
              <a:lnSpc>
                <a:spcPct val="90000"/>
              </a:lnSpc>
            </a:pPr>
            <a:r>
              <a:rPr lang="zh-CN" altLang="en-US" dirty="0" smtClean="0"/>
              <a:t>①所有进出网络的通信流都应该通过防火墙。</a:t>
            </a:r>
          </a:p>
          <a:p>
            <a:pPr lvl="2" eaLnBrk="1" hangingPunct="1">
              <a:lnSpc>
                <a:spcPct val="90000"/>
              </a:lnSpc>
            </a:pPr>
            <a:r>
              <a:rPr lang="zh-CN" altLang="en-US" dirty="0" smtClean="0"/>
              <a:t>②所有穿过防火墙的通信流都必须有安全策略的确认和授权。</a:t>
            </a:r>
          </a:p>
          <a:p>
            <a:pPr lvl="1" eaLnBrk="1" hangingPunct="1">
              <a:lnSpc>
                <a:spcPct val="90000"/>
              </a:lnSpc>
            </a:pPr>
            <a:r>
              <a:rPr lang="en-US" altLang="zh-CN" dirty="0" smtClean="0"/>
              <a:t>(2)</a:t>
            </a:r>
            <a:r>
              <a:rPr lang="zh-CN" altLang="en-US" dirty="0" smtClean="0"/>
              <a:t>防火墙的类别</a:t>
            </a:r>
          </a:p>
          <a:p>
            <a:pPr lvl="2" eaLnBrk="1" hangingPunct="1">
              <a:lnSpc>
                <a:spcPct val="90000"/>
              </a:lnSpc>
            </a:pPr>
            <a:r>
              <a:rPr lang="zh-CN" altLang="en-US" dirty="0" smtClean="0"/>
              <a:t>类别</a:t>
            </a:r>
            <a:endParaRPr lang="en-US" altLang="zh-CN" dirty="0" smtClean="0"/>
          </a:p>
          <a:p>
            <a:pPr lvl="3">
              <a:lnSpc>
                <a:spcPct val="90000"/>
              </a:lnSpc>
            </a:pPr>
            <a:r>
              <a:rPr lang="zh-CN" altLang="en-US" dirty="0" smtClean="0"/>
              <a:t>硬件防火墙</a:t>
            </a:r>
            <a:endParaRPr lang="en-US" altLang="zh-CN" dirty="0" smtClean="0"/>
          </a:p>
          <a:p>
            <a:pPr lvl="3">
              <a:lnSpc>
                <a:spcPct val="90000"/>
              </a:lnSpc>
            </a:pPr>
            <a:r>
              <a:rPr lang="zh-CN" altLang="en-US" dirty="0" smtClean="0"/>
              <a:t>软件防火墙</a:t>
            </a:r>
          </a:p>
          <a:p>
            <a:pPr lvl="2" eaLnBrk="1" hangingPunct="1">
              <a:lnSpc>
                <a:spcPct val="90000"/>
              </a:lnSpc>
            </a:pPr>
            <a:r>
              <a:rPr lang="zh-CN" altLang="en-US" dirty="0" smtClean="0"/>
              <a:t>硬件防火墙</a:t>
            </a:r>
            <a:endParaRPr lang="en-US" altLang="zh-CN" dirty="0" smtClean="0"/>
          </a:p>
          <a:p>
            <a:pPr lvl="3">
              <a:lnSpc>
                <a:spcPct val="90000"/>
              </a:lnSpc>
            </a:pPr>
            <a:r>
              <a:rPr lang="zh-CN" altLang="en-US" dirty="0" smtClean="0"/>
              <a:t>基本型防火墙（包过滤防火墙和应用型防火墙）</a:t>
            </a:r>
            <a:endParaRPr lang="en-US" altLang="zh-CN" smtClean="0"/>
          </a:p>
          <a:p>
            <a:pPr lvl="3">
              <a:lnSpc>
                <a:spcPct val="90000"/>
              </a:lnSpc>
            </a:pPr>
            <a:r>
              <a:rPr lang="zh-CN" altLang="en-US" smtClean="0"/>
              <a:t>复合型</a:t>
            </a:r>
            <a:r>
              <a:rPr lang="zh-CN" altLang="en-US" dirty="0" smtClean="0"/>
              <a:t>防火墙（结合使用基本型的两种防火墙，包括主机屏蔽防火墙和子网屏蔽防火墙）两类。</a:t>
            </a:r>
          </a:p>
          <a:p>
            <a:pPr lvl="2" eaLnBrk="1" hangingPunct="1">
              <a:lnSpc>
                <a:spcPct val="90000"/>
              </a:lnSpc>
            </a:pPr>
            <a:r>
              <a:rPr lang="zh-CN" altLang="en-US" dirty="0" smtClean="0"/>
              <a:t>常用的软件防火墙：</a:t>
            </a:r>
            <a:endParaRPr lang="en-US" altLang="zh-CN" dirty="0" smtClean="0"/>
          </a:p>
          <a:p>
            <a:pPr lvl="3">
              <a:lnSpc>
                <a:spcPct val="90000"/>
              </a:lnSpc>
            </a:pPr>
            <a:r>
              <a:rPr lang="en-US" altLang="zh-CN" dirty="0" smtClean="0"/>
              <a:t>360</a:t>
            </a:r>
            <a:r>
              <a:rPr lang="zh-CN" altLang="en-US" dirty="0" smtClean="0"/>
              <a:t>安全卫视、瑞星防火墙、天网防火墙等。</a:t>
            </a:r>
          </a:p>
        </p:txBody>
      </p:sp>
    </p:spTree>
  </p:cSld>
  <p:clrMapOvr>
    <a:masterClrMapping/>
  </p:clrMapOvr>
  <mc:AlternateContent xmlns:mc="http://schemas.openxmlformats.org/markup-compatibility/2006">
    <mc:Choice xmlns:p14="http://schemas.microsoft.com/office/powerpoint/2010/main" Requires="p14">
      <p:transition spd="slow">
        <p14:flip dir="r"/>
      </p:transition>
    </mc:Choice>
    <mc:Fallback>
      <p:transitio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en-US" altLang="zh-CN" dirty="0" smtClean="0"/>
              <a:t>6.</a:t>
            </a:r>
            <a:r>
              <a:rPr lang="zh-CN" altLang="en-US" dirty="0" smtClean="0"/>
              <a:t>计算机安全习惯</a:t>
            </a:r>
            <a:endParaRPr lang="zh-CN" altLang="en-US" dirty="0"/>
          </a:p>
        </p:txBody>
      </p:sp>
      <p:sp>
        <p:nvSpPr>
          <p:cNvPr id="3" name="内容占位符 2"/>
          <p:cNvSpPr>
            <a:spLocks noGrp="1"/>
          </p:cNvSpPr>
          <p:nvPr>
            <p:ph idx="1"/>
          </p:nvPr>
        </p:nvSpPr>
        <p:spPr/>
        <p:txBody>
          <a:bodyPr>
            <a:normAutofit lnSpcReduction="10000"/>
          </a:bodyPr>
          <a:lstStyle/>
          <a:p>
            <a:pPr lvl="1"/>
            <a:r>
              <a:rPr lang="en-US" altLang="zh-CN" dirty="0" smtClean="0"/>
              <a:t>(1)</a:t>
            </a:r>
            <a:r>
              <a:rPr lang="zh-CN" altLang="en-US" dirty="0" smtClean="0"/>
              <a:t>防止来自系统漏洞的攻击</a:t>
            </a:r>
            <a:endParaRPr lang="en-US" altLang="zh-CN" dirty="0" smtClean="0"/>
          </a:p>
          <a:p>
            <a:pPr lvl="2"/>
            <a:r>
              <a:rPr lang="zh-CN" altLang="en-US" dirty="0" smtClean="0"/>
              <a:t>措施</a:t>
            </a:r>
            <a:endParaRPr lang="en-US" altLang="zh-CN" dirty="0" smtClean="0"/>
          </a:p>
          <a:p>
            <a:pPr lvl="3"/>
            <a:r>
              <a:rPr lang="zh-CN" altLang="en-US" dirty="0" smtClean="0"/>
              <a:t>及时为系统安装补丁程序</a:t>
            </a:r>
            <a:endParaRPr lang="en-US" altLang="zh-CN" dirty="0" smtClean="0"/>
          </a:p>
          <a:p>
            <a:pPr lvl="2"/>
            <a:r>
              <a:rPr lang="zh-CN" altLang="en-US" dirty="0" smtClean="0"/>
              <a:t>方法</a:t>
            </a:r>
            <a:endParaRPr lang="en-US" altLang="zh-CN" dirty="0" smtClean="0"/>
          </a:p>
          <a:p>
            <a:pPr lvl="3"/>
            <a:r>
              <a:rPr lang="zh-CN" altLang="en-US" dirty="0" smtClean="0"/>
              <a:t>手工安装</a:t>
            </a:r>
            <a:endParaRPr lang="en-US" altLang="zh-CN" dirty="0" smtClean="0"/>
          </a:p>
          <a:p>
            <a:pPr lvl="3"/>
            <a:r>
              <a:rPr lang="zh-CN" altLang="en-US" dirty="0" smtClean="0"/>
              <a:t>借助</a:t>
            </a:r>
            <a:r>
              <a:rPr lang="en-US" altLang="zh-CN" dirty="0" smtClean="0"/>
              <a:t>360</a:t>
            </a:r>
            <a:r>
              <a:rPr lang="zh-CN" altLang="en-US" dirty="0" smtClean="0"/>
              <a:t>安全卫士、</a:t>
            </a:r>
            <a:r>
              <a:rPr lang="en-US" altLang="zh-CN" dirty="0" smtClean="0"/>
              <a:t>QQ</a:t>
            </a:r>
            <a:r>
              <a:rPr lang="zh-CN" altLang="en-US" dirty="0" smtClean="0"/>
              <a:t>管家、瑞星助手等工具</a:t>
            </a:r>
            <a:endParaRPr lang="en-US" altLang="zh-CN" dirty="0" smtClean="0"/>
          </a:p>
          <a:p>
            <a:pPr lvl="1"/>
            <a:r>
              <a:rPr lang="en-US" altLang="zh-CN" dirty="0" smtClean="0"/>
              <a:t>(2)</a:t>
            </a:r>
            <a:r>
              <a:rPr lang="zh-CN" altLang="en-US" dirty="0" smtClean="0"/>
              <a:t>防止来自病毒的攻击</a:t>
            </a:r>
            <a:endParaRPr lang="en-US" altLang="zh-CN" dirty="0" smtClean="0"/>
          </a:p>
          <a:p>
            <a:pPr lvl="2"/>
            <a:r>
              <a:rPr lang="zh-CN" altLang="en-US" dirty="0" smtClean="0"/>
              <a:t>措施</a:t>
            </a:r>
            <a:endParaRPr lang="en-US" altLang="zh-CN" dirty="0" smtClean="0"/>
          </a:p>
          <a:p>
            <a:pPr lvl="3"/>
            <a:r>
              <a:rPr lang="zh-CN" altLang="en-US" dirty="0" smtClean="0"/>
              <a:t>系统实时监控，及时查杀可移动设备上的病毒</a:t>
            </a:r>
            <a:endParaRPr lang="en-US" altLang="zh-CN" dirty="0" smtClean="0"/>
          </a:p>
          <a:p>
            <a:pPr lvl="3"/>
            <a:r>
              <a:rPr lang="zh-CN" altLang="en-US" dirty="0" smtClean="0"/>
              <a:t>不浏览带有高风险的网站</a:t>
            </a:r>
            <a:endParaRPr lang="en-US" altLang="zh-CN" dirty="0" smtClean="0"/>
          </a:p>
          <a:p>
            <a:pPr lvl="2"/>
            <a:r>
              <a:rPr lang="zh-CN" altLang="en-US" dirty="0" smtClean="0"/>
              <a:t>方法</a:t>
            </a:r>
            <a:endParaRPr lang="en-US" altLang="zh-CN" dirty="0" smtClean="0"/>
          </a:p>
          <a:p>
            <a:pPr lvl="3"/>
            <a:r>
              <a:rPr lang="zh-CN" altLang="en-US" dirty="0" smtClean="0"/>
              <a:t>安装一套可信的、质量较高的防病毒软件</a:t>
            </a:r>
            <a:endParaRPr lang="en-US" altLang="zh-CN" dirty="0" smtClean="0"/>
          </a:p>
          <a:p>
            <a:pPr lvl="3"/>
            <a:r>
              <a:rPr lang="zh-CN" altLang="en-US" dirty="0" smtClean="0"/>
              <a:t>及时升级防病毒系统</a:t>
            </a:r>
            <a:endParaRPr lang="en-US" altLang="zh-CN" dirty="0" smtClean="0"/>
          </a:p>
        </p:txBody>
      </p:sp>
      <p:sp>
        <p:nvSpPr>
          <p:cNvPr id="4" name="日期占位符 3"/>
          <p:cNvSpPr>
            <a:spLocks noGrp="1"/>
          </p:cNvSpPr>
          <p:nvPr>
            <p:ph type="dt" sz="half" idx="10"/>
          </p:nvPr>
        </p:nvSpPr>
        <p:spPr/>
        <p:txBody>
          <a:bodyPr/>
          <a:lstStyle/>
          <a:p>
            <a:fld id="{25084E8C-DA25-4E76-BE31-057C81A65622}" type="datetime1">
              <a:rPr lang="zh-CN" altLang="en-US" smtClean="0"/>
              <a:pPr/>
              <a:t>2014/1/1</a:t>
            </a:fld>
            <a:endParaRPr lang="zh-CN" altLang="en-US" dirty="0"/>
          </a:p>
        </p:txBody>
      </p:sp>
      <p:sp>
        <p:nvSpPr>
          <p:cNvPr id="5" name="页脚占位符 4"/>
          <p:cNvSpPr>
            <a:spLocks noGrp="1"/>
          </p:cNvSpPr>
          <p:nvPr>
            <p:ph type="ftr" sz="quarter" idx="11"/>
          </p:nvPr>
        </p:nvSpPr>
        <p:spPr/>
        <p:txBody>
          <a:bodyPr/>
          <a:lstStyle/>
          <a:p>
            <a:r>
              <a:rPr lang="zh-CN" altLang="en-US" smtClean="0"/>
              <a:t>马秀麟</a:t>
            </a:r>
            <a:endParaRPr lang="zh-CN" altLang="en-US"/>
          </a:p>
        </p:txBody>
      </p:sp>
      <p:sp>
        <p:nvSpPr>
          <p:cNvPr id="6" name="灯片编号占位符 5"/>
          <p:cNvSpPr>
            <a:spLocks noGrp="1"/>
          </p:cNvSpPr>
          <p:nvPr>
            <p:ph type="sldNum" sz="quarter" idx="12"/>
          </p:nvPr>
        </p:nvSpPr>
        <p:spPr/>
        <p:txBody>
          <a:bodyPr/>
          <a:lstStyle/>
          <a:p>
            <a:fld id="{3C8BA06E-73FA-40BB-96AC-AD8C55B574A9}" type="slidenum">
              <a:rPr lang="zh-CN" altLang="en-US" smtClean="0"/>
              <a:pPr/>
              <a:t>13</a:t>
            </a:fld>
            <a:endParaRPr lang="zh-CN" altLang="en-US"/>
          </a:p>
        </p:txBody>
      </p:sp>
    </p:spTree>
    <p:extLst>
      <p:ext uri="{BB962C8B-B14F-4D97-AF65-F5344CB8AC3E}">
        <p14:creationId xmlns:p14="http://schemas.microsoft.com/office/powerpoint/2010/main" val="1208674272"/>
      </p:ext>
    </p:extLst>
  </p:cSld>
  <p:clrMapOvr>
    <a:masterClrMapping/>
  </p:clrMapOvr>
  <mc:AlternateContent xmlns:mc="http://schemas.openxmlformats.org/markup-compatibility/2006">
    <mc:Choice xmlns:p14="http://schemas.microsoft.com/office/powerpoint/2010/main" Requires="p14">
      <p:transition spd="slow">
        <p14:flip dir="r"/>
      </p:transition>
    </mc:Choice>
    <mc:Fallback>
      <p:transition spd="slow">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en-US" altLang="zh-CN" sz="4400" b="1" kern="1200"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华文新魏" pitchFamily="2" charset="-122"/>
                <a:ea typeface="华文新魏" pitchFamily="2" charset="-122"/>
                <a:cs typeface="+mj-cs"/>
              </a:rPr>
              <a:t>6.</a:t>
            </a:r>
            <a:r>
              <a:rPr lang="zh-CN" altLang="zh-CN" sz="4400" b="1" kern="1200"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华文新魏" pitchFamily="2" charset="-122"/>
                <a:ea typeface="华文新魏" pitchFamily="2" charset="-122"/>
                <a:cs typeface="+mj-cs"/>
              </a:rPr>
              <a:t>计算机安全习惯</a:t>
            </a:r>
            <a:endParaRPr lang="zh-CN" altLang="en-US" dirty="0"/>
          </a:p>
        </p:txBody>
      </p:sp>
      <p:sp>
        <p:nvSpPr>
          <p:cNvPr id="3" name="内容占位符 2"/>
          <p:cNvSpPr>
            <a:spLocks noGrp="1"/>
          </p:cNvSpPr>
          <p:nvPr>
            <p:ph idx="1"/>
          </p:nvPr>
        </p:nvSpPr>
        <p:spPr/>
        <p:txBody>
          <a:bodyPr/>
          <a:lstStyle/>
          <a:p>
            <a:pPr lvl="2"/>
            <a:r>
              <a:rPr lang="zh-CN" altLang="en-US" dirty="0" smtClean="0"/>
              <a:t>常见的防病毒软件</a:t>
            </a:r>
            <a:endParaRPr lang="en-US" altLang="zh-CN" dirty="0" smtClean="0"/>
          </a:p>
          <a:p>
            <a:pPr lvl="3"/>
            <a:r>
              <a:rPr lang="zh-CN" altLang="en-US" dirty="0" smtClean="0"/>
              <a:t>瑞星杀毒软件（瑞星防火墙软件）</a:t>
            </a:r>
            <a:endParaRPr lang="en-US" altLang="zh-CN" dirty="0" smtClean="0"/>
          </a:p>
          <a:p>
            <a:pPr lvl="3"/>
            <a:r>
              <a:rPr lang="zh-CN" altLang="en-US" dirty="0" smtClean="0"/>
              <a:t>卡巴斯基</a:t>
            </a:r>
            <a:endParaRPr lang="en-US" altLang="zh-CN" dirty="0" smtClean="0"/>
          </a:p>
          <a:p>
            <a:pPr lvl="3"/>
            <a:r>
              <a:rPr lang="en-US" altLang="zh-CN" dirty="0" smtClean="0"/>
              <a:t>ESET NOD32</a:t>
            </a:r>
          </a:p>
          <a:p>
            <a:pPr lvl="3"/>
            <a:r>
              <a:rPr lang="zh-CN" altLang="en-US" dirty="0" smtClean="0"/>
              <a:t>金山毒霸</a:t>
            </a:r>
            <a:endParaRPr lang="en-US" altLang="zh-CN" dirty="0" smtClean="0"/>
          </a:p>
          <a:p>
            <a:pPr lvl="3"/>
            <a:r>
              <a:rPr lang="zh-CN" altLang="en-US" dirty="0"/>
              <a:t>诺</a:t>
            </a:r>
            <a:r>
              <a:rPr lang="zh-CN" altLang="en-US" dirty="0" smtClean="0"/>
              <a:t>顿   等</a:t>
            </a:r>
            <a:endParaRPr lang="en-US" altLang="zh-CN" dirty="0" smtClean="0"/>
          </a:p>
          <a:p>
            <a:pPr lvl="2"/>
            <a:r>
              <a:rPr lang="zh-CN" altLang="en-US" dirty="0" smtClean="0"/>
              <a:t>注意事项</a:t>
            </a:r>
            <a:endParaRPr lang="en-US" altLang="zh-CN" dirty="0" smtClean="0"/>
          </a:p>
          <a:p>
            <a:pPr lvl="3"/>
            <a:r>
              <a:rPr lang="zh-CN" altLang="en-US" dirty="0" smtClean="0"/>
              <a:t>严谨交叉安装多套防病毒系统</a:t>
            </a:r>
            <a:endParaRPr lang="en-US" altLang="zh-CN" dirty="0" smtClean="0"/>
          </a:p>
          <a:p>
            <a:pPr lvl="3"/>
            <a:r>
              <a:rPr lang="zh-CN" altLang="en-US" dirty="0" smtClean="0"/>
              <a:t>及时升级防病毒软件</a:t>
            </a:r>
            <a:endParaRPr lang="en-US" altLang="zh-CN" dirty="0" smtClean="0"/>
          </a:p>
          <a:p>
            <a:pPr lvl="3"/>
            <a:endParaRPr lang="en-US" altLang="zh-CN" dirty="0" smtClean="0"/>
          </a:p>
          <a:p>
            <a:pPr lvl="3"/>
            <a:endParaRPr lang="zh-CN" altLang="en-US" dirty="0"/>
          </a:p>
        </p:txBody>
      </p:sp>
    </p:spTree>
    <p:extLst>
      <p:ext uri="{BB962C8B-B14F-4D97-AF65-F5344CB8AC3E}">
        <p14:creationId xmlns:p14="http://schemas.microsoft.com/office/powerpoint/2010/main" val="4181193061"/>
      </p:ext>
    </p:extLst>
  </p:cSld>
  <p:clrMapOvr>
    <a:masterClrMapping/>
  </p:clrMapOvr>
  <mc:AlternateContent xmlns:mc="http://schemas.openxmlformats.org/markup-compatibility/2006">
    <mc:Choice xmlns:p14="http://schemas.microsoft.com/office/powerpoint/2010/main" Requires="p14">
      <p:transition spd="slow">
        <p14:flip dir="r"/>
      </p:transition>
    </mc:Choice>
    <mc:Fallback>
      <p:transition spd="slow">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en-US" altLang="zh-CN" dirty="0" smtClean="0"/>
              <a:t>6.</a:t>
            </a:r>
            <a:r>
              <a:rPr lang="zh-CN" altLang="en-US" dirty="0" smtClean="0"/>
              <a:t>计算机安全习惯</a:t>
            </a:r>
            <a:endParaRPr lang="zh-CN" altLang="en-US" dirty="0"/>
          </a:p>
        </p:txBody>
      </p:sp>
      <p:sp>
        <p:nvSpPr>
          <p:cNvPr id="3" name="内容占位符 2"/>
          <p:cNvSpPr>
            <a:spLocks noGrp="1"/>
          </p:cNvSpPr>
          <p:nvPr>
            <p:ph idx="1"/>
          </p:nvPr>
        </p:nvSpPr>
        <p:spPr/>
        <p:txBody>
          <a:bodyPr>
            <a:normAutofit fontScale="92500"/>
          </a:bodyPr>
          <a:lstStyle/>
          <a:p>
            <a:pPr lvl="1"/>
            <a:r>
              <a:rPr lang="en-US" altLang="zh-CN" dirty="0" smtClean="0"/>
              <a:t>(3)</a:t>
            </a:r>
            <a:r>
              <a:rPr lang="zh-CN" altLang="en-US" dirty="0" smtClean="0"/>
              <a:t>计算机应用与管理的安全性</a:t>
            </a:r>
            <a:endParaRPr lang="en-US" altLang="zh-CN" dirty="0" smtClean="0"/>
          </a:p>
          <a:p>
            <a:pPr lvl="2"/>
            <a:r>
              <a:rPr lang="zh-CN" altLang="en-US" dirty="0" smtClean="0"/>
              <a:t>账户与密码的安全性</a:t>
            </a:r>
            <a:endParaRPr lang="en-US" altLang="zh-CN" dirty="0" smtClean="0"/>
          </a:p>
          <a:p>
            <a:pPr lvl="3"/>
            <a:r>
              <a:rPr lang="zh-CN" altLang="en-US" dirty="0" smtClean="0"/>
              <a:t>复杂密码</a:t>
            </a:r>
            <a:endParaRPr lang="en-US" altLang="zh-CN" dirty="0" smtClean="0"/>
          </a:p>
          <a:p>
            <a:pPr lvl="3"/>
            <a:r>
              <a:rPr lang="zh-CN" altLang="en-US" dirty="0" smtClean="0"/>
              <a:t>不随意泄漏密码</a:t>
            </a:r>
            <a:endParaRPr lang="en-US" altLang="zh-CN" dirty="0" smtClean="0"/>
          </a:p>
          <a:p>
            <a:pPr lvl="2"/>
            <a:r>
              <a:rPr lang="zh-CN" altLang="en-US" dirty="0" smtClean="0"/>
              <a:t>网络使用的安全性</a:t>
            </a:r>
            <a:endParaRPr lang="en-US" altLang="zh-CN" dirty="0" smtClean="0"/>
          </a:p>
          <a:p>
            <a:pPr lvl="3"/>
            <a:r>
              <a:rPr lang="zh-CN" altLang="en-US" dirty="0" smtClean="0"/>
              <a:t>不访问高风险的网站</a:t>
            </a:r>
            <a:endParaRPr lang="en-US" altLang="zh-CN" dirty="0" smtClean="0"/>
          </a:p>
          <a:p>
            <a:pPr lvl="3"/>
            <a:r>
              <a:rPr lang="zh-CN" altLang="en-US" dirty="0" smtClean="0"/>
              <a:t>使用高安全性浏览器访问存在潜在危险的网站</a:t>
            </a:r>
            <a:endParaRPr lang="en-US" altLang="zh-CN" dirty="0" smtClean="0"/>
          </a:p>
          <a:p>
            <a:pPr lvl="3"/>
            <a:r>
              <a:rPr lang="zh-CN" altLang="en-US" dirty="0" smtClean="0"/>
              <a:t>不随意安装软件</a:t>
            </a:r>
            <a:endParaRPr lang="en-US" altLang="zh-CN" dirty="0" smtClean="0"/>
          </a:p>
          <a:p>
            <a:pPr lvl="3"/>
            <a:r>
              <a:rPr lang="zh-CN" altLang="en-US" dirty="0" smtClean="0"/>
              <a:t>禁用不是必须的加载项</a:t>
            </a:r>
            <a:endParaRPr lang="en-US" altLang="zh-CN" dirty="0" smtClean="0"/>
          </a:p>
          <a:p>
            <a:pPr lvl="2"/>
            <a:r>
              <a:rPr lang="zh-CN" altLang="en-US" dirty="0" smtClean="0"/>
              <a:t>邮件安全性</a:t>
            </a:r>
            <a:endParaRPr lang="en-US" altLang="zh-CN" dirty="0" smtClean="0"/>
          </a:p>
          <a:p>
            <a:pPr lvl="3"/>
            <a:r>
              <a:rPr lang="zh-CN" altLang="en-US" dirty="0" smtClean="0"/>
              <a:t>对于来源不明的邮件慎重打开</a:t>
            </a:r>
            <a:endParaRPr lang="en-US" altLang="zh-CN" dirty="0" smtClean="0"/>
          </a:p>
          <a:p>
            <a:pPr lvl="3"/>
            <a:r>
              <a:rPr lang="zh-CN" altLang="en-US" dirty="0" smtClean="0"/>
              <a:t>对于邮件附件，高度关注其扩展名，防止伪图片文件的攻击</a:t>
            </a:r>
            <a:endParaRPr lang="en-US" altLang="zh-CN" dirty="0" smtClean="0"/>
          </a:p>
          <a:p>
            <a:pPr lvl="1"/>
            <a:r>
              <a:rPr lang="en-US" altLang="zh-CN" dirty="0" smtClean="0"/>
              <a:t>(4)</a:t>
            </a:r>
            <a:r>
              <a:rPr lang="zh-CN" altLang="en-US" dirty="0" smtClean="0"/>
              <a:t>系统备份与还原</a:t>
            </a:r>
            <a:endParaRPr lang="zh-CN" altLang="en-US" dirty="0"/>
          </a:p>
        </p:txBody>
      </p:sp>
      <p:sp>
        <p:nvSpPr>
          <p:cNvPr id="4" name="日期占位符 3"/>
          <p:cNvSpPr>
            <a:spLocks noGrp="1"/>
          </p:cNvSpPr>
          <p:nvPr>
            <p:ph type="dt" sz="half" idx="10"/>
          </p:nvPr>
        </p:nvSpPr>
        <p:spPr/>
        <p:txBody>
          <a:bodyPr/>
          <a:lstStyle/>
          <a:p>
            <a:fld id="{25084E8C-DA25-4E76-BE31-057C81A65622}" type="datetime1">
              <a:rPr lang="zh-CN" altLang="en-US" smtClean="0"/>
              <a:pPr/>
              <a:t>2014/1/1</a:t>
            </a:fld>
            <a:endParaRPr lang="zh-CN" altLang="en-US" dirty="0"/>
          </a:p>
        </p:txBody>
      </p:sp>
      <p:sp>
        <p:nvSpPr>
          <p:cNvPr id="5" name="页脚占位符 4"/>
          <p:cNvSpPr>
            <a:spLocks noGrp="1"/>
          </p:cNvSpPr>
          <p:nvPr>
            <p:ph type="ftr" sz="quarter" idx="11"/>
          </p:nvPr>
        </p:nvSpPr>
        <p:spPr/>
        <p:txBody>
          <a:bodyPr/>
          <a:lstStyle/>
          <a:p>
            <a:r>
              <a:rPr lang="zh-CN" altLang="en-US" smtClean="0"/>
              <a:t>马秀麟</a:t>
            </a:r>
            <a:endParaRPr lang="zh-CN" altLang="en-US"/>
          </a:p>
        </p:txBody>
      </p:sp>
      <p:sp>
        <p:nvSpPr>
          <p:cNvPr id="6" name="灯片编号占位符 5"/>
          <p:cNvSpPr>
            <a:spLocks noGrp="1"/>
          </p:cNvSpPr>
          <p:nvPr>
            <p:ph type="sldNum" sz="quarter" idx="12"/>
          </p:nvPr>
        </p:nvSpPr>
        <p:spPr/>
        <p:txBody>
          <a:bodyPr/>
          <a:lstStyle/>
          <a:p>
            <a:fld id="{3C8BA06E-73FA-40BB-96AC-AD8C55B574A9}" type="slidenum">
              <a:rPr lang="zh-CN" altLang="en-US" smtClean="0"/>
              <a:pPr/>
              <a:t>15</a:t>
            </a:fld>
            <a:endParaRPr lang="zh-CN" altLang="en-US"/>
          </a:p>
        </p:txBody>
      </p:sp>
    </p:spTree>
    <p:extLst>
      <p:ext uri="{BB962C8B-B14F-4D97-AF65-F5344CB8AC3E}">
        <p14:creationId xmlns:p14="http://schemas.microsoft.com/office/powerpoint/2010/main" val="3674436393"/>
      </p:ext>
    </p:extLst>
  </p:cSld>
  <p:clrMapOvr>
    <a:masterClrMapping/>
  </p:clrMapOvr>
  <mc:AlternateContent xmlns:mc="http://schemas.openxmlformats.org/markup-compatibility/2006">
    <mc:Choice xmlns:p14="http://schemas.microsoft.com/office/powerpoint/2010/main" Requires="p14">
      <p:transition spd="slow">
        <p14:prism isInverted="1"/>
      </p:transition>
    </mc:Choice>
    <mc:Fallback>
      <p:transition spd="slow">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en-US" altLang="zh-CN" dirty="0" smtClean="0"/>
              <a:t>7.</a:t>
            </a:r>
            <a:r>
              <a:rPr lang="zh-CN" altLang="en-US" dirty="0" smtClean="0"/>
              <a:t>计算机应用道德</a:t>
            </a:r>
            <a:endParaRPr lang="zh-CN" altLang="en-US" dirty="0"/>
          </a:p>
        </p:txBody>
      </p:sp>
      <p:sp>
        <p:nvSpPr>
          <p:cNvPr id="3" name="内容占位符 2"/>
          <p:cNvSpPr>
            <a:spLocks noGrp="1"/>
          </p:cNvSpPr>
          <p:nvPr>
            <p:ph idx="1"/>
          </p:nvPr>
        </p:nvSpPr>
        <p:spPr/>
        <p:txBody>
          <a:bodyPr>
            <a:normAutofit/>
          </a:bodyPr>
          <a:lstStyle/>
          <a:p>
            <a:r>
              <a:rPr lang="en-US" altLang="zh-CN" dirty="0" smtClean="0"/>
              <a:t>6.</a:t>
            </a:r>
            <a:r>
              <a:rPr lang="zh-CN" altLang="en-US" dirty="0" smtClean="0"/>
              <a:t>计算机应用道德</a:t>
            </a:r>
            <a:endParaRPr lang="en-US" altLang="zh-CN" dirty="0" smtClean="0"/>
          </a:p>
          <a:p>
            <a:pPr lvl="1"/>
            <a:r>
              <a:rPr lang="en-US" altLang="zh-CN" dirty="0" smtClean="0"/>
              <a:t>(1)</a:t>
            </a:r>
            <a:r>
              <a:rPr lang="zh-CN" altLang="en-US" dirty="0" smtClean="0"/>
              <a:t>黑客的概念</a:t>
            </a:r>
            <a:endParaRPr lang="en-US" altLang="zh-CN" dirty="0" smtClean="0"/>
          </a:p>
          <a:p>
            <a:pPr lvl="2"/>
            <a:r>
              <a:rPr lang="zh-CN" altLang="en-US" dirty="0" smtClean="0"/>
              <a:t>黑客的定义</a:t>
            </a:r>
            <a:endParaRPr lang="en-US" altLang="zh-CN" dirty="0" smtClean="0"/>
          </a:p>
          <a:p>
            <a:pPr lvl="3"/>
            <a:r>
              <a:rPr lang="zh-CN" altLang="en-US" dirty="0" smtClean="0"/>
              <a:t>非法入侵他人计算机系统的人</a:t>
            </a:r>
            <a:endParaRPr lang="en-US" altLang="zh-CN" dirty="0" smtClean="0"/>
          </a:p>
          <a:p>
            <a:pPr lvl="2"/>
            <a:r>
              <a:rPr lang="zh-CN" altLang="en-US" dirty="0" smtClean="0"/>
              <a:t>黑客的危害</a:t>
            </a:r>
            <a:endParaRPr lang="en-US" altLang="zh-CN" dirty="0" smtClean="0"/>
          </a:p>
          <a:p>
            <a:pPr lvl="3"/>
            <a:r>
              <a:rPr lang="zh-CN" altLang="en-US" dirty="0" smtClean="0"/>
              <a:t>影响网络的正常运行</a:t>
            </a:r>
            <a:endParaRPr lang="en-US" altLang="zh-CN" dirty="0" smtClean="0"/>
          </a:p>
          <a:p>
            <a:pPr lvl="3"/>
            <a:r>
              <a:rPr lang="zh-CN" altLang="en-US" dirty="0" smtClean="0"/>
              <a:t>窃取敏感数据</a:t>
            </a:r>
            <a:endParaRPr lang="en-US" altLang="zh-CN" dirty="0" smtClean="0"/>
          </a:p>
          <a:p>
            <a:pPr lvl="3"/>
            <a:r>
              <a:rPr lang="zh-CN" altLang="en-US" dirty="0" smtClean="0"/>
              <a:t>严重者导致犯罪行为</a:t>
            </a:r>
            <a:endParaRPr lang="en-US" altLang="zh-CN" dirty="0" smtClean="0"/>
          </a:p>
          <a:p>
            <a:pPr lvl="3"/>
            <a:r>
              <a:rPr lang="zh-CN" altLang="en-US" dirty="0" smtClean="0"/>
              <a:t>黑客的行为都是非法的，没有所谓的“好”黑客、红客。</a:t>
            </a:r>
            <a:endParaRPr lang="en-US" altLang="zh-CN" dirty="0" smtClean="0"/>
          </a:p>
          <a:p>
            <a:pPr lvl="3"/>
            <a:r>
              <a:rPr lang="zh-CN" altLang="en-US" dirty="0" smtClean="0"/>
              <a:t>尽管部分黑客在主观上无恶意，但客观上仍危害了计算机安全</a:t>
            </a:r>
            <a:endParaRPr lang="en-US" altLang="zh-CN" dirty="0" smtClean="0"/>
          </a:p>
          <a:p>
            <a:pPr lvl="3"/>
            <a:endParaRPr lang="en-US" altLang="zh-CN" dirty="0" smtClean="0"/>
          </a:p>
          <a:p>
            <a:endParaRPr lang="zh-CN" altLang="en-US" dirty="0"/>
          </a:p>
        </p:txBody>
      </p:sp>
    </p:spTree>
    <p:extLst>
      <p:ext uri="{BB962C8B-B14F-4D97-AF65-F5344CB8AC3E}">
        <p14:creationId xmlns:p14="http://schemas.microsoft.com/office/powerpoint/2010/main" val="906948664"/>
      </p:ext>
    </p:extLst>
  </p:cSld>
  <p:clrMapOvr>
    <a:masterClrMapping/>
  </p:clrMapOvr>
  <mc:AlternateContent xmlns:mc="http://schemas.openxmlformats.org/markup-compatibility/2006">
    <mc:Choice xmlns:p14="http://schemas.microsoft.com/office/powerpoint/2010/main" Requires="p14">
      <p:transition spd="slow">
        <p14:flip dir="r"/>
      </p:transition>
    </mc:Choice>
    <mc:Fallback>
      <p:transition spd="slow">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en-US" altLang="zh-CN" dirty="0" smtClean="0"/>
              <a:t>7.</a:t>
            </a:r>
            <a:r>
              <a:rPr lang="zh-CN" altLang="en-US" dirty="0" smtClean="0"/>
              <a:t>计算机应用道德</a:t>
            </a:r>
            <a:endParaRPr lang="zh-CN" altLang="en-US" dirty="0"/>
          </a:p>
        </p:txBody>
      </p:sp>
      <p:sp>
        <p:nvSpPr>
          <p:cNvPr id="3" name="内容占位符 2"/>
          <p:cNvSpPr>
            <a:spLocks noGrp="1"/>
          </p:cNvSpPr>
          <p:nvPr>
            <p:ph idx="1"/>
          </p:nvPr>
        </p:nvSpPr>
        <p:spPr/>
        <p:txBody>
          <a:bodyPr/>
          <a:lstStyle/>
          <a:p>
            <a:pPr lvl="1"/>
            <a:r>
              <a:rPr lang="en-US" altLang="zh-CN" smtClean="0"/>
              <a:t>(2)</a:t>
            </a:r>
            <a:r>
              <a:rPr lang="zh-CN" altLang="en-US" dirty="0" smtClean="0"/>
              <a:t>计算机与网络应用道德</a:t>
            </a:r>
            <a:endParaRPr lang="en-US" altLang="zh-CN" dirty="0" smtClean="0"/>
          </a:p>
          <a:p>
            <a:pPr lvl="2"/>
            <a:r>
              <a:rPr lang="zh-CN" altLang="en-US" dirty="0" smtClean="0"/>
              <a:t>不迷恋网络游戏</a:t>
            </a:r>
            <a:endParaRPr lang="en-US" altLang="zh-CN" dirty="0" smtClean="0"/>
          </a:p>
          <a:p>
            <a:pPr lvl="2"/>
            <a:r>
              <a:rPr lang="zh-CN" altLang="en-US" dirty="0" smtClean="0"/>
              <a:t>不传播、不发布不适宜的内容（反动、色情）</a:t>
            </a:r>
            <a:endParaRPr lang="en-US" altLang="zh-CN" dirty="0" smtClean="0"/>
          </a:p>
          <a:p>
            <a:pPr lvl="2"/>
            <a:r>
              <a:rPr lang="zh-CN" altLang="en-US" dirty="0" smtClean="0"/>
              <a:t>不浏览不适宜的网站</a:t>
            </a:r>
            <a:endParaRPr lang="en-US" altLang="zh-CN" dirty="0" smtClean="0"/>
          </a:p>
          <a:p>
            <a:pPr lvl="2"/>
            <a:r>
              <a:rPr lang="zh-CN" altLang="en-US" dirty="0" smtClean="0"/>
              <a:t>不随意上传个人敏感信息（炒作者除外）</a:t>
            </a:r>
            <a:endParaRPr lang="en-US" altLang="zh-CN" dirty="0" smtClean="0"/>
          </a:p>
          <a:p>
            <a:pPr lvl="2"/>
            <a:r>
              <a:rPr lang="zh-CN" altLang="en-US" dirty="0" smtClean="0"/>
              <a:t>对网络中的特殊软件、特定事件不好奇、不尝试</a:t>
            </a:r>
            <a:endParaRPr lang="en-US" altLang="zh-CN" dirty="0" smtClean="0"/>
          </a:p>
          <a:p>
            <a:pPr lvl="2"/>
            <a:r>
              <a:rPr lang="zh-CN" altLang="en-US" dirty="0" smtClean="0"/>
              <a:t>不崇拜黑客，不尝试、不运行黑客软件</a:t>
            </a:r>
          </a:p>
          <a:p>
            <a:pPr lvl="1">
              <a:buNone/>
            </a:pPr>
            <a:endParaRPr lang="zh-CN" altLang="en-US" dirty="0"/>
          </a:p>
        </p:txBody>
      </p:sp>
    </p:spTree>
  </p:cSld>
  <p:clrMapOvr>
    <a:masterClrMapping/>
  </p:clrMapOvr>
  <mc:AlternateContent xmlns:mc="http://schemas.openxmlformats.org/markup-compatibility/2006">
    <mc:Choice xmlns:p14="http://schemas.microsoft.com/office/powerpoint/2010/main" Requires="p14">
      <p:transition spd="slow" p14:dur="1400">
        <p14:doors dir="vert"/>
      </p:transition>
    </mc:Choice>
    <mc:Fallback>
      <p:transition spd="slow">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a:xfrm>
            <a:off x="428596" y="514329"/>
            <a:ext cx="8229600" cy="1000126"/>
          </a:xfrm>
        </p:spPr>
        <p:txBody>
          <a:bodyPr/>
          <a:lstStyle/>
          <a:p>
            <a:pPr eaLnBrk="1" hangingPunct="1"/>
            <a:r>
              <a:rPr lang="zh-CN" altLang="en-US" dirty="0" smtClean="0"/>
              <a:t>习 题</a:t>
            </a:r>
          </a:p>
        </p:txBody>
      </p:sp>
      <p:sp>
        <p:nvSpPr>
          <p:cNvPr id="43011" name="Rectangle 3"/>
          <p:cNvSpPr>
            <a:spLocks noGrp="1" noChangeArrowheads="1"/>
          </p:cNvSpPr>
          <p:nvPr>
            <p:ph idx="1"/>
          </p:nvPr>
        </p:nvSpPr>
        <p:spPr>
          <a:xfrm>
            <a:off x="500034" y="1543037"/>
            <a:ext cx="8229600" cy="5111750"/>
          </a:xfrm>
        </p:spPr>
        <p:txBody>
          <a:bodyPr>
            <a:normAutofit/>
          </a:bodyPr>
          <a:lstStyle/>
          <a:p>
            <a:pPr lvl="1" eaLnBrk="1" hangingPunct="1">
              <a:lnSpc>
                <a:spcPct val="80000"/>
              </a:lnSpc>
            </a:pPr>
            <a:r>
              <a:rPr lang="en-US" altLang="zh-CN" sz="1800" dirty="0" smtClean="0"/>
              <a:t>1</a:t>
            </a:r>
            <a:r>
              <a:rPr lang="zh-CN" altLang="en-US" sz="1800" dirty="0" smtClean="0"/>
              <a:t>、计算机病毒主要破坏数据的</a:t>
            </a:r>
            <a:r>
              <a:rPr lang="en-US" altLang="zh-CN" sz="1800" dirty="0" smtClean="0"/>
              <a:t>____</a:t>
            </a:r>
            <a:r>
              <a:rPr lang="zh-CN" altLang="en-US" sz="1800" dirty="0" smtClean="0"/>
              <a:t>。</a:t>
            </a:r>
          </a:p>
          <a:p>
            <a:pPr lvl="2" eaLnBrk="1" hangingPunct="1">
              <a:lnSpc>
                <a:spcPct val="80000"/>
              </a:lnSpc>
            </a:pPr>
            <a:r>
              <a:rPr lang="en-US" altLang="zh-CN" sz="1800" dirty="0" smtClean="0"/>
              <a:t>A</a:t>
            </a:r>
            <a:r>
              <a:rPr lang="zh-CN" altLang="en-US" sz="1800" dirty="0" smtClean="0"/>
              <a:t>：可审性              </a:t>
            </a:r>
            <a:r>
              <a:rPr lang="en-US" altLang="zh-CN" sz="1800" dirty="0" smtClean="0"/>
              <a:t>B</a:t>
            </a:r>
            <a:r>
              <a:rPr lang="zh-CN" altLang="en-US" sz="1800" dirty="0" smtClean="0"/>
              <a:t>：及时性</a:t>
            </a:r>
          </a:p>
          <a:p>
            <a:pPr lvl="2" eaLnBrk="1" hangingPunct="1">
              <a:lnSpc>
                <a:spcPct val="80000"/>
              </a:lnSpc>
            </a:pPr>
            <a:r>
              <a:rPr lang="en-US" altLang="zh-CN" sz="1800" dirty="0" smtClean="0"/>
              <a:t>C</a:t>
            </a:r>
            <a:r>
              <a:rPr lang="zh-CN" altLang="en-US" sz="1800" dirty="0" smtClean="0"/>
              <a:t>：完整性              </a:t>
            </a:r>
            <a:r>
              <a:rPr lang="en-US" altLang="zh-CN" sz="1800" dirty="0" smtClean="0"/>
              <a:t>D</a:t>
            </a:r>
            <a:r>
              <a:rPr lang="zh-CN" altLang="en-US" sz="1800" dirty="0" smtClean="0"/>
              <a:t>：保密性        答案：</a:t>
            </a:r>
            <a:r>
              <a:rPr lang="en-US" altLang="zh-CN" sz="1800" dirty="0" smtClean="0"/>
              <a:t>C</a:t>
            </a:r>
          </a:p>
          <a:p>
            <a:pPr lvl="1" eaLnBrk="1" hangingPunct="1">
              <a:lnSpc>
                <a:spcPct val="80000"/>
              </a:lnSpc>
            </a:pPr>
            <a:r>
              <a:rPr lang="en-US" altLang="zh-CN" sz="1800" dirty="0" smtClean="0"/>
              <a:t>2</a:t>
            </a:r>
            <a:r>
              <a:rPr lang="zh-CN" altLang="en-US" sz="1800" dirty="0" smtClean="0"/>
              <a:t>、计算机安全在网络环境中，并不能提供安全保护的是</a:t>
            </a:r>
            <a:r>
              <a:rPr lang="en-US" altLang="zh-CN" sz="1800" dirty="0" smtClean="0"/>
              <a:t>_____</a:t>
            </a:r>
            <a:r>
              <a:rPr lang="zh-CN" altLang="en-US" sz="1800" dirty="0" smtClean="0"/>
              <a:t>。</a:t>
            </a:r>
          </a:p>
          <a:p>
            <a:pPr lvl="2" eaLnBrk="1" hangingPunct="1">
              <a:lnSpc>
                <a:spcPct val="80000"/>
              </a:lnSpc>
            </a:pPr>
            <a:r>
              <a:rPr lang="en-US" altLang="zh-CN" sz="1800" dirty="0" smtClean="0"/>
              <a:t>A</a:t>
            </a:r>
            <a:r>
              <a:rPr lang="zh-CN" altLang="en-US" sz="1800" dirty="0" smtClean="0"/>
              <a:t>：信息的载体           </a:t>
            </a:r>
            <a:r>
              <a:rPr lang="en-US" altLang="zh-CN" sz="1800" dirty="0" smtClean="0"/>
              <a:t>B</a:t>
            </a:r>
            <a:r>
              <a:rPr lang="zh-CN" altLang="en-US" sz="1800" dirty="0" smtClean="0"/>
              <a:t>：信息的处理、传输</a:t>
            </a:r>
          </a:p>
          <a:p>
            <a:pPr lvl="2" eaLnBrk="1" hangingPunct="1">
              <a:lnSpc>
                <a:spcPct val="80000"/>
              </a:lnSpc>
            </a:pPr>
            <a:r>
              <a:rPr lang="en-US" altLang="zh-CN" sz="1800" dirty="0" smtClean="0"/>
              <a:t>C</a:t>
            </a:r>
            <a:r>
              <a:rPr lang="zh-CN" altLang="en-US" sz="1800" dirty="0" smtClean="0"/>
              <a:t>：信息的存储、访问     </a:t>
            </a:r>
            <a:r>
              <a:rPr lang="en-US" altLang="zh-CN" sz="1800" dirty="0" smtClean="0"/>
              <a:t>D</a:t>
            </a:r>
            <a:r>
              <a:rPr lang="zh-CN" altLang="en-US" sz="1800" dirty="0" smtClean="0"/>
              <a:t>：信息语意的正确性</a:t>
            </a:r>
          </a:p>
          <a:p>
            <a:pPr lvl="2" eaLnBrk="1" hangingPunct="1">
              <a:lnSpc>
                <a:spcPct val="80000"/>
              </a:lnSpc>
            </a:pPr>
            <a:r>
              <a:rPr lang="zh-CN" altLang="en-US" sz="1800" dirty="0" smtClean="0"/>
              <a:t>答案：</a:t>
            </a:r>
            <a:r>
              <a:rPr lang="en-US" altLang="zh-CN" sz="1800" dirty="0" smtClean="0"/>
              <a:t>D</a:t>
            </a:r>
          </a:p>
          <a:p>
            <a:pPr lvl="1" eaLnBrk="1" hangingPunct="1">
              <a:lnSpc>
                <a:spcPct val="80000"/>
              </a:lnSpc>
            </a:pPr>
            <a:r>
              <a:rPr lang="en-US" altLang="zh-CN" sz="1800" dirty="0" smtClean="0"/>
              <a:t>3</a:t>
            </a:r>
            <a:r>
              <a:rPr lang="zh-CN" altLang="en-US" sz="1800" dirty="0" smtClean="0"/>
              <a:t>、计算机病毒是</a:t>
            </a:r>
            <a:r>
              <a:rPr lang="en-US" altLang="zh-CN" sz="1800" dirty="0" smtClean="0"/>
              <a:t>____</a:t>
            </a:r>
            <a:r>
              <a:rPr lang="zh-CN" altLang="en-US" sz="1800" dirty="0" smtClean="0"/>
              <a:t>。</a:t>
            </a:r>
          </a:p>
          <a:p>
            <a:pPr lvl="2" eaLnBrk="1" hangingPunct="1">
              <a:lnSpc>
                <a:spcPct val="80000"/>
              </a:lnSpc>
            </a:pPr>
            <a:r>
              <a:rPr lang="en-US" altLang="zh-CN" sz="1800" dirty="0" smtClean="0"/>
              <a:t>A</a:t>
            </a:r>
            <a:r>
              <a:rPr lang="zh-CN" altLang="en-US" sz="1800" dirty="0" smtClean="0"/>
              <a:t>：一种有破坏性的程序</a:t>
            </a:r>
          </a:p>
          <a:p>
            <a:pPr lvl="2" eaLnBrk="1" hangingPunct="1">
              <a:lnSpc>
                <a:spcPct val="80000"/>
              </a:lnSpc>
            </a:pPr>
            <a:r>
              <a:rPr lang="en-US" altLang="zh-CN" sz="1800" dirty="0" smtClean="0"/>
              <a:t>B</a:t>
            </a:r>
            <a:r>
              <a:rPr lang="zh-CN" altLang="en-US" sz="1800" dirty="0" smtClean="0"/>
              <a:t>：使用计算机时容易感染的一种疾病</a:t>
            </a:r>
          </a:p>
          <a:p>
            <a:pPr lvl="2" eaLnBrk="1" hangingPunct="1">
              <a:lnSpc>
                <a:spcPct val="80000"/>
              </a:lnSpc>
            </a:pPr>
            <a:r>
              <a:rPr lang="en-US" altLang="zh-CN" sz="1800" dirty="0" smtClean="0"/>
              <a:t>C</a:t>
            </a:r>
            <a:r>
              <a:rPr lang="zh-CN" altLang="en-US" sz="1800" dirty="0" smtClean="0"/>
              <a:t>：一种计算机硬件故障</a:t>
            </a:r>
          </a:p>
          <a:p>
            <a:pPr lvl="2" eaLnBrk="1" hangingPunct="1">
              <a:lnSpc>
                <a:spcPct val="80000"/>
              </a:lnSpc>
            </a:pPr>
            <a:r>
              <a:rPr lang="en-US" altLang="zh-CN" sz="1800" dirty="0" smtClean="0"/>
              <a:t>D</a:t>
            </a:r>
            <a:r>
              <a:rPr lang="zh-CN" altLang="en-US" sz="1800" dirty="0" smtClean="0"/>
              <a:t>：计算机软件系统故障             </a:t>
            </a:r>
            <a:endParaRPr lang="en-US" altLang="zh-CN" sz="1800" dirty="0" smtClean="0"/>
          </a:p>
          <a:p>
            <a:pPr lvl="2" eaLnBrk="1" hangingPunct="1">
              <a:lnSpc>
                <a:spcPct val="80000"/>
              </a:lnSpc>
            </a:pPr>
            <a:r>
              <a:rPr lang="zh-CN" altLang="en-US" sz="1800" dirty="0" smtClean="0"/>
              <a:t>答案：</a:t>
            </a:r>
            <a:r>
              <a:rPr lang="en-US" altLang="zh-CN" sz="1800" dirty="0" smtClean="0"/>
              <a:t>A</a:t>
            </a:r>
          </a:p>
        </p:txBody>
      </p:sp>
    </p:spTree>
  </p:cSld>
  <p:clrMapOvr>
    <a:masterClrMapping/>
  </p:clrMapOvr>
  <mc:AlternateContent xmlns:mc="http://schemas.openxmlformats.org/markup-compatibility/2006">
    <mc:Choice xmlns:p14="http://schemas.microsoft.com/office/powerpoint/2010/main" Requires="p14">
      <p:transition spd="slow">
        <p14:flip dir="r"/>
      </p:transition>
    </mc:Choice>
    <mc:Fallback>
      <p:transition spd="slow">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285720" y="428604"/>
            <a:ext cx="8229600" cy="1000126"/>
          </a:xfrm>
        </p:spPr>
        <p:txBody>
          <a:bodyPr/>
          <a:lstStyle/>
          <a:p>
            <a:pPr eaLnBrk="1" hangingPunct="1"/>
            <a:r>
              <a:rPr lang="zh-CN" altLang="en-US" dirty="0" smtClean="0"/>
              <a:t>习 题</a:t>
            </a:r>
          </a:p>
        </p:txBody>
      </p:sp>
      <p:sp>
        <p:nvSpPr>
          <p:cNvPr id="44035" name="Rectangle 3"/>
          <p:cNvSpPr>
            <a:spLocks noGrp="1" noChangeArrowheads="1"/>
          </p:cNvSpPr>
          <p:nvPr>
            <p:ph idx="1"/>
          </p:nvPr>
        </p:nvSpPr>
        <p:spPr>
          <a:xfrm>
            <a:off x="642910" y="1714488"/>
            <a:ext cx="8001000" cy="4897438"/>
          </a:xfrm>
        </p:spPr>
        <p:txBody>
          <a:bodyPr>
            <a:normAutofit/>
          </a:bodyPr>
          <a:lstStyle/>
          <a:p>
            <a:pPr lvl="1" eaLnBrk="1" hangingPunct="1">
              <a:lnSpc>
                <a:spcPct val="80000"/>
              </a:lnSpc>
            </a:pPr>
            <a:r>
              <a:rPr lang="en-US" altLang="zh-CN" sz="1800" dirty="0" smtClean="0"/>
              <a:t>4</a:t>
            </a:r>
            <a:r>
              <a:rPr lang="zh-CN" altLang="en-US" sz="1800" dirty="0" smtClean="0"/>
              <a:t>、下列不属于计算机病毒特性的是</a:t>
            </a:r>
            <a:r>
              <a:rPr lang="en-US" altLang="zh-CN" sz="1800" dirty="0" smtClean="0"/>
              <a:t>____</a:t>
            </a:r>
            <a:r>
              <a:rPr lang="zh-CN" altLang="en-US" sz="1800" dirty="0" smtClean="0"/>
              <a:t>。</a:t>
            </a:r>
          </a:p>
          <a:p>
            <a:pPr lvl="2" eaLnBrk="1" hangingPunct="1">
              <a:lnSpc>
                <a:spcPct val="80000"/>
              </a:lnSpc>
            </a:pPr>
            <a:r>
              <a:rPr lang="en-US" altLang="zh-CN" sz="1800" dirty="0" smtClean="0"/>
              <a:t>A</a:t>
            </a:r>
            <a:r>
              <a:rPr lang="zh-CN" altLang="en-US" sz="1800" dirty="0" smtClean="0"/>
              <a:t>：传染性                 </a:t>
            </a:r>
            <a:r>
              <a:rPr lang="en-US" altLang="zh-CN" sz="1800" dirty="0" smtClean="0"/>
              <a:t>B</a:t>
            </a:r>
            <a:r>
              <a:rPr lang="zh-CN" altLang="en-US" sz="1800" dirty="0" smtClean="0"/>
              <a:t>：潜伏性</a:t>
            </a:r>
          </a:p>
          <a:p>
            <a:pPr lvl="2" eaLnBrk="1" hangingPunct="1">
              <a:lnSpc>
                <a:spcPct val="80000"/>
              </a:lnSpc>
            </a:pPr>
            <a:r>
              <a:rPr lang="en-US" altLang="zh-CN" sz="1800" dirty="0" smtClean="0"/>
              <a:t>C</a:t>
            </a:r>
            <a:r>
              <a:rPr lang="zh-CN" altLang="en-US" sz="1800" dirty="0" smtClean="0"/>
              <a:t>：可预见性               </a:t>
            </a:r>
            <a:r>
              <a:rPr lang="en-US" altLang="zh-CN" sz="1800" dirty="0" smtClean="0"/>
              <a:t>D</a:t>
            </a:r>
            <a:r>
              <a:rPr lang="zh-CN" altLang="en-US" sz="1800" dirty="0" smtClean="0"/>
              <a:t>：破坏性</a:t>
            </a:r>
          </a:p>
          <a:p>
            <a:pPr lvl="2" eaLnBrk="1" hangingPunct="1">
              <a:lnSpc>
                <a:spcPct val="80000"/>
              </a:lnSpc>
            </a:pPr>
            <a:r>
              <a:rPr lang="zh-CN" altLang="en-US" sz="1800" dirty="0" smtClean="0"/>
              <a:t>答案：</a:t>
            </a:r>
            <a:r>
              <a:rPr lang="en-US" altLang="zh-CN" sz="1800" dirty="0" smtClean="0"/>
              <a:t>C</a:t>
            </a:r>
          </a:p>
          <a:p>
            <a:pPr lvl="1" eaLnBrk="1" hangingPunct="1">
              <a:lnSpc>
                <a:spcPct val="80000"/>
              </a:lnSpc>
            </a:pPr>
            <a:r>
              <a:rPr lang="en-US" altLang="zh-CN" sz="1800" dirty="0" smtClean="0"/>
              <a:t>5</a:t>
            </a:r>
            <a:r>
              <a:rPr lang="zh-CN" altLang="en-US" sz="1800" dirty="0" smtClean="0"/>
              <a:t>、关于系统更新的说法，下列正确的是</a:t>
            </a:r>
            <a:r>
              <a:rPr lang="en-US" altLang="zh-CN" sz="1800" dirty="0" smtClean="0"/>
              <a:t>_____</a:t>
            </a:r>
            <a:r>
              <a:rPr lang="zh-CN" altLang="en-US" sz="1800" dirty="0" smtClean="0"/>
              <a:t>。</a:t>
            </a:r>
          </a:p>
          <a:p>
            <a:pPr lvl="2" eaLnBrk="1" hangingPunct="1">
              <a:lnSpc>
                <a:spcPct val="80000"/>
              </a:lnSpc>
            </a:pPr>
            <a:r>
              <a:rPr lang="en-US" altLang="zh-CN" sz="1800" dirty="0" smtClean="0"/>
              <a:t>A</a:t>
            </a:r>
            <a:r>
              <a:rPr lang="zh-CN" altLang="en-US" sz="1800" dirty="0" smtClean="0"/>
              <a:t>：系统更新之后，系统就不会再出现漏洞</a:t>
            </a:r>
          </a:p>
          <a:p>
            <a:pPr lvl="2" eaLnBrk="1" hangingPunct="1">
              <a:lnSpc>
                <a:spcPct val="80000"/>
              </a:lnSpc>
            </a:pPr>
            <a:r>
              <a:rPr lang="en-US" altLang="zh-CN" sz="1800" dirty="0" smtClean="0"/>
              <a:t>B</a:t>
            </a:r>
            <a:r>
              <a:rPr lang="zh-CN" altLang="en-US" sz="1800" dirty="0" smtClean="0"/>
              <a:t>：系统更新包的下载需要付费</a:t>
            </a:r>
          </a:p>
          <a:p>
            <a:pPr lvl="2" eaLnBrk="1" hangingPunct="1">
              <a:lnSpc>
                <a:spcPct val="80000"/>
              </a:lnSpc>
            </a:pPr>
            <a:r>
              <a:rPr lang="en-US" altLang="zh-CN" sz="1800" dirty="0" smtClean="0"/>
              <a:t>C</a:t>
            </a:r>
            <a:r>
              <a:rPr lang="zh-CN" altLang="en-US" sz="1800" dirty="0" smtClean="0"/>
              <a:t>：系统更新的存在，是因为系统存在漏洞</a:t>
            </a:r>
          </a:p>
          <a:p>
            <a:pPr lvl="2" eaLnBrk="1" hangingPunct="1">
              <a:lnSpc>
                <a:spcPct val="80000"/>
              </a:lnSpc>
            </a:pPr>
            <a:r>
              <a:rPr lang="en-US" altLang="zh-CN" sz="1800" dirty="0" smtClean="0"/>
              <a:t>D</a:t>
            </a:r>
            <a:r>
              <a:rPr lang="zh-CN" altLang="en-US" sz="1800" dirty="0" smtClean="0"/>
              <a:t>：所有更新应及时下载，否则会立即被病毒感染</a:t>
            </a:r>
          </a:p>
          <a:p>
            <a:pPr lvl="2" eaLnBrk="1" hangingPunct="1">
              <a:lnSpc>
                <a:spcPct val="80000"/>
              </a:lnSpc>
            </a:pPr>
            <a:r>
              <a:rPr lang="zh-CN" altLang="en-US" sz="1800" dirty="0" smtClean="0"/>
              <a:t>答案：</a:t>
            </a:r>
            <a:r>
              <a:rPr lang="en-US" altLang="zh-CN" sz="1800" dirty="0" smtClean="0"/>
              <a:t>C</a:t>
            </a:r>
          </a:p>
          <a:p>
            <a:pPr lvl="1" eaLnBrk="1" hangingPunct="1">
              <a:lnSpc>
                <a:spcPct val="80000"/>
              </a:lnSpc>
            </a:pPr>
            <a:r>
              <a:rPr lang="en-US" altLang="zh-CN" sz="1800" dirty="0" smtClean="0"/>
              <a:t>6</a:t>
            </a:r>
            <a:r>
              <a:rPr lang="zh-CN" altLang="en-US" sz="1800" dirty="0" smtClean="0"/>
              <a:t>、下面不属于计算机安全的基本属性是</a:t>
            </a:r>
            <a:r>
              <a:rPr lang="en-US" altLang="zh-CN" sz="1800" dirty="0" smtClean="0"/>
              <a:t>____</a:t>
            </a:r>
            <a:r>
              <a:rPr lang="zh-CN" altLang="en-US" sz="1800" dirty="0" smtClean="0"/>
              <a:t>。</a:t>
            </a:r>
          </a:p>
          <a:p>
            <a:pPr lvl="2" eaLnBrk="1" hangingPunct="1">
              <a:lnSpc>
                <a:spcPct val="80000"/>
              </a:lnSpc>
            </a:pPr>
            <a:r>
              <a:rPr lang="en-US" altLang="zh-CN" sz="1800" dirty="0" smtClean="0"/>
              <a:t>A</a:t>
            </a:r>
            <a:r>
              <a:rPr lang="zh-CN" altLang="en-US" sz="1800" dirty="0" smtClean="0"/>
              <a:t>：机密性            </a:t>
            </a:r>
            <a:r>
              <a:rPr lang="en-US" altLang="zh-CN" sz="1800" dirty="0" smtClean="0"/>
              <a:t>B</a:t>
            </a:r>
            <a:r>
              <a:rPr lang="zh-CN" altLang="en-US" sz="1800" dirty="0" smtClean="0"/>
              <a:t>：可用性</a:t>
            </a:r>
          </a:p>
          <a:p>
            <a:pPr lvl="2" eaLnBrk="1" hangingPunct="1">
              <a:lnSpc>
                <a:spcPct val="80000"/>
              </a:lnSpc>
            </a:pPr>
            <a:r>
              <a:rPr lang="en-US" altLang="zh-CN" sz="1800" dirty="0" smtClean="0"/>
              <a:t>C</a:t>
            </a:r>
            <a:r>
              <a:rPr lang="zh-CN" altLang="en-US" sz="1800" dirty="0" smtClean="0"/>
              <a:t>：完整性            </a:t>
            </a:r>
            <a:r>
              <a:rPr lang="en-US" altLang="zh-CN" sz="1800" dirty="0" smtClean="0"/>
              <a:t>D</a:t>
            </a:r>
            <a:r>
              <a:rPr lang="zh-CN" altLang="en-US" sz="1800" dirty="0" smtClean="0"/>
              <a:t>：正确性</a:t>
            </a:r>
          </a:p>
          <a:p>
            <a:pPr lvl="2" eaLnBrk="1" hangingPunct="1">
              <a:lnSpc>
                <a:spcPct val="80000"/>
              </a:lnSpc>
            </a:pPr>
            <a:r>
              <a:rPr lang="zh-CN" altLang="en-US" sz="1800" dirty="0" smtClean="0"/>
              <a:t>答案：</a:t>
            </a:r>
            <a:r>
              <a:rPr lang="en-US" altLang="zh-CN" sz="1800" dirty="0" smtClean="0"/>
              <a:t>D</a:t>
            </a:r>
          </a:p>
        </p:txBody>
      </p:sp>
    </p:spTree>
  </p:cSld>
  <p:clrMapOvr>
    <a:masterClrMapping/>
  </p:clrMapOvr>
  <mc:AlternateContent xmlns:mc="http://schemas.openxmlformats.org/markup-compatibility/2006">
    <mc:Choice xmlns:p14="http://schemas.microsoft.com/office/powerpoint/2010/main" Requires="p14">
      <p:transition spd="slow">
        <p14:flip dir="r"/>
      </p:transition>
    </mc:Choice>
    <mc:Fallback>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idx="4294967295"/>
          </p:nvPr>
        </p:nvSpPr>
        <p:spPr>
          <a:xfrm>
            <a:off x="685800" y="2130427"/>
            <a:ext cx="7772400" cy="1470025"/>
          </a:xfrm>
        </p:spPr>
        <p:txBody>
          <a:bodyPr>
            <a:normAutofit/>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p>
            <a:r>
              <a:rPr lang="zh-CN" altLang="en-US" sz="6600" b="1" dirty="0" smtClean="0">
                <a:ln/>
                <a:solidFill>
                  <a:schemeClr val="accent3"/>
                </a:solidFill>
                <a:latin typeface="华文琥珀" pitchFamily="2" charset="-122"/>
                <a:ea typeface="华文琥珀" pitchFamily="2" charset="-122"/>
              </a:rPr>
              <a:t>第</a:t>
            </a:r>
            <a:r>
              <a:rPr lang="en-US" altLang="zh-CN" sz="6600" b="1" dirty="0" smtClean="0">
                <a:ln/>
                <a:solidFill>
                  <a:schemeClr val="accent3"/>
                </a:solidFill>
                <a:latin typeface="华文琥珀" pitchFamily="2" charset="-122"/>
                <a:ea typeface="华文琥珀" pitchFamily="2" charset="-122"/>
              </a:rPr>
              <a:t>8</a:t>
            </a:r>
            <a:r>
              <a:rPr lang="zh-CN" altLang="en-US" sz="6600" b="1" dirty="0" smtClean="0">
                <a:ln/>
                <a:solidFill>
                  <a:schemeClr val="accent3"/>
                </a:solidFill>
                <a:latin typeface="华文琥珀" pitchFamily="2" charset="-122"/>
                <a:ea typeface="华文琥珀" pitchFamily="2" charset="-122"/>
              </a:rPr>
              <a:t>章 计算机安全</a:t>
            </a:r>
            <a:endParaRPr lang="zh-CN" altLang="en-US" sz="6600" b="1" dirty="0">
              <a:ln/>
              <a:solidFill>
                <a:schemeClr val="accent3"/>
              </a:solidFill>
              <a:latin typeface="华文琥珀" pitchFamily="2" charset="-122"/>
              <a:ea typeface="华文琥珀" pitchFamily="2" charset="-122"/>
            </a:endParaRPr>
          </a:p>
        </p:txBody>
      </p:sp>
      <p:sp>
        <p:nvSpPr>
          <p:cNvPr id="3" name="副标题 2"/>
          <p:cNvSpPr>
            <a:spLocks noGrp="1"/>
          </p:cNvSpPr>
          <p:nvPr>
            <p:ph type="subTitle" idx="4294967295"/>
          </p:nvPr>
        </p:nvSpPr>
        <p:spPr>
          <a:xfrm>
            <a:off x="1371600" y="3886200"/>
            <a:ext cx="6400800" cy="1752600"/>
          </a:xfrm>
        </p:spPr>
        <p:txBody>
          <a:bodyPr/>
          <a:lstStyle/>
          <a:p>
            <a:pPr algn="r"/>
            <a:r>
              <a:rPr lang="en-US" altLang="zh-CN" dirty="0" smtClean="0"/>
              <a:t>2014</a:t>
            </a:r>
            <a:r>
              <a:rPr lang="zh-CN" altLang="en-US" dirty="0" smtClean="0"/>
              <a:t>年</a:t>
            </a:r>
            <a:r>
              <a:rPr lang="en-US" altLang="zh-CN" dirty="0" smtClean="0"/>
              <a:t>1</a:t>
            </a:r>
            <a:r>
              <a:rPr lang="zh-CN" altLang="en-US" dirty="0" smtClean="0"/>
              <a:t>月</a:t>
            </a:r>
            <a:endParaRPr lang="zh-CN" altLang="en-US" dirty="0"/>
          </a:p>
        </p:txBody>
      </p:sp>
    </p:spTree>
  </p:cSld>
  <p:clrMapOvr>
    <a:masterClrMapping/>
  </p:clrMapOvr>
  <mc:AlternateContent xmlns:mc="http://schemas.openxmlformats.org/markup-compatibility/2006">
    <mc:Choice xmlns:p14="http://schemas.microsoft.com/office/powerpoint/2010/main" Requires="p14">
      <p:transition spd="slow">
        <p14:gallery dir="l"/>
      </p:transition>
    </mc:Choice>
    <mc:Fallback>
      <p:transition spd="slow">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357158" y="514329"/>
            <a:ext cx="8229600" cy="1000126"/>
          </a:xfrm>
        </p:spPr>
        <p:txBody>
          <a:bodyPr/>
          <a:lstStyle/>
          <a:p>
            <a:pPr eaLnBrk="1" hangingPunct="1"/>
            <a:r>
              <a:rPr lang="zh-CN" altLang="en-US" dirty="0" smtClean="0"/>
              <a:t>习 题</a:t>
            </a:r>
          </a:p>
        </p:txBody>
      </p:sp>
      <p:sp>
        <p:nvSpPr>
          <p:cNvPr id="45059" name="Rectangle 3"/>
          <p:cNvSpPr>
            <a:spLocks noGrp="1" noChangeArrowheads="1"/>
          </p:cNvSpPr>
          <p:nvPr>
            <p:ph idx="1"/>
          </p:nvPr>
        </p:nvSpPr>
        <p:spPr>
          <a:xfrm>
            <a:off x="357158" y="1714489"/>
            <a:ext cx="8229600" cy="4781550"/>
          </a:xfrm>
        </p:spPr>
        <p:txBody>
          <a:bodyPr>
            <a:normAutofit/>
          </a:bodyPr>
          <a:lstStyle/>
          <a:p>
            <a:pPr lvl="1" eaLnBrk="1" hangingPunct="1">
              <a:lnSpc>
                <a:spcPct val="80000"/>
              </a:lnSpc>
            </a:pPr>
            <a:r>
              <a:rPr lang="en-US" altLang="zh-CN" sz="1800" dirty="0" smtClean="0"/>
              <a:t>7</a:t>
            </a:r>
            <a:r>
              <a:rPr lang="zh-CN" altLang="en-US" sz="1800" dirty="0" smtClean="0"/>
              <a:t>、下列不属于可用性服务的技术是</a:t>
            </a:r>
            <a:r>
              <a:rPr lang="en-US" altLang="zh-CN" sz="1800" dirty="0" smtClean="0"/>
              <a:t>____</a:t>
            </a:r>
            <a:r>
              <a:rPr lang="zh-CN" altLang="en-US" sz="1800" dirty="0" smtClean="0"/>
              <a:t>。</a:t>
            </a:r>
          </a:p>
          <a:p>
            <a:pPr lvl="2" eaLnBrk="1" hangingPunct="1">
              <a:lnSpc>
                <a:spcPct val="80000"/>
              </a:lnSpc>
            </a:pPr>
            <a:r>
              <a:rPr lang="en-US" altLang="zh-CN" sz="1800" dirty="0" smtClean="0"/>
              <a:t>A</a:t>
            </a:r>
            <a:r>
              <a:rPr lang="zh-CN" altLang="en-US" sz="1800" dirty="0" smtClean="0"/>
              <a:t>：备份             </a:t>
            </a:r>
            <a:r>
              <a:rPr lang="en-US" altLang="zh-CN" sz="1800" dirty="0" smtClean="0"/>
              <a:t>B</a:t>
            </a:r>
            <a:r>
              <a:rPr lang="zh-CN" altLang="en-US" sz="1800" dirty="0" smtClean="0"/>
              <a:t>：身份鉴别</a:t>
            </a:r>
          </a:p>
          <a:p>
            <a:pPr lvl="2" eaLnBrk="1" hangingPunct="1">
              <a:lnSpc>
                <a:spcPct val="80000"/>
              </a:lnSpc>
            </a:pPr>
            <a:r>
              <a:rPr lang="en-US" altLang="zh-CN" sz="1800" dirty="0" smtClean="0"/>
              <a:t>C</a:t>
            </a:r>
            <a:r>
              <a:rPr lang="zh-CN" altLang="en-US" sz="1800" dirty="0" smtClean="0"/>
              <a:t>：在线恢复         </a:t>
            </a:r>
            <a:r>
              <a:rPr lang="en-US" altLang="zh-CN" sz="1800" dirty="0" smtClean="0"/>
              <a:t>D</a:t>
            </a:r>
            <a:r>
              <a:rPr lang="zh-CN" altLang="en-US" sz="1800" dirty="0" smtClean="0"/>
              <a:t>：灾难恢复</a:t>
            </a:r>
          </a:p>
          <a:p>
            <a:pPr lvl="2" eaLnBrk="1" hangingPunct="1">
              <a:lnSpc>
                <a:spcPct val="80000"/>
              </a:lnSpc>
            </a:pPr>
            <a:r>
              <a:rPr lang="zh-CN" altLang="en-US" sz="1800" dirty="0" smtClean="0"/>
              <a:t>答案：</a:t>
            </a:r>
            <a:r>
              <a:rPr lang="en-US" altLang="zh-CN" sz="1800" dirty="0" smtClean="0"/>
              <a:t>B</a:t>
            </a:r>
          </a:p>
          <a:p>
            <a:pPr lvl="1" eaLnBrk="1" hangingPunct="1">
              <a:lnSpc>
                <a:spcPct val="80000"/>
              </a:lnSpc>
            </a:pPr>
            <a:r>
              <a:rPr lang="en-US" altLang="zh-CN" sz="1800" dirty="0" smtClean="0"/>
              <a:t>8</a:t>
            </a:r>
            <a:r>
              <a:rPr lang="zh-CN" altLang="en-US" sz="1800" dirty="0" smtClean="0"/>
              <a:t>、下列关于系统还原的说法，正确的是</a:t>
            </a:r>
            <a:r>
              <a:rPr lang="en-US" altLang="zh-CN" sz="1800" dirty="0" smtClean="0"/>
              <a:t>__________</a:t>
            </a:r>
            <a:r>
              <a:rPr lang="zh-CN" altLang="en-US" sz="1800" dirty="0" smtClean="0"/>
              <a:t>。</a:t>
            </a:r>
          </a:p>
          <a:p>
            <a:pPr lvl="2" eaLnBrk="1" hangingPunct="1">
              <a:lnSpc>
                <a:spcPct val="80000"/>
              </a:lnSpc>
            </a:pPr>
            <a:r>
              <a:rPr lang="en-US" altLang="zh-CN" sz="1800" dirty="0" smtClean="0"/>
              <a:t>A</a:t>
            </a:r>
            <a:r>
              <a:rPr lang="zh-CN" altLang="en-US" sz="1800" dirty="0" smtClean="0"/>
              <a:t>：系统还原后，用户数据大部分都会丢失</a:t>
            </a:r>
          </a:p>
          <a:p>
            <a:pPr lvl="2" eaLnBrk="1" hangingPunct="1">
              <a:lnSpc>
                <a:spcPct val="80000"/>
              </a:lnSpc>
            </a:pPr>
            <a:r>
              <a:rPr lang="en-US" altLang="zh-CN" sz="1800" dirty="0" smtClean="0"/>
              <a:t>B</a:t>
            </a:r>
            <a:r>
              <a:rPr lang="zh-CN" altLang="en-US" sz="1800" dirty="0" smtClean="0"/>
              <a:t>：系统还原可以解决系统漏洞问题</a:t>
            </a:r>
          </a:p>
          <a:p>
            <a:pPr lvl="2" eaLnBrk="1" hangingPunct="1">
              <a:lnSpc>
                <a:spcPct val="80000"/>
              </a:lnSpc>
            </a:pPr>
            <a:r>
              <a:rPr lang="en-US" altLang="zh-CN" sz="1800" dirty="0" smtClean="0"/>
              <a:t>C</a:t>
            </a:r>
            <a:r>
              <a:rPr lang="zh-CN" altLang="en-US" sz="1800" dirty="0" smtClean="0"/>
              <a:t>：还原点可以由系统自动生成，也可以由用户手动设置</a:t>
            </a:r>
          </a:p>
          <a:p>
            <a:pPr lvl="2" eaLnBrk="1" hangingPunct="1">
              <a:lnSpc>
                <a:spcPct val="80000"/>
              </a:lnSpc>
            </a:pPr>
            <a:r>
              <a:rPr lang="en-US" altLang="zh-CN" sz="1800" dirty="0" smtClean="0"/>
              <a:t>D</a:t>
            </a:r>
            <a:r>
              <a:rPr lang="zh-CN" altLang="en-US" sz="1800" dirty="0" smtClean="0"/>
              <a:t>：系统还原的本质就是重装系统</a:t>
            </a:r>
          </a:p>
          <a:p>
            <a:pPr lvl="2" eaLnBrk="1" hangingPunct="1">
              <a:lnSpc>
                <a:spcPct val="80000"/>
              </a:lnSpc>
            </a:pPr>
            <a:r>
              <a:rPr lang="zh-CN" altLang="en-US" sz="1800" dirty="0" smtClean="0"/>
              <a:t>答案：</a:t>
            </a:r>
            <a:r>
              <a:rPr lang="en-US" altLang="zh-CN" sz="1800" dirty="0" smtClean="0"/>
              <a:t>C</a:t>
            </a:r>
          </a:p>
          <a:p>
            <a:pPr lvl="1" eaLnBrk="1" hangingPunct="1">
              <a:lnSpc>
                <a:spcPct val="80000"/>
              </a:lnSpc>
            </a:pPr>
            <a:r>
              <a:rPr lang="en-US" altLang="zh-CN" sz="1800" dirty="0" smtClean="0"/>
              <a:t>9</a:t>
            </a:r>
            <a:r>
              <a:rPr lang="zh-CN" altLang="en-US" sz="1800" dirty="0" smtClean="0"/>
              <a:t>、下面并不能有效预防病毒的方法是</a:t>
            </a:r>
            <a:r>
              <a:rPr lang="en-US" altLang="zh-CN" sz="1800" dirty="0" smtClean="0"/>
              <a:t>_______</a:t>
            </a:r>
            <a:r>
              <a:rPr lang="zh-CN" altLang="en-US" sz="1800" dirty="0" smtClean="0"/>
              <a:t>。</a:t>
            </a:r>
          </a:p>
          <a:p>
            <a:pPr lvl="2" eaLnBrk="1" hangingPunct="1">
              <a:lnSpc>
                <a:spcPct val="80000"/>
              </a:lnSpc>
            </a:pPr>
            <a:r>
              <a:rPr lang="en-US" altLang="zh-CN" sz="1800" dirty="0" smtClean="0"/>
              <a:t>A</a:t>
            </a:r>
            <a:r>
              <a:rPr lang="zh-CN" altLang="en-US" sz="1800" dirty="0" smtClean="0"/>
              <a:t>：尽量不使用来路不明的</a:t>
            </a:r>
            <a:r>
              <a:rPr lang="en-US" altLang="zh-CN" sz="1800" dirty="0" smtClean="0"/>
              <a:t>U</a:t>
            </a:r>
            <a:r>
              <a:rPr lang="zh-CN" altLang="en-US" sz="1800" dirty="0" smtClean="0"/>
              <a:t>盘</a:t>
            </a:r>
          </a:p>
          <a:p>
            <a:pPr lvl="2" eaLnBrk="1" hangingPunct="1">
              <a:lnSpc>
                <a:spcPct val="80000"/>
              </a:lnSpc>
            </a:pPr>
            <a:r>
              <a:rPr lang="en-US" altLang="zh-CN" sz="1800" dirty="0" smtClean="0"/>
              <a:t>B</a:t>
            </a:r>
            <a:r>
              <a:rPr lang="zh-CN" altLang="en-US" sz="1800" dirty="0" smtClean="0"/>
              <a:t>：使用别人的</a:t>
            </a:r>
            <a:r>
              <a:rPr lang="en-US" altLang="zh-CN" sz="1800" dirty="0" smtClean="0"/>
              <a:t>U</a:t>
            </a:r>
            <a:r>
              <a:rPr lang="zh-CN" altLang="en-US" sz="1800" dirty="0" smtClean="0"/>
              <a:t>盘时，先将该</a:t>
            </a:r>
            <a:r>
              <a:rPr lang="en-US" altLang="zh-CN" sz="1800" dirty="0" smtClean="0"/>
              <a:t>U</a:t>
            </a:r>
            <a:r>
              <a:rPr lang="zh-CN" altLang="en-US" sz="1800" dirty="0" smtClean="0"/>
              <a:t>盘设置为只读属性</a:t>
            </a:r>
          </a:p>
          <a:p>
            <a:pPr lvl="2" eaLnBrk="1" hangingPunct="1">
              <a:lnSpc>
                <a:spcPct val="80000"/>
              </a:lnSpc>
            </a:pPr>
            <a:r>
              <a:rPr lang="en-US" altLang="zh-CN" sz="1800" dirty="0" smtClean="0"/>
              <a:t>C</a:t>
            </a:r>
            <a:r>
              <a:rPr lang="zh-CN" altLang="en-US" sz="1800" dirty="0" smtClean="0"/>
              <a:t>：使用别人的</a:t>
            </a:r>
            <a:r>
              <a:rPr lang="en-US" altLang="zh-CN" sz="1800" dirty="0" smtClean="0"/>
              <a:t>U</a:t>
            </a:r>
            <a:r>
              <a:rPr lang="zh-CN" altLang="en-US" sz="1800" dirty="0" smtClean="0"/>
              <a:t>盘时，先将该</a:t>
            </a:r>
            <a:r>
              <a:rPr lang="en-US" altLang="zh-CN" sz="1800" dirty="0" smtClean="0"/>
              <a:t>U</a:t>
            </a:r>
            <a:r>
              <a:rPr lang="zh-CN" altLang="en-US" sz="1800" dirty="0" smtClean="0"/>
              <a:t>盘用防病毒软件杀毒</a:t>
            </a:r>
          </a:p>
          <a:p>
            <a:pPr lvl="2" eaLnBrk="1" hangingPunct="1">
              <a:lnSpc>
                <a:spcPct val="80000"/>
              </a:lnSpc>
            </a:pPr>
            <a:r>
              <a:rPr lang="en-US" altLang="zh-CN" sz="1800" dirty="0" smtClean="0"/>
              <a:t>D</a:t>
            </a:r>
            <a:r>
              <a:rPr lang="zh-CN" altLang="en-US" sz="1800" dirty="0" smtClean="0"/>
              <a:t>：别人要拷贝自己的</a:t>
            </a:r>
            <a:r>
              <a:rPr lang="en-US" altLang="zh-CN" sz="1800" dirty="0" smtClean="0"/>
              <a:t>U</a:t>
            </a:r>
            <a:r>
              <a:rPr lang="zh-CN" altLang="en-US" sz="1800" dirty="0" smtClean="0"/>
              <a:t>盘上的东西时，先将自己的</a:t>
            </a:r>
            <a:r>
              <a:rPr lang="en-US" altLang="zh-CN" sz="1800" dirty="0" smtClean="0"/>
              <a:t>U</a:t>
            </a:r>
            <a:r>
              <a:rPr lang="zh-CN" altLang="en-US" sz="1800" dirty="0" smtClean="0"/>
              <a:t>盘设置为只读属性</a:t>
            </a:r>
          </a:p>
          <a:p>
            <a:pPr lvl="2" eaLnBrk="1" hangingPunct="1">
              <a:lnSpc>
                <a:spcPct val="80000"/>
              </a:lnSpc>
            </a:pPr>
            <a:r>
              <a:rPr lang="zh-CN" altLang="en-US" sz="1800" dirty="0" smtClean="0"/>
              <a:t>答案：</a:t>
            </a:r>
            <a:r>
              <a:rPr lang="en-US" altLang="zh-CN" sz="1800" dirty="0" smtClean="0"/>
              <a:t>B</a:t>
            </a:r>
          </a:p>
          <a:p>
            <a:pPr lvl="1" eaLnBrk="1" hangingPunct="1">
              <a:lnSpc>
                <a:spcPct val="80000"/>
              </a:lnSpc>
            </a:pPr>
            <a:endParaRPr lang="en-US" altLang="zh-CN" sz="1800" dirty="0" smtClean="0"/>
          </a:p>
          <a:p>
            <a:pPr lvl="1" eaLnBrk="1" hangingPunct="1">
              <a:lnSpc>
                <a:spcPct val="80000"/>
              </a:lnSpc>
            </a:pPr>
            <a:endParaRPr lang="en-US" altLang="zh-CN" sz="1800" dirty="0" smtClean="0"/>
          </a:p>
        </p:txBody>
      </p:sp>
    </p:spTree>
  </p:cSld>
  <p:clrMapOvr>
    <a:masterClrMapping/>
  </p:clrMapOvr>
  <mc:AlternateContent xmlns:mc="http://schemas.openxmlformats.org/markup-compatibility/2006">
    <mc:Choice xmlns:p14="http://schemas.microsoft.com/office/powerpoint/2010/main" Requires="p14">
      <p:transition spd="slow">
        <p14:flip dir="r"/>
      </p:transition>
    </mc:Choice>
    <mc:Fallback>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标题 1"/>
          <p:cNvSpPr>
            <a:spLocks noGrp="1"/>
          </p:cNvSpPr>
          <p:nvPr>
            <p:ph type="title"/>
          </p:nvPr>
        </p:nvSpPr>
        <p:spPr>
          <a:xfrm>
            <a:off x="428596" y="600055"/>
            <a:ext cx="8229600" cy="1000126"/>
          </a:xfrm>
        </p:spPr>
        <p:txBody>
          <a:bodyPr/>
          <a:lstStyle/>
          <a:p>
            <a:pPr eaLnBrk="1" hangingPunct="1"/>
            <a:r>
              <a:rPr lang="zh-CN" altLang="en-US" dirty="0" smtClean="0"/>
              <a:t> </a:t>
            </a:r>
            <a:r>
              <a:rPr lang="en-US" altLang="zh-CN" dirty="0" smtClean="0"/>
              <a:t>1.</a:t>
            </a:r>
            <a:r>
              <a:rPr lang="zh-CN" altLang="en-US" dirty="0" smtClean="0"/>
              <a:t>计算机安全的定义</a:t>
            </a:r>
          </a:p>
        </p:txBody>
      </p:sp>
      <p:sp>
        <p:nvSpPr>
          <p:cNvPr id="36867" name="内容占位符 2"/>
          <p:cNvSpPr>
            <a:spLocks noGrp="1"/>
          </p:cNvSpPr>
          <p:nvPr>
            <p:ph idx="1"/>
          </p:nvPr>
        </p:nvSpPr>
        <p:spPr/>
        <p:txBody>
          <a:bodyPr>
            <a:normAutofit/>
          </a:bodyPr>
          <a:lstStyle/>
          <a:p>
            <a:pPr eaLnBrk="1" hangingPunct="1"/>
            <a:r>
              <a:rPr lang="en-US" altLang="zh-CN" sz="2800" dirty="0" smtClean="0"/>
              <a:t>1</a:t>
            </a:r>
            <a:r>
              <a:rPr lang="zh-CN" altLang="en-US" sz="2800" dirty="0" smtClean="0"/>
              <a:t>、计算机安全的定义</a:t>
            </a:r>
          </a:p>
          <a:p>
            <a:pPr lvl="1" eaLnBrk="1" hangingPunct="1"/>
            <a:r>
              <a:rPr lang="en-US" altLang="zh-CN" dirty="0" smtClean="0"/>
              <a:t>(1)</a:t>
            </a:r>
            <a:r>
              <a:rPr lang="zh-CN" altLang="en-US" dirty="0" smtClean="0"/>
              <a:t>计算机系统安全通常指的是一种机制</a:t>
            </a:r>
          </a:p>
          <a:p>
            <a:pPr lvl="2" eaLnBrk="1" hangingPunct="1"/>
            <a:r>
              <a:rPr lang="zh-CN" altLang="en-US" dirty="0" smtClean="0"/>
              <a:t>即只有被授权的人才能使用相应的资源，信息资源不受自然和人为有害因素的威胁和危害。</a:t>
            </a:r>
          </a:p>
          <a:p>
            <a:pPr lvl="2" eaLnBrk="1" hangingPunct="1"/>
            <a:r>
              <a:rPr lang="zh-CN" altLang="en-US" dirty="0" smtClean="0"/>
              <a:t>使计算机系统的硬件、软件、数据受到保护，不因偶然的或恶意的原因而遭到破坏、更改、泄露；同时，系统能连续正常工作。</a:t>
            </a:r>
          </a:p>
          <a:p>
            <a:pPr lvl="1" eaLnBrk="1" hangingPunct="1"/>
            <a:r>
              <a:rPr lang="en-US" altLang="zh-CN" dirty="0" smtClean="0"/>
              <a:t>(2)</a:t>
            </a:r>
            <a:r>
              <a:rPr lang="zh-CN" altLang="en-US" dirty="0" smtClean="0"/>
              <a:t>计算机安全的属性</a:t>
            </a:r>
          </a:p>
          <a:p>
            <a:pPr lvl="2" eaLnBrk="1" hangingPunct="1"/>
            <a:r>
              <a:rPr lang="zh-CN" altLang="en-US" dirty="0" smtClean="0"/>
              <a:t>安全通常包含</a:t>
            </a:r>
            <a:r>
              <a:rPr lang="en-US" altLang="zh-CN" dirty="0" smtClean="0"/>
              <a:t>5</a:t>
            </a:r>
            <a:r>
              <a:rPr lang="zh-CN" altLang="en-US" dirty="0" smtClean="0"/>
              <a:t>个属性：可用性、可靠性、完整性、保密性和不可抵赖性，</a:t>
            </a:r>
            <a:r>
              <a:rPr lang="zh-CN" altLang="en-US" dirty="0" smtClean="0">
                <a:solidFill>
                  <a:srgbClr val="FF0000"/>
                </a:solidFill>
              </a:rPr>
              <a:t>不包括内容的正确性</a:t>
            </a:r>
          </a:p>
          <a:p>
            <a:pPr lvl="2" eaLnBrk="1" hangingPunct="1"/>
            <a:r>
              <a:rPr lang="zh-CN" altLang="en-US" dirty="0" smtClean="0"/>
              <a:t>计算机网络信息系统的其他安全属性还包括：可控性、可审查性、认证、访问控制等。</a:t>
            </a:r>
          </a:p>
        </p:txBody>
      </p:sp>
      <p:sp>
        <p:nvSpPr>
          <p:cNvPr id="36868" name="灯片编号占位符 3"/>
          <p:cNvSpPr>
            <a:spLocks noGrp="1"/>
          </p:cNvSpPr>
          <p:nvPr>
            <p:ph type="sldNum" sz="quarter" idx="12"/>
          </p:nvPr>
        </p:nvSpPr>
        <p:spPr bwMode="auto">
          <a:noFill/>
          <a:ln>
            <a:miter lim="800000"/>
            <a:headEnd/>
            <a:tailEnd/>
          </a:ln>
        </p:spPr>
        <p:txBody>
          <a:bodyPr wrap="square" numCol="1" anchorCtr="0" compatLnSpc="1">
            <a:prstTxWarp prst="textNoShape">
              <a:avLst/>
            </a:prstTxWarp>
          </a:bodyPr>
          <a:lstStyle/>
          <a:p>
            <a:fld id="{B726B506-7455-4029-94C5-A343284C5EE1}" type="slidenum">
              <a:rPr lang="en-US" altLang="zh-CN" smtClean="0">
                <a:solidFill>
                  <a:schemeClr val="tx1"/>
                </a:solidFill>
                <a:ea typeface="宋体" charset="-122"/>
              </a:rPr>
              <a:pPr/>
              <a:t>3</a:t>
            </a:fld>
            <a:endParaRPr lang="en-US" altLang="zh-CN" smtClean="0">
              <a:solidFill>
                <a:schemeClr val="tx1"/>
              </a:solidFill>
              <a:ea typeface="宋体" charset="-122"/>
            </a:endParaRPr>
          </a:p>
        </p:txBody>
      </p:sp>
    </p:spTree>
  </p:cSld>
  <p:clrMapOvr>
    <a:masterClrMapping/>
  </p:clrMapOvr>
  <mc:AlternateContent xmlns:mc="http://schemas.openxmlformats.org/markup-compatibility/2006">
    <mc:Choice xmlns:p14="http://schemas.microsoft.com/office/powerpoint/2010/main" Requires="p14">
      <p:transition spd="slow">
        <p14:vortex dir="r"/>
      </p:transition>
    </mc:Choice>
    <mc:Fallback>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a:xfrm>
            <a:off x="357158" y="600055"/>
            <a:ext cx="8229600" cy="1000126"/>
          </a:xfrm>
        </p:spPr>
        <p:txBody>
          <a:bodyPr>
            <a:normAutofit/>
          </a:bodyPr>
          <a:lstStyle/>
          <a:p>
            <a:pPr eaLnBrk="1" hangingPunct="1"/>
            <a:r>
              <a:rPr lang="en-US" altLang="zh-CN" dirty="0" smtClean="0"/>
              <a:t>2.</a:t>
            </a:r>
            <a:r>
              <a:rPr lang="zh-CN" altLang="en-US" dirty="0" smtClean="0"/>
              <a:t>网络攻击与安全服务</a:t>
            </a:r>
          </a:p>
        </p:txBody>
      </p:sp>
      <p:sp>
        <p:nvSpPr>
          <p:cNvPr id="37891" name="Rectangle 3"/>
          <p:cNvSpPr>
            <a:spLocks noGrp="1" noChangeArrowheads="1"/>
          </p:cNvSpPr>
          <p:nvPr>
            <p:ph idx="1"/>
          </p:nvPr>
        </p:nvSpPr>
        <p:spPr/>
        <p:txBody>
          <a:bodyPr>
            <a:normAutofit fontScale="92500"/>
          </a:bodyPr>
          <a:lstStyle/>
          <a:p>
            <a:pPr eaLnBrk="1" hangingPunct="1"/>
            <a:r>
              <a:rPr lang="en-US" altLang="zh-CN" dirty="0" smtClean="0"/>
              <a:t>2</a:t>
            </a:r>
            <a:r>
              <a:rPr lang="zh-CN" altLang="en-US" dirty="0" smtClean="0"/>
              <a:t>、网络攻击与安全服务</a:t>
            </a:r>
          </a:p>
          <a:p>
            <a:pPr lvl="1" eaLnBrk="1" hangingPunct="1"/>
            <a:r>
              <a:rPr lang="en-US" altLang="zh-CN" dirty="0" smtClean="0"/>
              <a:t>(1)</a:t>
            </a:r>
            <a:r>
              <a:rPr lang="zh-CN" altLang="en-US" dirty="0" smtClean="0"/>
              <a:t>网络中攻击的类别</a:t>
            </a:r>
            <a:endParaRPr lang="en-US" altLang="zh-CN" dirty="0" smtClean="0"/>
          </a:p>
          <a:p>
            <a:pPr lvl="2"/>
            <a:r>
              <a:rPr lang="zh-CN" altLang="en-US" dirty="0" smtClean="0"/>
              <a:t>主动攻击</a:t>
            </a:r>
            <a:endParaRPr lang="en-US" altLang="zh-CN" dirty="0" smtClean="0"/>
          </a:p>
          <a:p>
            <a:pPr lvl="3"/>
            <a:r>
              <a:rPr lang="zh-CN" altLang="en-US" dirty="0" smtClean="0"/>
              <a:t>主动攻击涉及修改数据流或创建错误的数据流，它包括假冒、重放、修改信息和拒绝服务等。例如：拒绝服务攻击</a:t>
            </a:r>
            <a:endParaRPr lang="en-US" altLang="zh-CN" dirty="0" smtClean="0"/>
          </a:p>
          <a:p>
            <a:pPr lvl="2"/>
            <a:r>
              <a:rPr lang="zh-CN" altLang="en-US" dirty="0" smtClean="0"/>
              <a:t>被动攻击</a:t>
            </a:r>
            <a:endParaRPr lang="en-US" altLang="zh-CN" dirty="0" smtClean="0"/>
          </a:p>
          <a:p>
            <a:pPr lvl="3"/>
            <a:r>
              <a:rPr lang="zh-CN" altLang="en-US" dirty="0" smtClean="0"/>
              <a:t>被动攻击是指一切窃密的攻击，典型的攻击方式是网络窃听和流量分析，通过截取数据包或流量分析，从中窃取重要的敏感</a:t>
            </a:r>
            <a:r>
              <a:rPr lang="zh-CN" altLang="en-US" smtClean="0"/>
              <a:t>信息。例如：网络窃听</a:t>
            </a:r>
            <a:endParaRPr lang="zh-CN" altLang="en-US" dirty="0" smtClean="0"/>
          </a:p>
          <a:p>
            <a:pPr lvl="1" eaLnBrk="1" hangingPunct="1"/>
            <a:r>
              <a:rPr lang="en-US" altLang="zh-CN" dirty="0" smtClean="0"/>
              <a:t>(2)</a:t>
            </a:r>
            <a:r>
              <a:rPr lang="zh-CN" altLang="en-US" dirty="0" smtClean="0"/>
              <a:t>主动攻击和被动攻击的区别</a:t>
            </a:r>
          </a:p>
          <a:p>
            <a:pPr lvl="2" eaLnBrk="1" hangingPunct="1"/>
            <a:r>
              <a:rPr lang="zh-CN" altLang="en-US" dirty="0" smtClean="0"/>
              <a:t>主动攻击以破坏数据和破坏服务为目的，破坏性大、容易被发现</a:t>
            </a:r>
            <a:endParaRPr lang="en-US" altLang="zh-CN" dirty="0" smtClean="0"/>
          </a:p>
          <a:p>
            <a:pPr lvl="2" eaLnBrk="1" hangingPunct="1"/>
            <a:r>
              <a:rPr lang="zh-CN" altLang="en-US" dirty="0" smtClean="0"/>
              <a:t>被动攻击不以破坏数据为目的，难以被发现，因此预防很重要。</a:t>
            </a:r>
            <a:endParaRPr lang="en-US" altLang="zh-CN" dirty="0" smtClean="0"/>
          </a:p>
          <a:p>
            <a:pPr lvl="2" eaLnBrk="1" hangingPunct="1"/>
            <a:r>
              <a:rPr lang="zh-CN" altLang="en-US" dirty="0" smtClean="0"/>
              <a:t>防止被动攻击的主要手段是数据加密和网络监控。</a:t>
            </a:r>
          </a:p>
        </p:txBody>
      </p:sp>
    </p:spTree>
  </p:cSld>
  <p:clrMapOvr>
    <a:masterClrMapping/>
  </p:clrMapOvr>
  <mc:AlternateContent xmlns:mc="http://schemas.openxmlformats.org/markup-compatibility/2006">
    <mc:Choice xmlns:p14="http://schemas.microsoft.com/office/powerpoint/2010/main" Requires="p14">
      <p:transition spd="slow">
        <p14:flip dir="r"/>
      </p:transition>
    </mc:Choice>
    <mc:Fallback>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en-US" altLang="zh-CN" dirty="0" smtClean="0"/>
              <a:t>2.</a:t>
            </a:r>
            <a:r>
              <a:rPr lang="zh-CN" altLang="en-US" dirty="0" smtClean="0"/>
              <a:t>网络攻击与安全服务</a:t>
            </a:r>
            <a:endParaRPr lang="zh-CN" altLang="en-US" dirty="0"/>
          </a:p>
        </p:txBody>
      </p:sp>
      <p:sp>
        <p:nvSpPr>
          <p:cNvPr id="3" name="内容占位符 2"/>
          <p:cNvSpPr>
            <a:spLocks noGrp="1"/>
          </p:cNvSpPr>
          <p:nvPr>
            <p:ph idx="1"/>
          </p:nvPr>
        </p:nvSpPr>
        <p:spPr/>
        <p:txBody>
          <a:bodyPr/>
          <a:lstStyle/>
          <a:p>
            <a:pPr lvl="1"/>
            <a:r>
              <a:rPr lang="en-US" altLang="zh-CN" dirty="0" smtClean="0"/>
              <a:t>(3)</a:t>
            </a:r>
            <a:r>
              <a:rPr lang="zh-CN" altLang="en-US" dirty="0" smtClean="0"/>
              <a:t>计算机安全性风险</a:t>
            </a:r>
            <a:endParaRPr lang="en-US" altLang="zh-CN" dirty="0" smtClean="0"/>
          </a:p>
          <a:p>
            <a:pPr lvl="2"/>
            <a:r>
              <a:rPr lang="zh-CN" altLang="en-US" dirty="0" smtClean="0"/>
              <a:t>技术层面</a:t>
            </a:r>
            <a:endParaRPr lang="en-US" altLang="zh-CN" dirty="0" smtClean="0"/>
          </a:p>
          <a:p>
            <a:pPr lvl="3"/>
            <a:r>
              <a:rPr lang="zh-CN" altLang="en-US" dirty="0" smtClean="0"/>
              <a:t>系统漏洞</a:t>
            </a:r>
            <a:r>
              <a:rPr lang="en-US" altLang="zh-CN" dirty="0" smtClean="0"/>
              <a:t>——</a:t>
            </a:r>
            <a:r>
              <a:rPr lang="zh-CN" altLang="en-US" dirty="0" smtClean="0"/>
              <a:t>设计缺陷</a:t>
            </a:r>
            <a:endParaRPr lang="en-US" altLang="zh-CN" dirty="0" smtClean="0"/>
          </a:p>
          <a:p>
            <a:pPr lvl="3"/>
            <a:r>
              <a:rPr lang="zh-CN" altLang="en-US" dirty="0" smtClean="0"/>
              <a:t>计算机病毒</a:t>
            </a:r>
            <a:endParaRPr lang="en-US" altLang="zh-CN" dirty="0" smtClean="0"/>
          </a:p>
          <a:p>
            <a:pPr lvl="4"/>
            <a:r>
              <a:rPr lang="zh-CN" altLang="en-US" dirty="0" smtClean="0"/>
              <a:t>主动攻击</a:t>
            </a:r>
            <a:endParaRPr lang="en-US" altLang="zh-CN" dirty="0" smtClean="0"/>
          </a:p>
          <a:p>
            <a:pPr lvl="3"/>
            <a:r>
              <a:rPr lang="zh-CN" altLang="en-US" dirty="0" smtClean="0"/>
              <a:t>木马</a:t>
            </a:r>
            <a:r>
              <a:rPr lang="en-US" altLang="zh-CN" dirty="0" smtClean="0"/>
              <a:t>——</a:t>
            </a:r>
            <a:r>
              <a:rPr lang="zh-CN" altLang="en-US" dirty="0" smtClean="0"/>
              <a:t>盗窃敏感信息</a:t>
            </a:r>
            <a:endParaRPr lang="en-US" altLang="zh-CN" dirty="0" smtClean="0"/>
          </a:p>
          <a:p>
            <a:pPr lvl="4"/>
            <a:r>
              <a:rPr lang="zh-CN" altLang="en-US" dirty="0" smtClean="0"/>
              <a:t>被动攻击</a:t>
            </a:r>
            <a:endParaRPr lang="en-US" altLang="zh-CN" dirty="0" smtClean="0"/>
          </a:p>
          <a:p>
            <a:pPr lvl="4"/>
            <a:r>
              <a:rPr lang="zh-CN" altLang="en-US" dirty="0" smtClean="0"/>
              <a:t>木马病毒</a:t>
            </a:r>
            <a:r>
              <a:rPr lang="en-US" altLang="zh-CN" dirty="0" smtClean="0"/>
              <a:t>=</a:t>
            </a:r>
            <a:r>
              <a:rPr lang="zh-CN" altLang="en-US" dirty="0" smtClean="0"/>
              <a:t>被动攻击</a:t>
            </a:r>
            <a:r>
              <a:rPr lang="en-US" altLang="zh-CN" dirty="0" smtClean="0"/>
              <a:t>+</a:t>
            </a:r>
            <a:r>
              <a:rPr lang="zh-CN" altLang="en-US" dirty="0" smtClean="0"/>
              <a:t>主动攻击</a:t>
            </a:r>
            <a:endParaRPr lang="en-US" altLang="zh-CN" dirty="0" smtClean="0"/>
          </a:p>
          <a:p>
            <a:pPr lvl="3"/>
            <a:r>
              <a:rPr lang="zh-CN" altLang="en-US" dirty="0" smtClean="0"/>
              <a:t>黑客入侵</a:t>
            </a:r>
            <a:endParaRPr lang="en-US" altLang="zh-CN" dirty="0" smtClean="0"/>
          </a:p>
          <a:p>
            <a:pPr lvl="2"/>
            <a:r>
              <a:rPr lang="zh-CN" altLang="en-US" dirty="0" smtClean="0"/>
              <a:t>管理层面</a:t>
            </a:r>
            <a:endParaRPr lang="en-US" altLang="zh-CN" dirty="0" smtClean="0"/>
          </a:p>
          <a:p>
            <a:pPr lvl="3"/>
            <a:r>
              <a:rPr lang="zh-CN" altLang="en-US" dirty="0" smtClean="0"/>
              <a:t>账户、密码泄漏</a:t>
            </a:r>
            <a:endParaRPr lang="en-US" altLang="zh-CN" dirty="0" smtClean="0"/>
          </a:p>
          <a:p>
            <a:pPr lvl="3"/>
            <a:r>
              <a:rPr lang="zh-CN" altLang="en-US" dirty="0" smtClean="0"/>
              <a:t>硬件损失</a:t>
            </a:r>
            <a:r>
              <a:rPr lang="en-US" altLang="zh-CN" dirty="0" smtClean="0"/>
              <a:t>——</a:t>
            </a:r>
            <a:r>
              <a:rPr lang="zh-CN" altLang="en-US" dirty="0" smtClean="0"/>
              <a:t>盗窃、火灾、电源</a:t>
            </a:r>
            <a:endParaRPr lang="en-US" altLang="zh-CN" dirty="0" smtClean="0"/>
          </a:p>
          <a:p>
            <a:pPr lvl="1"/>
            <a:endParaRPr lang="zh-CN" altLang="en-US" dirty="0"/>
          </a:p>
        </p:txBody>
      </p:sp>
    </p:spTree>
  </p:cSld>
  <p:clrMapOvr>
    <a:masterClrMapping/>
  </p:clrMapOvr>
  <mc:AlternateContent xmlns:mc="http://schemas.openxmlformats.org/markup-compatibility/2006">
    <mc:Choice xmlns:p14="http://schemas.microsoft.com/office/powerpoint/2010/main" Requires="p14">
      <p:transition spd="slow">
        <p14:flip dir="r"/>
      </p:transition>
    </mc:Choice>
    <mc:Fallback>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a:xfrm>
            <a:off x="357158" y="514329"/>
            <a:ext cx="8229600" cy="1000126"/>
          </a:xfrm>
        </p:spPr>
        <p:txBody>
          <a:bodyPr/>
          <a:lstStyle/>
          <a:p>
            <a:r>
              <a:rPr lang="en-US" altLang="zh-CN" sz="3200" dirty="0" smtClean="0"/>
              <a:t>2</a:t>
            </a:r>
            <a:r>
              <a:rPr lang="en-US" altLang="zh-CN" dirty="0" smtClean="0"/>
              <a:t>.</a:t>
            </a:r>
            <a:r>
              <a:rPr lang="zh-CN" altLang="en-US" dirty="0" smtClean="0"/>
              <a:t>网络攻击与安全服务</a:t>
            </a:r>
          </a:p>
        </p:txBody>
      </p:sp>
      <p:sp>
        <p:nvSpPr>
          <p:cNvPr id="38915" name="Rectangle 3"/>
          <p:cNvSpPr>
            <a:spLocks noGrp="1" noChangeArrowheads="1"/>
          </p:cNvSpPr>
          <p:nvPr>
            <p:ph idx="1"/>
          </p:nvPr>
        </p:nvSpPr>
        <p:spPr/>
        <p:txBody>
          <a:bodyPr>
            <a:normAutofit fontScale="92500" lnSpcReduction="10000"/>
          </a:bodyPr>
          <a:lstStyle/>
          <a:p>
            <a:pPr lvl="1" eaLnBrk="1" hangingPunct="1">
              <a:lnSpc>
                <a:spcPct val="90000"/>
              </a:lnSpc>
            </a:pPr>
            <a:r>
              <a:rPr lang="en-US" altLang="zh-CN" dirty="0" smtClean="0"/>
              <a:t>(4)</a:t>
            </a:r>
            <a:r>
              <a:rPr lang="zh-CN" altLang="en-US" dirty="0" smtClean="0"/>
              <a:t>计算机网络安全服务</a:t>
            </a:r>
          </a:p>
          <a:p>
            <a:pPr lvl="2" eaLnBrk="1" hangingPunct="1">
              <a:lnSpc>
                <a:spcPct val="90000"/>
              </a:lnSpc>
            </a:pPr>
            <a:r>
              <a:rPr lang="zh-CN" altLang="en-US" dirty="0" smtClean="0"/>
              <a:t>主流技术</a:t>
            </a:r>
          </a:p>
          <a:p>
            <a:pPr lvl="3" eaLnBrk="1" hangingPunct="1">
              <a:lnSpc>
                <a:spcPct val="90000"/>
              </a:lnSpc>
            </a:pPr>
            <a:r>
              <a:rPr lang="zh-CN" altLang="en-US" dirty="0" smtClean="0"/>
              <a:t>密码技术</a:t>
            </a:r>
            <a:endParaRPr lang="en-US" altLang="zh-CN" dirty="0" smtClean="0"/>
          </a:p>
          <a:p>
            <a:pPr lvl="4">
              <a:lnSpc>
                <a:spcPct val="90000"/>
              </a:lnSpc>
            </a:pPr>
            <a:r>
              <a:rPr lang="zh-CN" altLang="en-US" dirty="0" smtClean="0"/>
              <a:t>明文、密文</a:t>
            </a:r>
          </a:p>
          <a:p>
            <a:pPr lvl="3" eaLnBrk="1" hangingPunct="1">
              <a:lnSpc>
                <a:spcPct val="90000"/>
              </a:lnSpc>
            </a:pPr>
            <a:r>
              <a:rPr lang="zh-CN" altLang="en-US" dirty="0" smtClean="0"/>
              <a:t>认证技术</a:t>
            </a:r>
          </a:p>
          <a:p>
            <a:pPr lvl="4" eaLnBrk="1" hangingPunct="1">
              <a:lnSpc>
                <a:spcPct val="90000"/>
              </a:lnSpc>
            </a:pPr>
            <a:r>
              <a:rPr lang="zh-CN" altLang="en-US" sz="1800" dirty="0" smtClean="0"/>
              <a:t>身份认证</a:t>
            </a:r>
            <a:r>
              <a:rPr lang="en-US" altLang="zh-CN" sz="1800" dirty="0" smtClean="0"/>
              <a:t>——</a:t>
            </a:r>
            <a:r>
              <a:rPr lang="zh-CN" altLang="en-US" sz="1800" dirty="0" smtClean="0"/>
              <a:t>用户合法性</a:t>
            </a:r>
            <a:endParaRPr lang="en-US" altLang="zh-CN" sz="1800" dirty="0" smtClean="0"/>
          </a:p>
          <a:p>
            <a:pPr lvl="5">
              <a:lnSpc>
                <a:spcPct val="90000"/>
              </a:lnSpc>
            </a:pPr>
            <a:r>
              <a:rPr lang="zh-CN" altLang="en-US" sz="1800" dirty="0" smtClean="0"/>
              <a:t>数字签名</a:t>
            </a:r>
          </a:p>
          <a:p>
            <a:pPr lvl="4" eaLnBrk="1" hangingPunct="1">
              <a:lnSpc>
                <a:spcPct val="90000"/>
              </a:lnSpc>
            </a:pPr>
            <a:r>
              <a:rPr lang="zh-CN" altLang="en-US" sz="1800" dirty="0" smtClean="0"/>
              <a:t>消息认证</a:t>
            </a:r>
            <a:r>
              <a:rPr lang="en-US" altLang="zh-CN" sz="1800" dirty="0" smtClean="0"/>
              <a:t>——</a:t>
            </a:r>
            <a:r>
              <a:rPr lang="zh-CN" altLang="en-US" sz="1800" dirty="0" smtClean="0"/>
              <a:t>消息的不可抵赖性</a:t>
            </a:r>
            <a:endParaRPr lang="en-US" altLang="zh-CN" sz="1800" dirty="0" smtClean="0"/>
          </a:p>
          <a:p>
            <a:pPr lvl="5">
              <a:lnSpc>
                <a:spcPct val="90000"/>
              </a:lnSpc>
            </a:pPr>
            <a:r>
              <a:rPr lang="zh-CN" altLang="en-US" sz="1800" dirty="0" smtClean="0"/>
              <a:t>报文摘要</a:t>
            </a:r>
          </a:p>
          <a:p>
            <a:pPr lvl="3" eaLnBrk="1" hangingPunct="1">
              <a:lnSpc>
                <a:spcPct val="90000"/>
              </a:lnSpc>
            </a:pPr>
            <a:r>
              <a:rPr lang="zh-CN" altLang="en-US" dirty="0" smtClean="0"/>
              <a:t>访问控制技术</a:t>
            </a:r>
            <a:endParaRPr lang="en-US" altLang="zh-CN" dirty="0" smtClean="0"/>
          </a:p>
          <a:p>
            <a:pPr lvl="4">
              <a:lnSpc>
                <a:spcPct val="90000"/>
              </a:lnSpc>
            </a:pPr>
            <a:r>
              <a:rPr lang="zh-CN" altLang="en-US" dirty="0" smtClean="0"/>
              <a:t>限制各类用户在系统中的访问权限</a:t>
            </a:r>
            <a:endParaRPr lang="en-US" altLang="zh-CN" dirty="0" smtClean="0"/>
          </a:p>
          <a:p>
            <a:pPr lvl="4">
              <a:lnSpc>
                <a:spcPct val="90000"/>
              </a:lnSpc>
            </a:pPr>
            <a:r>
              <a:rPr lang="zh-CN" altLang="en-US" dirty="0" smtClean="0"/>
              <a:t>网络、主机与系统、应用程序访问</a:t>
            </a:r>
          </a:p>
          <a:p>
            <a:pPr lvl="3" eaLnBrk="1" hangingPunct="1">
              <a:lnSpc>
                <a:spcPct val="90000"/>
              </a:lnSpc>
            </a:pPr>
            <a:r>
              <a:rPr lang="zh-CN" altLang="en-US" dirty="0" smtClean="0"/>
              <a:t>入侵检测技术</a:t>
            </a:r>
            <a:endParaRPr lang="en-US" altLang="zh-CN" dirty="0" smtClean="0"/>
          </a:p>
          <a:p>
            <a:pPr lvl="4">
              <a:lnSpc>
                <a:spcPct val="90000"/>
              </a:lnSpc>
            </a:pPr>
            <a:r>
              <a:rPr lang="zh-CN" altLang="en-US" dirty="0" smtClean="0"/>
              <a:t>采取审核策略，日志文件、流量监控等</a:t>
            </a:r>
          </a:p>
          <a:p>
            <a:pPr lvl="3" eaLnBrk="1" hangingPunct="1">
              <a:lnSpc>
                <a:spcPct val="90000"/>
              </a:lnSpc>
            </a:pPr>
            <a:r>
              <a:rPr lang="zh-CN" altLang="en-US" dirty="0" smtClean="0"/>
              <a:t>防火墙技术</a:t>
            </a:r>
          </a:p>
          <a:p>
            <a:pPr lvl="4" eaLnBrk="1" hangingPunct="1">
              <a:lnSpc>
                <a:spcPct val="90000"/>
              </a:lnSpc>
            </a:pPr>
            <a:r>
              <a:rPr lang="en-US" altLang="zh-CN" sz="1800" dirty="0" smtClean="0"/>
              <a:t>Win7</a:t>
            </a:r>
            <a:r>
              <a:rPr lang="zh-CN" altLang="en-US" sz="1800" dirty="0" smtClean="0"/>
              <a:t>防火墙、</a:t>
            </a:r>
            <a:r>
              <a:rPr lang="en-US" altLang="zh-CN" sz="1800" dirty="0" smtClean="0"/>
              <a:t>360</a:t>
            </a:r>
            <a:r>
              <a:rPr lang="zh-CN" altLang="en-US" sz="1800" dirty="0" smtClean="0"/>
              <a:t>安全卫士、瑞星防火墙等</a:t>
            </a:r>
            <a:endParaRPr lang="en-US" altLang="zh-CN" sz="1800" dirty="0" smtClean="0"/>
          </a:p>
        </p:txBody>
      </p:sp>
    </p:spTree>
  </p:cSld>
  <p:clrMapOvr>
    <a:masterClrMapping/>
  </p:clrMapOvr>
  <mc:AlternateContent xmlns:mc="http://schemas.openxmlformats.org/markup-compatibility/2006">
    <mc:Choice xmlns:p14="http://schemas.microsoft.com/office/powerpoint/2010/main" Requires="p14">
      <p:transition spd="slow">
        <p14:flash/>
      </p:transition>
    </mc:Choice>
    <mc:Fallback>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en-US" altLang="zh-CN" dirty="0" smtClean="0"/>
              <a:t>2.</a:t>
            </a:r>
            <a:r>
              <a:rPr lang="zh-CN" altLang="en-US" dirty="0" smtClean="0"/>
              <a:t>网络攻击与安全服务</a:t>
            </a:r>
            <a:endParaRPr lang="zh-CN" altLang="en-US" dirty="0"/>
          </a:p>
        </p:txBody>
      </p:sp>
      <p:sp>
        <p:nvSpPr>
          <p:cNvPr id="3" name="内容占位符 2"/>
          <p:cNvSpPr>
            <a:spLocks noGrp="1"/>
          </p:cNvSpPr>
          <p:nvPr>
            <p:ph idx="1"/>
          </p:nvPr>
        </p:nvSpPr>
        <p:spPr/>
        <p:txBody>
          <a:bodyPr/>
          <a:lstStyle/>
          <a:p>
            <a:pPr lvl="2" eaLnBrk="1" hangingPunct="1">
              <a:lnSpc>
                <a:spcPct val="90000"/>
              </a:lnSpc>
            </a:pPr>
            <a:r>
              <a:rPr lang="zh-CN" altLang="en-US" sz="2400" b="1" dirty="0" smtClean="0"/>
              <a:t>计算机安全的常用技术</a:t>
            </a:r>
          </a:p>
          <a:p>
            <a:pPr lvl="3" eaLnBrk="1" hangingPunct="1">
              <a:lnSpc>
                <a:spcPct val="90000"/>
              </a:lnSpc>
            </a:pPr>
            <a:r>
              <a:rPr lang="zh-CN" altLang="en-US" dirty="0" smtClean="0"/>
              <a:t>认证技术</a:t>
            </a:r>
            <a:endParaRPr lang="en-US" altLang="zh-CN" dirty="0" smtClean="0"/>
          </a:p>
          <a:p>
            <a:pPr lvl="3" eaLnBrk="1" hangingPunct="1">
              <a:lnSpc>
                <a:spcPct val="90000"/>
              </a:lnSpc>
            </a:pPr>
            <a:r>
              <a:rPr lang="zh-CN" altLang="en-US" dirty="0" smtClean="0"/>
              <a:t>访问控制技术</a:t>
            </a:r>
            <a:endParaRPr lang="en-US" altLang="zh-CN" dirty="0" smtClean="0"/>
          </a:p>
          <a:p>
            <a:pPr lvl="4">
              <a:lnSpc>
                <a:spcPct val="90000"/>
              </a:lnSpc>
            </a:pPr>
            <a:r>
              <a:rPr lang="zh-CN" altLang="en-US" dirty="0" smtClean="0"/>
              <a:t>限定不同用户的访问范围</a:t>
            </a:r>
          </a:p>
          <a:p>
            <a:pPr lvl="3" eaLnBrk="1" hangingPunct="1">
              <a:lnSpc>
                <a:spcPct val="90000"/>
              </a:lnSpc>
            </a:pPr>
            <a:r>
              <a:rPr lang="zh-CN" altLang="en-US" dirty="0" smtClean="0"/>
              <a:t>数据加密技术</a:t>
            </a:r>
            <a:endParaRPr lang="en-US" altLang="zh-CN" dirty="0" smtClean="0"/>
          </a:p>
          <a:p>
            <a:pPr lvl="4">
              <a:lnSpc>
                <a:spcPct val="90000"/>
              </a:lnSpc>
            </a:pPr>
            <a:r>
              <a:rPr lang="zh-CN" altLang="en-US" dirty="0" smtClean="0"/>
              <a:t>防止被动攻击</a:t>
            </a:r>
          </a:p>
          <a:p>
            <a:pPr lvl="3" eaLnBrk="1" hangingPunct="1">
              <a:lnSpc>
                <a:spcPct val="90000"/>
              </a:lnSpc>
            </a:pPr>
            <a:r>
              <a:rPr lang="zh-CN" altLang="en-US" dirty="0" smtClean="0"/>
              <a:t>数据完整性</a:t>
            </a:r>
            <a:endParaRPr lang="en-US" altLang="zh-CN" dirty="0" smtClean="0"/>
          </a:p>
          <a:p>
            <a:pPr lvl="4">
              <a:lnSpc>
                <a:spcPct val="90000"/>
              </a:lnSpc>
            </a:pPr>
            <a:r>
              <a:rPr lang="zh-CN" altLang="en-US" dirty="0" smtClean="0"/>
              <a:t>数据的合理性验证</a:t>
            </a:r>
            <a:endParaRPr lang="en-US" altLang="zh-CN" dirty="0" smtClean="0"/>
          </a:p>
          <a:p>
            <a:pPr lvl="3" eaLnBrk="1" hangingPunct="1">
              <a:lnSpc>
                <a:spcPct val="90000"/>
              </a:lnSpc>
            </a:pPr>
            <a:r>
              <a:rPr lang="zh-CN" altLang="en-US" dirty="0" smtClean="0"/>
              <a:t>数字签名</a:t>
            </a:r>
            <a:endParaRPr lang="en-US" altLang="zh-CN" dirty="0" smtClean="0"/>
          </a:p>
          <a:p>
            <a:pPr lvl="4">
              <a:lnSpc>
                <a:spcPct val="90000"/>
              </a:lnSpc>
            </a:pPr>
            <a:r>
              <a:rPr lang="en-US" altLang="zh-CN" dirty="0" smtClean="0"/>
              <a:t>——</a:t>
            </a:r>
            <a:r>
              <a:rPr lang="zh-CN" altLang="en-US" dirty="0" smtClean="0"/>
              <a:t>不可抵赖、身份认证</a:t>
            </a:r>
            <a:endParaRPr lang="en-US" altLang="zh-CN" dirty="0" smtClean="0"/>
          </a:p>
          <a:p>
            <a:pPr lvl="3">
              <a:lnSpc>
                <a:spcPct val="90000"/>
              </a:lnSpc>
            </a:pPr>
            <a:r>
              <a:rPr lang="zh-CN" altLang="en-US" dirty="0" smtClean="0"/>
              <a:t>报文摘要技术</a:t>
            </a:r>
            <a:endParaRPr lang="en-US" altLang="zh-CN" dirty="0" smtClean="0"/>
          </a:p>
          <a:p>
            <a:pPr lvl="4">
              <a:lnSpc>
                <a:spcPct val="90000"/>
              </a:lnSpc>
            </a:pPr>
            <a:r>
              <a:rPr lang="en-US" altLang="zh-CN" dirty="0" smtClean="0"/>
              <a:t>——</a:t>
            </a:r>
            <a:r>
              <a:rPr lang="zh-CN" altLang="en-US" dirty="0" smtClean="0"/>
              <a:t>消息认证    （</a:t>
            </a:r>
            <a:r>
              <a:rPr lang="en-US" altLang="zh-CN" dirty="0" smtClean="0"/>
              <a:t>MD5</a:t>
            </a:r>
            <a:r>
              <a:rPr lang="zh-CN" altLang="en-US" dirty="0" smtClean="0"/>
              <a:t>）等等。</a:t>
            </a:r>
            <a:endParaRPr lang="zh-CN" altLang="en-US" dirty="0"/>
          </a:p>
        </p:txBody>
      </p:sp>
    </p:spTree>
    <p:extLst>
      <p:ext uri="{BB962C8B-B14F-4D97-AF65-F5344CB8AC3E}">
        <p14:creationId xmlns:p14="http://schemas.microsoft.com/office/powerpoint/2010/main" val="3219930272"/>
      </p:ext>
    </p:extLst>
  </p:cSld>
  <p:clrMapOvr>
    <a:masterClrMapping/>
  </p:clrMapOvr>
  <mc:AlternateContent xmlns:mc="http://schemas.openxmlformats.org/markup-compatibility/2006">
    <mc:Choice xmlns:p14="http://schemas.microsoft.com/office/powerpoint/2010/main" Requires="p14">
      <p:transition spd="slow">
        <p14:flip dir="r"/>
      </p:transition>
    </mc:Choice>
    <mc:Fallback>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357158" y="514329"/>
            <a:ext cx="8229600" cy="1000126"/>
          </a:xfrm>
        </p:spPr>
        <p:txBody>
          <a:bodyPr>
            <a:normAutofit/>
          </a:bodyPr>
          <a:lstStyle/>
          <a:p>
            <a:pPr eaLnBrk="1" hangingPunct="1"/>
            <a:r>
              <a:rPr lang="en-US" altLang="zh-CN" sz="4000" dirty="0" smtClean="0"/>
              <a:t>3.</a:t>
            </a:r>
            <a:r>
              <a:rPr lang="zh-CN" altLang="en-US" sz="4000" dirty="0" smtClean="0"/>
              <a:t>计算机病毒</a:t>
            </a:r>
          </a:p>
        </p:txBody>
      </p:sp>
      <p:sp>
        <p:nvSpPr>
          <p:cNvPr id="39939" name="Rectangle 3"/>
          <p:cNvSpPr>
            <a:spLocks noGrp="1" noChangeArrowheads="1"/>
          </p:cNvSpPr>
          <p:nvPr>
            <p:ph idx="1"/>
          </p:nvPr>
        </p:nvSpPr>
        <p:spPr/>
        <p:txBody>
          <a:bodyPr>
            <a:normAutofit/>
          </a:bodyPr>
          <a:lstStyle/>
          <a:p>
            <a:pPr eaLnBrk="1" hangingPunct="1"/>
            <a:r>
              <a:rPr lang="en-US" altLang="zh-CN" sz="2800" dirty="0" smtClean="0"/>
              <a:t>3</a:t>
            </a:r>
            <a:r>
              <a:rPr lang="zh-CN" altLang="en-US" sz="2800" dirty="0" smtClean="0"/>
              <a:t>、计算机病毒</a:t>
            </a:r>
          </a:p>
          <a:p>
            <a:pPr lvl="1" eaLnBrk="1" hangingPunct="1"/>
            <a:r>
              <a:rPr lang="en-US" altLang="zh-CN" dirty="0" smtClean="0"/>
              <a:t>(1)</a:t>
            </a:r>
            <a:r>
              <a:rPr lang="zh-CN" altLang="en-US" dirty="0" smtClean="0"/>
              <a:t>计算机病毒定义</a:t>
            </a:r>
          </a:p>
          <a:p>
            <a:pPr lvl="2" eaLnBrk="1" hangingPunct="1"/>
            <a:r>
              <a:rPr lang="zh-CN" altLang="en-US" dirty="0" smtClean="0"/>
              <a:t>是指编制成单独的或者附着在其他计算机程序上用以破坏或降低计算机功能或者毁坏数据，影响计算机使用，并能够自我复制的一组</a:t>
            </a:r>
            <a:r>
              <a:rPr lang="zh-CN" altLang="en-US" dirty="0" smtClean="0">
                <a:solidFill>
                  <a:srgbClr val="FF0000"/>
                </a:solidFill>
              </a:rPr>
              <a:t>计算机指令或者程序代码。</a:t>
            </a:r>
          </a:p>
          <a:p>
            <a:pPr lvl="1" eaLnBrk="1" hangingPunct="1"/>
            <a:r>
              <a:rPr lang="en-US" altLang="zh-CN" dirty="0" smtClean="0"/>
              <a:t>(2)</a:t>
            </a:r>
            <a:r>
              <a:rPr lang="zh-CN" altLang="en-US" dirty="0" smtClean="0"/>
              <a:t>计算机病毒发作的现象</a:t>
            </a:r>
          </a:p>
          <a:p>
            <a:pPr lvl="2" eaLnBrk="1" hangingPunct="1"/>
            <a:r>
              <a:rPr lang="zh-CN" altLang="en-US" dirty="0" smtClean="0"/>
              <a:t>运行速度降低、频繁死机或重启，屏幕上出现莫名其妙的图片、出现意外网络流量等</a:t>
            </a:r>
          </a:p>
          <a:p>
            <a:pPr lvl="1" eaLnBrk="1" hangingPunct="1"/>
            <a:r>
              <a:rPr lang="en-US" altLang="zh-CN" dirty="0" smtClean="0"/>
              <a:t>(3)</a:t>
            </a:r>
            <a:r>
              <a:rPr lang="zh-CN" altLang="en-US" dirty="0" smtClean="0"/>
              <a:t>计算机病毒的特征</a:t>
            </a:r>
          </a:p>
          <a:p>
            <a:pPr lvl="2" eaLnBrk="1" hangingPunct="1"/>
            <a:r>
              <a:rPr lang="zh-CN" altLang="en-US" dirty="0" smtClean="0"/>
              <a:t>可执行性、寄生性、传染性、破坏性、</a:t>
            </a:r>
          </a:p>
          <a:p>
            <a:pPr lvl="2" eaLnBrk="1" hangingPunct="1"/>
            <a:r>
              <a:rPr lang="zh-CN" altLang="en-US" dirty="0" smtClean="0"/>
              <a:t>欺骗性、隐蔽性和潜伏性、衍生性</a:t>
            </a:r>
          </a:p>
        </p:txBody>
      </p:sp>
      <p:pic>
        <p:nvPicPr>
          <p:cNvPr id="2050" name="Ink 5"/>
          <p:cNvPicPr>
            <a:picLocks noRot="1" noChangeAspect="1" noEditPoints="1" noChangeArrowheads="1" noChangeShapeType="1"/>
          </p:cNvPicPr>
          <p:nvPr/>
        </p:nvPicPr>
        <p:blipFill>
          <a:blip r:embed="rId2"/>
          <a:srcRect/>
          <a:stretch>
            <a:fillRect/>
          </a:stretch>
        </p:blipFill>
        <p:spPr bwMode="auto">
          <a:xfrm>
            <a:off x="4183063" y="2901950"/>
            <a:ext cx="252412" cy="1011238"/>
          </a:xfrm>
          <a:prstGeom prst="rect">
            <a:avLst/>
          </a:prstGeom>
          <a:noFill/>
          <a:ln w="9525">
            <a:noFill/>
            <a:miter lim="800000"/>
            <a:headEnd/>
            <a:tailEnd/>
          </a:ln>
        </p:spPr>
      </p:pic>
    </p:spTree>
  </p:cSld>
  <p:clrMapOvr>
    <a:masterClrMapping/>
  </p:clrMapOvr>
  <p:transition spd="slow">
    <p:pull/>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en-US" altLang="zh-CN" dirty="0" smtClean="0"/>
              <a:t>3.</a:t>
            </a:r>
            <a:r>
              <a:rPr lang="zh-CN" altLang="en-US" dirty="0" smtClean="0"/>
              <a:t>计算机病毒</a:t>
            </a:r>
            <a:endParaRPr lang="zh-CN" altLang="en-US" dirty="0"/>
          </a:p>
        </p:txBody>
      </p:sp>
      <p:sp>
        <p:nvSpPr>
          <p:cNvPr id="3" name="内容占位符 2"/>
          <p:cNvSpPr>
            <a:spLocks noGrp="1"/>
          </p:cNvSpPr>
          <p:nvPr>
            <p:ph idx="1"/>
          </p:nvPr>
        </p:nvSpPr>
        <p:spPr/>
        <p:txBody>
          <a:bodyPr>
            <a:normAutofit/>
          </a:bodyPr>
          <a:lstStyle/>
          <a:p>
            <a:pPr lvl="1"/>
            <a:r>
              <a:rPr lang="en-US" altLang="zh-CN" dirty="0" smtClean="0"/>
              <a:t>(4)</a:t>
            </a:r>
            <a:r>
              <a:rPr lang="zh-CN" altLang="en-US" dirty="0" smtClean="0"/>
              <a:t>病毒的类型</a:t>
            </a:r>
            <a:endParaRPr lang="en-US" altLang="zh-CN" dirty="0" smtClean="0"/>
          </a:p>
          <a:p>
            <a:pPr lvl="2"/>
            <a:r>
              <a:rPr lang="zh-CN" altLang="en-US" dirty="0" smtClean="0"/>
              <a:t>引导型病毒</a:t>
            </a:r>
            <a:endParaRPr lang="en-US" altLang="zh-CN" dirty="0" smtClean="0"/>
          </a:p>
          <a:p>
            <a:pPr lvl="3"/>
            <a:r>
              <a:rPr lang="zh-CN" altLang="en-US" dirty="0" smtClean="0"/>
              <a:t>感染计算机硬盘的引导区，每次开机都先运行病毒体</a:t>
            </a:r>
            <a:endParaRPr lang="en-US" altLang="zh-CN" dirty="0" smtClean="0"/>
          </a:p>
          <a:p>
            <a:pPr lvl="2"/>
            <a:r>
              <a:rPr lang="zh-CN" altLang="en-US" dirty="0" smtClean="0"/>
              <a:t>系统型病毒</a:t>
            </a:r>
            <a:endParaRPr lang="en-US" altLang="zh-CN" dirty="0" smtClean="0"/>
          </a:p>
          <a:p>
            <a:pPr lvl="3"/>
            <a:r>
              <a:rPr lang="zh-CN" altLang="en-US" dirty="0" smtClean="0"/>
              <a:t>感染计算机操作系统的核心文件</a:t>
            </a:r>
            <a:endParaRPr lang="en-US" altLang="zh-CN" dirty="0" smtClean="0"/>
          </a:p>
          <a:p>
            <a:pPr lvl="2"/>
            <a:r>
              <a:rPr lang="zh-CN" altLang="en-US" dirty="0" smtClean="0"/>
              <a:t>文件型病毒</a:t>
            </a:r>
            <a:endParaRPr lang="en-US" altLang="zh-CN" dirty="0" smtClean="0"/>
          </a:p>
          <a:p>
            <a:pPr lvl="3"/>
            <a:r>
              <a:rPr lang="zh-CN" altLang="en-US" dirty="0" smtClean="0"/>
              <a:t>感染计算机中的可执行文件，当该文件被用户执行时，优先执行病毒体</a:t>
            </a:r>
            <a:endParaRPr lang="en-US" altLang="zh-CN" dirty="0" smtClean="0"/>
          </a:p>
          <a:p>
            <a:pPr lvl="1"/>
            <a:r>
              <a:rPr lang="en-US" altLang="zh-CN" dirty="0" smtClean="0"/>
              <a:t>(5)</a:t>
            </a:r>
            <a:r>
              <a:rPr lang="zh-CN" altLang="en-US" dirty="0" smtClean="0"/>
              <a:t>计算机病毒防护</a:t>
            </a:r>
            <a:endParaRPr lang="en-US" altLang="zh-CN" dirty="0" smtClean="0"/>
          </a:p>
          <a:p>
            <a:pPr lvl="2"/>
            <a:r>
              <a:rPr lang="zh-CN" altLang="en-US" dirty="0" smtClean="0"/>
              <a:t>安装病毒监控软件</a:t>
            </a:r>
            <a:endParaRPr lang="en-US" altLang="zh-CN" dirty="0" smtClean="0"/>
          </a:p>
          <a:p>
            <a:pPr lvl="2"/>
            <a:r>
              <a:rPr lang="zh-CN" altLang="en-US" dirty="0" smtClean="0"/>
              <a:t>定期升级杀毒软件</a:t>
            </a:r>
            <a:endParaRPr lang="en-US" altLang="zh-CN" dirty="0" smtClean="0"/>
          </a:p>
          <a:p>
            <a:pPr lvl="2"/>
            <a:r>
              <a:rPr lang="zh-CN" altLang="en-US" dirty="0" smtClean="0"/>
              <a:t>定期扫描计算机系统</a:t>
            </a:r>
            <a:endParaRPr lang="zh-CN" altLang="en-US" dirty="0"/>
          </a:p>
        </p:txBody>
      </p:sp>
    </p:spTree>
  </p:cSld>
  <p:clrMapOvr>
    <a:masterClrMapping/>
  </p:clrMapOvr>
  <mc:AlternateContent xmlns:mc="http://schemas.openxmlformats.org/markup-compatibility/2006">
    <mc:Choice xmlns:p14="http://schemas.microsoft.com/office/powerpoint/2010/main" Requires="p14">
      <p:transition spd="slow">
        <p14:flip dir="r"/>
      </p:transition>
    </mc:Choice>
    <mc:Fallback>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107</TotalTime>
  <Words>1688</Words>
  <Application>Microsoft Office PowerPoint</Application>
  <PresentationFormat>全屏显示(4:3)</PresentationFormat>
  <Paragraphs>230</Paragraphs>
  <Slides>20</Slides>
  <Notes>0</Notes>
  <HiddenSlides>0</HiddenSlides>
  <MMClips>0</MMClips>
  <ScaleCrop>false</ScaleCrop>
  <HeadingPairs>
    <vt:vector size="4" baseType="variant">
      <vt:variant>
        <vt:lpstr>主题</vt:lpstr>
      </vt:variant>
      <vt:variant>
        <vt:i4>1</vt:i4>
      </vt:variant>
      <vt:variant>
        <vt:lpstr>幻灯片标题</vt:lpstr>
      </vt:variant>
      <vt:variant>
        <vt:i4>20</vt:i4>
      </vt:variant>
    </vt:vector>
  </HeadingPairs>
  <TitlesOfParts>
    <vt:vector size="21" baseType="lpstr">
      <vt:lpstr>Office 主题</vt:lpstr>
      <vt:lpstr>PowerPoint 演示文稿</vt:lpstr>
      <vt:lpstr>第8章 计算机安全</vt:lpstr>
      <vt:lpstr> 1.计算机安全的定义</vt:lpstr>
      <vt:lpstr>2.网络攻击与安全服务</vt:lpstr>
      <vt:lpstr>2.网络攻击与安全服务</vt:lpstr>
      <vt:lpstr>2.网络攻击与安全服务</vt:lpstr>
      <vt:lpstr>2.网络攻击与安全服务</vt:lpstr>
      <vt:lpstr>3.计算机病毒</vt:lpstr>
      <vt:lpstr>3.计算机病毒</vt:lpstr>
      <vt:lpstr>4.系统漏洞与补丁</vt:lpstr>
      <vt:lpstr>5.防火墙</vt:lpstr>
      <vt:lpstr>5.防火墙</vt:lpstr>
      <vt:lpstr>6.计算机安全习惯</vt:lpstr>
      <vt:lpstr>6.计算机安全习惯</vt:lpstr>
      <vt:lpstr>6.计算机安全习惯</vt:lpstr>
      <vt:lpstr>7.计算机应用道德</vt:lpstr>
      <vt:lpstr>7.计算机应用道德</vt:lpstr>
      <vt:lpstr>习 题</vt:lpstr>
      <vt:lpstr>习 题</vt:lpstr>
      <vt:lpstr>习 题</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幻灯片 1</dc:title>
  <dc:creator>maxl</dc:creator>
  <cp:lastModifiedBy>maxl</cp:lastModifiedBy>
  <cp:revision>25</cp:revision>
  <dcterms:created xsi:type="dcterms:W3CDTF">2013-12-04T11:24:04Z</dcterms:created>
  <dcterms:modified xsi:type="dcterms:W3CDTF">2014-01-01T10:56:03Z</dcterms:modified>
</cp:coreProperties>
</file>