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0" r:id="rId6"/>
    <p:sldId id="281" r:id="rId7"/>
    <p:sldId id="282" r:id="rId8"/>
    <p:sldId id="271" r:id="rId9"/>
    <p:sldId id="272" r:id="rId10"/>
    <p:sldId id="263" r:id="rId11"/>
    <p:sldId id="273" r:id="rId12"/>
    <p:sldId id="264" r:id="rId13"/>
    <p:sldId id="266" r:id="rId14"/>
    <p:sldId id="275" r:id="rId15"/>
    <p:sldId id="278" r:id="rId16"/>
    <p:sldId id="276" r:id="rId17"/>
    <p:sldId id="267" r:id="rId18"/>
    <p:sldId id="268" r:id="rId19"/>
    <p:sldId id="277" r:id="rId20"/>
    <p:sldId id="269" r:id="rId21"/>
    <p:sldId id="270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38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6"/>
            <a:ext cx="8229600" cy="63184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40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57759"/>
          </a:xfrm>
        </p:spPr>
        <p:txBody>
          <a:bodyPr/>
          <a:lstStyle>
            <a:lvl1pPr>
              <a:buFont typeface="Wingdings" pitchFamily="2" charset="2"/>
              <a:buChar char="u"/>
              <a:defRPr b="1">
                <a:effectLst/>
                <a:latin typeface="华文新魏" pitchFamily="2" charset="-122"/>
                <a:ea typeface="华文新魏" pitchFamily="2" charset="-122"/>
              </a:defRPr>
            </a:lvl1pPr>
            <a:lvl2pPr>
              <a:buFont typeface="Wingdings" pitchFamily="2" charset="2"/>
              <a:buChar char="p"/>
              <a:defRPr sz="2400" b="1">
                <a:solidFill>
                  <a:srgbClr val="002060"/>
                </a:solidFill>
                <a:effectLst/>
                <a:latin typeface="华文仿宋" pitchFamily="2" charset="-122"/>
                <a:ea typeface="华文仿宋" pitchFamily="2" charset="-122"/>
              </a:defRPr>
            </a:lvl2pPr>
            <a:lvl3pPr>
              <a:buFont typeface="Wingdings" pitchFamily="2" charset="2"/>
              <a:buChar char="ü"/>
              <a:defRPr sz="2000"/>
            </a:lvl3pPr>
            <a:lvl4pPr>
              <a:buFont typeface="Wingdings" pitchFamily="2" charset="2"/>
              <a:buChar char="l"/>
              <a:defRPr/>
            </a:lvl4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00034" y="1500176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428596" y="6429398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600055"/>
            <a:ext cx="8229600" cy="1000126"/>
          </a:xfrm>
        </p:spPr>
        <p:txBody>
          <a:bodyPr/>
          <a:lstStyle/>
          <a:p>
            <a:pPr eaLnBrk="1" hangingPunct="1"/>
            <a:r>
              <a:rPr 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多媒体信息处理</a:t>
            </a:r>
            <a:endParaRPr lang="zh-CN" altLang="en-US" dirty="0" smtClean="0"/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altLang="zh-CN" sz="2800" dirty="0" smtClean="0"/>
              <a:t>(3)Windows </a:t>
            </a:r>
            <a:r>
              <a:rPr lang="zh-CN" altLang="zh-CN" sz="2800" dirty="0" smtClean="0"/>
              <a:t>视频播放与视频加工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zh-CN" altLang="zh-CN" sz="2500" dirty="0" smtClean="0"/>
              <a:t>视频播放（流媒体播放器）：</a:t>
            </a:r>
            <a:endParaRPr lang="en-US" altLang="zh-CN" sz="25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smtClean="0"/>
              <a:t>Windows Media Player</a:t>
            </a:r>
            <a:r>
              <a:rPr lang="zh-CN" altLang="zh-CN" sz="2300" dirty="0" smtClean="0"/>
              <a:t>、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smtClean="0"/>
              <a:t>RealPlayer</a:t>
            </a:r>
            <a:r>
              <a:rPr lang="zh-CN" altLang="zh-CN" sz="2300" dirty="0" smtClean="0"/>
              <a:t>、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smtClean="0"/>
              <a:t>QuickTime Player</a:t>
            </a:r>
            <a:r>
              <a:rPr lang="zh-CN" altLang="zh-CN" sz="2300" dirty="0" smtClean="0"/>
              <a:t>、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zh-CN" altLang="zh-CN" sz="2300" dirty="0" smtClean="0"/>
              <a:t>超级影霸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zh-CN" altLang="en-US" sz="2300" dirty="0"/>
              <a:t>暴风影音</a:t>
            </a:r>
            <a:r>
              <a:rPr lang="zh-CN" altLang="zh-CN" sz="2300" dirty="0" smtClean="0"/>
              <a:t>等；</a:t>
            </a:r>
            <a:endParaRPr lang="zh-CN" altLang="zh-CN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zh-CN" altLang="zh-CN" sz="2500" dirty="0" smtClean="0"/>
              <a:t>视频加工：</a:t>
            </a:r>
            <a:endParaRPr lang="en-US" altLang="zh-CN" sz="25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err="1" smtClean="0"/>
              <a:t>Premierer</a:t>
            </a:r>
            <a:r>
              <a:rPr lang="zh-CN" altLang="zh-CN" sz="2300" dirty="0" smtClean="0"/>
              <a:t>、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err="1" smtClean="0"/>
              <a:t>AfterEffect</a:t>
            </a:r>
            <a:r>
              <a:rPr lang="zh-CN" altLang="zh-CN" sz="2300" dirty="0" smtClean="0"/>
              <a:t>、</a:t>
            </a:r>
            <a:endParaRPr lang="en-US" altLang="zh-CN" sz="2300" dirty="0" smtClean="0"/>
          </a:p>
          <a:p>
            <a:pPr marL="1581912" lvl="4" eaLnBrk="1" fontAlgn="auto" hangingPunct="1">
              <a:spcAft>
                <a:spcPts val="0"/>
              </a:spcAft>
              <a:defRPr/>
            </a:pPr>
            <a:r>
              <a:rPr lang="en-US" altLang="zh-CN" sz="2300" dirty="0" smtClean="0"/>
              <a:t>Movie Maker</a:t>
            </a:r>
            <a:r>
              <a:rPr lang="zh-CN" altLang="zh-CN" sz="2300" dirty="0" smtClean="0"/>
              <a:t>等。</a:t>
            </a:r>
            <a:endParaRPr lang="zh-CN" altLang="zh-CN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多媒体信息处理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(4)</a:t>
            </a:r>
            <a:r>
              <a:rPr lang="zh-CN" altLang="en-US" dirty="0" smtClean="0"/>
              <a:t>常见的多媒体创作工具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zh-CN" dirty="0" err="1" smtClean="0"/>
              <a:t>Authorware</a:t>
            </a:r>
            <a:r>
              <a:rPr lang="zh-CN" altLang="en-US" dirty="0" smtClean="0"/>
              <a:t>、</a:t>
            </a:r>
            <a:r>
              <a:rPr lang="en-US" altLang="zh-CN" dirty="0" smtClean="0"/>
              <a:t>Director</a:t>
            </a:r>
            <a:r>
              <a:rPr lang="zh-CN" altLang="en-US" dirty="0" smtClean="0"/>
              <a:t>、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Flash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、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zh-CN" dirty="0" smtClean="0"/>
              <a:t>Media Encoder</a:t>
            </a:r>
            <a:r>
              <a:rPr lang="zh-CN" altLang="en-US" dirty="0" smtClean="0"/>
              <a:t>等。</a:t>
            </a:r>
            <a:endParaRPr lang="zh-CN" alt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600055"/>
            <a:ext cx="8229600" cy="100012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5.</a:t>
            </a:r>
            <a:r>
              <a:rPr lang="zh-CN" altLang="en-US" dirty="0" smtClean="0"/>
              <a:t>多媒体文件及其格式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dirty="0" smtClean="0"/>
              <a:t>5</a:t>
            </a:r>
            <a:r>
              <a:rPr lang="zh-CN" altLang="en-US" dirty="0" smtClean="0"/>
              <a:t>、多媒体文件格式</a:t>
            </a:r>
          </a:p>
          <a:p>
            <a:pPr lvl="1" eaLnBrk="1" hangingPunct="1"/>
            <a:r>
              <a:rPr lang="en-US" altLang="zh-CN" dirty="0" smtClean="0"/>
              <a:t>(1)</a:t>
            </a:r>
            <a:r>
              <a:rPr lang="zh-CN" altLang="en-US" dirty="0" smtClean="0"/>
              <a:t>图像文件格式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JPG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PNG</a:t>
            </a:r>
            <a:r>
              <a:rPr lang="zh-CN" altLang="en-US" dirty="0" smtClean="0"/>
              <a:t>、</a:t>
            </a:r>
            <a:r>
              <a:rPr lang="en-US" altLang="zh-CN" dirty="0" smtClean="0"/>
              <a:t>BMP</a:t>
            </a:r>
            <a:r>
              <a:rPr lang="zh-CN" altLang="en-US" dirty="0" smtClean="0"/>
              <a:t>、</a:t>
            </a:r>
            <a:r>
              <a:rPr lang="en-US" altLang="zh-CN" dirty="0" smtClean="0"/>
              <a:t>GIF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PCX</a:t>
            </a:r>
            <a:r>
              <a:rPr lang="zh-CN" altLang="en-US" dirty="0" smtClean="0"/>
              <a:t>、</a:t>
            </a:r>
            <a:r>
              <a:rPr lang="en-US" altLang="zh-CN" dirty="0" smtClean="0"/>
              <a:t>TIF</a:t>
            </a:r>
          </a:p>
          <a:p>
            <a:pPr lvl="1" eaLnBrk="1" hangingPunct="1"/>
            <a:r>
              <a:rPr lang="en-US" altLang="zh-CN" dirty="0" smtClean="0"/>
              <a:t>(2)</a:t>
            </a:r>
            <a:r>
              <a:rPr lang="zh-CN" altLang="en-US" dirty="0" smtClean="0"/>
              <a:t>音频格式：</a:t>
            </a:r>
          </a:p>
          <a:p>
            <a:pPr lvl="2" eaLnBrk="1" hangingPunct="1"/>
            <a:r>
              <a:rPr lang="en-US" altLang="zh-CN" dirty="0" smtClean="0"/>
              <a:t>.midi</a:t>
            </a:r>
            <a:r>
              <a:rPr lang="zh-CN" altLang="en-US" dirty="0" smtClean="0"/>
              <a:t>或</a:t>
            </a:r>
            <a:r>
              <a:rPr lang="en-US" altLang="zh-CN" dirty="0" smtClean="0"/>
              <a:t>.mid  .wav  .mp3  </a:t>
            </a:r>
          </a:p>
          <a:p>
            <a:pPr lvl="2" eaLnBrk="1" hangingPunct="1"/>
            <a:r>
              <a:rPr lang="en-US" altLang="zh-CN" dirty="0" smtClean="0"/>
              <a:t>.</a:t>
            </a:r>
            <a:r>
              <a:rPr lang="en-US" altLang="zh-CN" dirty="0" err="1" smtClean="0"/>
              <a:t>ra</a:t>
            </a:r>
            <a:r>
              <a:rPr lang="zh-CN" altLang="en-US" dirty="0" smtClean="0"/>
              <a:t>、</a:t>
            </a:r>
            <a:r>
              <a:rPr lang="en-US" altLang="zh-CN" dirty="0" smtClean="0"/>
              <a:t>.ram</a:t>
            </a:r>
            <a:r>
              <a:rPr lang="zh-CN" altLang="en-US" dirty="0" smtClean="0"/>
              <a:t>、</a:t>
            </a:r>
            <a:r>
              <a:rPr lang="en-US" altLang="zh-CN" dirty="0" smtClean="0"/>
              <a:t>.rpm   AIFF  AU  WMA</a:t>
            </a:r>
          </a:p>
          <a:p>
            <a:pPr lvl="1" eaLnBrk="1" hangingPunct="1"/>
            <a:r>
              <a:rPr lang="en-US" altLang="zh-CN" smtClean="0"/>
              <a:t>(3)</a:t>
            </a:r>
            <a:r>
              <a:rPr lang="zh-CN" altLang="en-US" dirty="0" smtClean="0"/>
              <a:t>视频格式：</a:t>
            </a:r>
          </a:p>
          <a:p>
            <a:pPr lvl="2" eaLnBrk="1" hangingPunct="1"/>
            <a:r>
              <a:rPr lang="en-US" altLang="zh-CN" dirty="0" smtClean="0"/>
              <a:t>.</a:t>
            </a:r>
            <a:r>
              <a:rPr lang="en-US" altLang="zh-CN" dirty="0" err="1" smtClean="0"/>
              <a:t>avi</a:t>
            </a:r>
            <a:r>
              <a:rPr lang="en-US" altLang="zh-CN" dirty="0" smtClean="0"/>
              <a:t>   .mpeg</a:t>
            </a:r>
            <a:r>
              <a:rPr lang="zh-CN" altLang="en-US" dirty="0" smtClean="0"/>
              <a:t>、</a:t>
            </a:r>
            <a:r>
              <a:rPr lang="en-US" altLang="zh-CN" dirty="0" smtClean="0"/>
              <a:t>.mpg</a:t>
            </a:r>
            <a:r>
              <a:rPr lang="zh-CN" altLang="en-US" dirty="0" smtClean="0"/>
              <a:t>或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dat</a:t>
            </a:r>
            <a:r>
              <a:rPr lang="en-US" altLang="zh-CN" dirty="0" smtClean="0"/>
              <a:t>  </a:t>
            </a:r>
          </a:p>
          <a:p>
            <a:pPr lvl="2" eaLnBrk="1" hangingPunct="1"/>
            <a:r>
              <a:rPr lang="en-US" altLang="zh-CN" dirty="0" smtClean="0"/>
              <a:t>.</a:t>
            </a:r>
            <a:r>
              <a:rPr lang="en-US" altLang="zh-CN" dirty="0" err="1" smtClean="0"/>
              <a:t>rm</a:t>
            </a:r>
            <a:r>
              <a:rPr lang="zh-CN" altLang="en-US" dirty="0" smtClean="0"/>
              <a:t>、</a:t>
            </a:r>
            <a:r>
              <a:rPr lang="en-US" altLang="zh-CN" dirty="0" smtClean="0"/>
              <a:t>.ram</a:t>
            </a:r>
            <a:r>
              <a:rPr lang="zh-CN" altLang="en-US" dirty="0" smtClean="0"/>
              <a:t>、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rmvb</a:t>
            </a:r>
            <a:r>
              <a:rPr lang="en-US" altLang="zh-CN" dirty="0" smtClean="0"/>
              <a:t> </a:t>
            </a:r>
            <a:r>
              <a:rPr lang="zh-CN" altLang="en-US" dirty="0" smtClean="0"/>
              <a:t>、</a:t>
            </a:r>
            <a:r>
              <a:rPr lang="en-US" altLang="zh-CN" dirty="0" smtClean="0"/>
              <a:t>ASF  </a:t>
            </a:r>
            <a:r>
              <a:rPr lang="en-US" altLang="zh-CN" dirty="0" err="1" smtClean="0"/>
              <a:t>DivX</a:t>
            </a:r>
            <a:r>
              <a:rPr lang="en-US" altLang="zh-CN" dirty="0" smtClean="0"/>
              <a:t>  WMV</a:t>
            </a:r>
          </a:p>
          <a:p>
            <a:pPr lvl="2"/>
            <a:r>
              <a:rPr lang="en-US" altLang="zh-CN" dirty="0" smtClean="0"/>
              <a:t>.</a:t>
            </a:r>
            <a:r>
              <a:rPr lang="en-US" altLang="zh-CN" dirty="0" err="1" smtClean="0"/>
              <a:t>mov</a:t>
            </a:r>
            <a:r>
              <a:rPr lang="zh-CN" altLang="en-US" dirty="0" smtClean="0"/>
              <a:t>、</a:t>
            </a:r>
            <a:r>
              <a:rPr lang="en-US" altLang="zh-CN" dirty="0" err="1" smtClean="0"/>
              <a:t>flv</a:t>
            </a:r>
            <a:endParaRPr lang="en-US" altLang="zh-CN" dirty="0" smtClean="0"/>
          </a:p>
          <a:p>
            <a:pPr lvl="1" eaLnBrk="1" hangingPunct="1"/>
            <a:r>
              <a:rPr lang="zh-CN" altLang="en-US" dirty="0" smtClean="0"/>
              <a:t>注意：</a:t>
            </a:r>
          </a:p>
          <a:p>
            <a:pPr lvl="2" eaLnBrk="1" hangingPunct="1"/>
            <a:r>
              <a:rPr lang="zh-CN" altLang="en-US" dirty="0" smtClean="0"/>
              <a:t>大多数多媒体文档已经被压缩过，因此压缩这类文档往往不能得到较好的效果。</a:t>
            </a:r>
          </a:p>
          <a:p>
            <a:pPr lvl="3" eaLnBrk="1" hangingPunct="1"/>
            <a:endParaRPr lang="en-US" altLang="zh-CN" dirty="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600055"/>
            <a:ext cx="8229600" cy="100012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6.Winrar</a:t>
            </a:r>
            <a:r>
              <a:rPr lang="zh-CN" altLang="en-US" dirty="0" smtClean="0"/>
              <a:t>软件的应用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 </a:t>
            </a:r>
            <a:r>
              <a:rPr lang="zh-CN" altLang="en-US" dirty="0" smtClean="0"/>
              <a:t>无损压缩工具</a:t>
            </a:r>
          </a:p>
          <a:p>
            <a:pPr lvl="1" eaLnBrk="1" hangingPunct="1"/>
            <a:r>
              <a:rPr lang="en-US" altLang="zh-CN" dirty="0" smtClean="0"/>
              <a:t>(1)</a:t>
            </a:r>
            <a:r>
              <a:rPr lang="zh-CN" altLang="en-US" dirty="0" smtClean="0"/>
              <a:t>常见的两种压缩工具</a:t>
            </a:r>
          </a:p>
          <a:p>
            <a:pPr lvl="2" eaLnBrk="1" hangingPunct="1"/>
            <a:r>
              <a:rPr lang="en-US" altLang="zh-CN" dirty="0" err="1" smtClean="0"/>
              <a:t>WinRAR</a:t>
            </a:r>
            <a:r>
              <a:rPr lang="zh-CN" altLang="en-US" dirty="0" smtClean="0"/>
              <a:t>或</a:t>
            </a:r>
            <a:r>
              <a:rPr lang="en-US" altLang="zh-CN" dirty="0" smtClean="0"/>
              <a:t>WinZip</a:t>
            </a:r>
          </a:p>
          <a:p>
            <a:pPr lvl="1" eaLnBrk="1" hangingPunct="1"/>
            <a:r>
              <a:rPr lang="en-US" altLang="zh-CN" dirty="0" smtClean="0"/>
              <a:t>(2)</a:t>
            </a:r>
            <a:r>
              <a:rPr lang="en-US" altLang="zh-CN" dirty="0" err="1" smtClean="0"/>
              <a:t>Winrar</a:t>
            </a:r>
            <a:r>
              <a:rPr lang="zh-CN" altLang="en-US" dirty="0" smtClean="0"/>
              <a:t>的主要功能</a:t>
            </a:r>
          </a:p>
          <a:p>
            <a:pPr lvl="2" eaLnBrk="1" hangingPunct="1"/>
            <a:r>
              <a:rPr lang="zh-CN" altLang="en-US" dirty="0" smtClean="0"/>
              <a:t>解压缩文件</a:t>
            </a:r>
          </a:p>
          <a:p>
            <a:pPr lvl="2" eaLnBrk="1" hangingPunct="1"/>
            <a:r>
              <a:rPr lang="zh-CN" altLang="en-US" dirty="0" smtClean="0"/>
              <a:t>压缩文件</a:t>
            </a:r>
          </a:p>
          <a:p>
            <a:pPr lvl="3" eaLnBrk="1" hangingPunct="1"/>
            <a:r>
              <a:rPr lang="zh-CN" altLang="en-US" dirty="0" smtClean="0"/>
              <a:t>带有复杂目录结构压缩</a:t>
            </a:r>
          </a:p>
          <a:p>
            <a:pPr lvl="3" eaLnBrk="1" hangingPunct="1"/>
            <a:r>
              <a:rPr lang="zh-CN" altLang="en-US" dirty="0" smtClean="0"/>
              <a:t>添加</a:t>
            </a:r>
            <a:r>
              <a:rPr lang="en-US" altLang="zh-CN" dirty="0" smtClean="0"/>
              <a:t>/</a:t>
            </a:r>
            <a:r>
              <a:rPr lang="zh-CN" altLang="en-US" dirty="0" smtClean="0"/>
              <a:t>删除个别文件</a:t>
            </a:r>
          </a:p>
          <a:p>
            <a:pPr lvl="3" eaLnBrk="1" hangingPunct="1"/>
            <a:r>
              <a:rPr lang="zh-CN" altLang="en-US" dirty="0" smtClean="0"/>
              <a:t>带有密码压缩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6.Winrar</a:t>
            </a:r>
            <a:r>
              <a:rPr lang="zh-CN" altLang="en-US" dirty="0" smtClean="0"/>
              <a:t>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(3)</a:t>
            </a:r>
            <a:r>
              <a:rPr lang="zh-CN" altLang="en-US" dirty="0" smtClean="0"/>
              <a:t>以</a:t>
            </a:r>
            <a:r>
              <a:rPr lang="en-US" altLang="zh-CN" dirty="0" err="1" smtClean="0"/>
              <a:t>Winrar</a:t>
            </a:r>
            <a:r>
              <a:rPr lang="zh-CN" altLang="en-US" dirty="0" smtClean="0"/>
              <a:t>压缩指定文件或文件夹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直接压缩为普通</a:t>
            </a:r>
            <a:r>
              <a:rPr lang="en-US" altLang="zh-CN" dirty="0" err="1" smtClean="0"/>
              <a:t>rar</a:t>
            </a:r>
            <a:r>
              <a:rPr lang="zh-CN" altLang="en-US" dirty="0" smtClean="0"/>
              <a:t>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选择要压缩的文件或文件夹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选择“添加到压缩文件”</a:t>
            </a:r>
            <a:r>
              <a:rPr lang="en-US" altLang="zh-CN" dirty="0" smtClean="0"/>
              <a:t>/</a:t>
            </a:r>
            <a:r>
              <a:rPr lang="zh-CN" altLang="en-US" dirty="0" smtClean="0"/>
              <a:t>选择“添加到***压缩文件”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压缩为自解压格式的文件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选择要压缩的文件或文件夹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选择“添加到压缩文件”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在“常规”选项卡，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创建自解压格式压缩文件</a:t>
            </a:r>
            <a:r>
              <a:rPr lang="en-US" altLang="zh-CN" dirty="0" smtClean="0"/>
              <a:t>”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6.Winrar</a:t>
            </a:r>
            <a:r>
              <a:rPr lang="zh-CN" altLang="en-US" dirty="0" smtClean="0"/>
              <a:t>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zh-CN" altLang="en-US" dirty="0" smtClean="0"/>
              <a:t>压缩为带有密码的压缩文件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选择要压缩的文件或文件夹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选择“添加到压缩文件”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在“高级”选项卡，选择“设置密码”按钮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设置密码。</a:t>
            </a:r>
            <a:endParaRPr lang="en-US" altLang="zh-CN" dirty="0" smtClean="0"/>
          </a:p>
          <a:p>
            <a:pPr lvl="3"/>
            <a:endParaRPr lang="zh-CN" alt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6.Winrar</a:t>
            </a:r>
            <a:r>
              <a:rPr lang="zh-CN" altLang="en-US" dirty="0" smtClean="0"/>
              <a:t>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(4)</a:t>
            </a:r>
            <a:r>
              <a:rPr lang="zh-CN" altLang="en-US" dirty="0" smtClean="0"/>
              <a:t>以</a:t>
            </a:r>
            <a:r>
              <a:rPr lang="en-US" altLang="zh-CN" dirty="0" err="1" smtClean="0"/>
              <a:t>Winrar</a:t>
            </a:r>
            <a:r>
              <a:rPr lang="zh-CN" altLang="en-US" dirty="0" smtClean="0"/>
              <a:t>解压缩某个压缩文件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解压全部文件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右单击某个压缩文件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选择菜单“解压到当前文件夹”</a:t>
            </a:r>
            <a:r>
              <a:rPr lang="en-US" altLang="zh-CN" dirty="0" smtClean="0"/>
              <a:t>/</a:t>
            </a:r>
            <a:r>
              <a:rPr lang="zh-CN" altLang="en-US" dirty="0" smtClean="0"/>
              <a:t>选择“解压到***文件夹”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解压压缩文件中的特定文件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右单击某个压缩文件；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选择菜单“解压文件”</a:t>
            </a:r>
            <a:r>
              <a:rPr lang="en-US" altLang="zh-CN" dirty="0" smtClean="0"/>
              <a:t>(</a:t>
            </a:r>
            <a:r>
              <a:rPr lang="zh-CN" altLang="en-US" smtClean="0"/>
              <a:t>或者直接双击压缩文件</a:t>
            </a:r>
            <a:r>
              <a:rPr lang="en-US" altLang="zh-CN" smtClean="0"/>
              <a:t>)</a:t>
            </a:r>
            <a:r>
              <a:rPr lang="zh-CN" altLang="en-US" dirty="0" smtClean="0"/>
              <a:t>，打开“压缩</a:t>
            </a:r>
            <a:r>
              <a:rPr lang="en-US" altLang="zh-CN" dirty="0" smtClean="0"/>
              <a:t>/</a:t>
            </a:r>
            <a:r>
              <a:rPr lang="zh-CN" altLang="en-US" dirty="0" smtClean="0"/>
              <a:t>解压文件”对话框；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在对话框中，选择要解压出的文件；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单击顶部的按钮“解压到”。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5720" y="514329"/>
            <a:ext cx="8229600" cy="1000126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习 题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42910" y="1543037"/>
            <a:ext cx="8153400" cy="4987925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/>
              <a:t>1</a:t>
            </a:r>
            <a:r>
              <a:rPr lang="zh-CN" altLang="en-US" sz="2000" dirty="0" smtClean="0"/>
              <a:t>、根据多媒体的特性，属于多媒体的范畴的是</a:t>
            </a:r>
            <a:r>
              <a:rPr lang="en-US" altLang="zh-CN" sz="2000" dirty="0" smtClean="0"/>
              <a:t>______</a:t>
            </a:r>
            <a:r>
              <a:rPr lang="zh-CN" altLang="en-US" sz="2000" dirty="0" smtClean="0"/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：交互式视频游戏     </a:t>
            </a:r>
            <a:r>
              <a:rPr lang="en-US" altLang="zh-CN" sz="1800" dirty="0" smtClean="0"/>
              <a:t>B</a:t>
            </a:r>
            <a:r>
              <a:rPr lang="zh-CN" altLang="en-US" sz="1800" dirty="0" smtClean="0"/>
              <a:t>：录像带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：彩色画报           </a:t>
            </a:r>
            <a:r>
              <a:rPr lang="en-US" altLang="zh-CN" sz="1800" dirty="0" smtClean="0"/>
              <a:t>D</a:t>
            </a:r>
            <a:r>
              <a:rPr lang="zh-CN" altLang="en-US" sz="1800" dirty="0" smtClean="0"/>
              <a:t>：彩色电视机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1800" dirty="0" smtClean="0"/>
              <a:t>答案：</a:t>
            </a:r>
            <a:r>
              <a:rPr lang="en-US" altLang="zh-CN" sz="1800" dirty="0" smtClean="0"/>
              <a:t>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/>
              <a:t>2</a:t>
            </a:r>
            <a:r>
              <a:rPr lang="zh-CN" altLang="en-US" sz="2000" dirty="0" smtClean="0"/>
              <a:t>、多媒体计算机主要特点是</a:t>
            </a:r>
            <a:r>
              <a:rPr lang="en-US" altLang="zh-CN" sz="2000" dirty="0" smtClean="0"/>
              <a:t>_____</a:t>
            </a:r>
            <a:r>
              <a:rPr lang="zh-CN" altLang="en-US" sz="2000" dirty="0" smtClean="0"/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：较大的体积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B</a:t>
            </a:r>
            <a:r>
              <a:rPr lang="zh-CN" altLang="en-US" sz="1800" dirty="0" smtClean="0"/>
              <a:t>：较强的联网功能和数据库能力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：大多数基于</a:t>
            </a:r>
            <a:r>
              <a:rPr lang="en-US" altLang="zh-CN" sz="1800" dirty="0" smtClean="0"/>
              <a:t>Client/Server</a:t>
            </a:r>
            <a:r>
              <a:rPr lang="zh-CN" altLang="en-US" sz="1800" dirty="0" smtClean="0"/>
              <a:t>模型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D</a:t>
            </a:r>
            <a:r>
              <a:rPr lang="zh-CN" altLang="en-US" sz="1800" dirty="0" smtClean="0"/>
              <a:t>：较强的音视频处理能力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1800" dirty="0" smtClean="0"/>
              <a:t>答案：</a:t>
            </a:r>
            <a:r>
              <a:rPr lang="en-US" altLang="zh-CN" sz="1800" dirty="0" smtClean="0"/>
              <a:t>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/>
              <a:t>3</a:t>
            </a:r>
            <a:r>
              <a:rPr lang="zh-CN" altLang="en-US" sz="2000" dirty="0" smtClean="0"/>
              <a:t>、以下说法中，不正确的是</a:t>
            </a:r>
            <a:r>
              <a:rPr lang="en-US" altLang="zh-CN" sz="2000" dirty="0" smtClean="0"/>
              <a:t>______</a:t>
            </a:r>
            <a:r>
              <a:rPr lang="zh-CN" altLang="en-US" sz="2000" dirty="0" smtClean="0"/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USB</a:t>
            </a:r>
            <a:r>
              <a:rPr lang="zh-CN" altLang="en-US" sz="1800" dirty="0" smtClean="0"/>
              <a:t>接口可以连接多种多媒体设备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B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VGA</a:t>
            </a:r>
            <a:r>
              <a:rPr lang="zh-CN" altLang="en-US" sz="1800" dirty="0" smtClean="0"/>
              <a:t>接口用于连接显示器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IEEE1394</a:t>
            </a:r>
            <a:r>
              <a:rPr lang="zh-CN" altLang="en-US" sz="1800" dirty="0" smtClean="0"/>
              <a:t>接口可用于连接数码相机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dirty="0" smtClean="0"/>
              <a:t>D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SCSI</a:t>
            </a:r>
            <a:r>
              <a:rPr lang="zh-CN" altLang="en-US" sz="1800" dirty="0" smtClean="0"/>
              <a:t>接口不能用于连接扫描仪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1800" dirty="0" smtClean="0"/>
              <a:t>答案：</a:t>
            </a:r>
            <a:r>
              <a:rPr lang="en-US" altLang="zh-CN" sz="1800" dirty="0" smtClean="0"/>
              <a:t>D</a:t>
            </a:r>
            <a:endParaRPr lang="en-US" altLang="zh-CN" sz="1600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600055"/>
            <a:ext cx="8229600" cy="1000126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习 题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00063" y="1571624"/>
            <a:ext cx="8153400" cy="5029223"/>
          </a:xfrm>
        </p:spPr>
        <p:txBody>
          <a:bodyPr rtlCol="0">
            <a:normAutofit/>
          </a:bodyPr>
          <a:lstStyle/>
          <a:p>
            <a:pPr marL="571500" lvl="1" indent="-27432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CN" sz="1800" dirty="0" smtClean="0"/>
              <a:t>4</a:t>
            </a:r>
            <a:r>
              <a:rPr lang="zh-CN" altLang="en-US" sz="1800" dirty="0" smtClean="0"/>
              <a:t>、下列四项对多媒体计算机的描述中，较为全面的一项是</a:t>
            </a:r>
            <a:r>
              <a:rPr lang="en-US" altLang="zh-CN" sz="1800" dirty="0" smtClean="0"/>
              <a:t>______</a:t>
            </a:r>
            <a:r>
              <a:rPr lang="zh-CN" altLang="en-US" sz="1800" dirty="0" smtClean="0"/>
              <a:t>。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：带有高分辨率显示设备的、具有大容量内存和硬盘的、使用功能强大中央处理器（</a:t>
            </a:r>
            <a:r>
              <a:rPr lang="en-US" altLang="zh-CN" sz="1800" dirty="0" smtClean="0"/>
              <a:t>CPU</a:t>
            </a:r>
            <a:r>
              <a:rPr lang="zh-CN" altLang="en-US" sz="1800" dirty="0" smtClean="0"/>
              <a:t>）的，同时带有视频处理和音频处理功能的计算机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B</a:t>
            </a:r>
            <a:r>
              <a:rPr lang="zh-CN" altLang="en-US" sz="1800" dirty="0" smtClean="0"/>
              <a:t>：带有磁带机的中型计算机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：可以存储大型文件的巨型计算机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D</a:t>
            </a:r>
            <a:r>
              <a:rPr lang="zh-CN" altLang="en-US" sz="1800" dirty="0" smtClean="0"/>
              <a:t>：可以播放</a:t>
            </a:r>
            <a:r>
              <a:rPr lang="en-US" altLang="zh-CN" sz="1800" dirty="0" smtClean="0"/>
              <a:t>CD</a:t>
            </a:r>
            <a:r>
              <a:rPr lang="zh-CN" altLang="en-US" sz="1800" dirty="0" smtClean="0"/>
              <a:t>的小型计算机                        答案：</a:t>
            </a:r>
            <a:r>
              <a:rPr lang="en-US" altLang="zh-CN" sz="1800" dirty="0" smtClean="0"/>
              <a:t>A</a:t>
            </a:r>
          </a:p>
          <a:p>
            <a:pPr marL="571500" lvl="1" indent="-27432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、以下对视频设备的描述中，正确的是</a:t>
            </a:r>
            <a:r>
              <a:rPr lang="en-US" altLang="zh-CN" sz="1800" dirty="0" smtClean="0"/>
              <a:t>______</a:t>
            </a:r>
            <a:r>
              <a:rPr lang="zh-CN" altLang="en-US" sz="1800" dirty="0" smtClean="0"/>
              <a:t>。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：视频设备的功能是处理数字化声音（</a:t>
            </a:r>
            <a:r>
              <a:rPr lang="en-US" altLang="zh-CN" sz="1800" dirty="0" smtClean="0"/>
              <a:t>Wave</a:t>
            </a:r>
            <a:r>
              <a:rPr lang="zh-CN" altLang="en-US" sz="1800" dirty="0" smtClean="0"/>
              <a:t>）、合成音乐（</a:t>
            </a:r>
            <a:r>
              <a:rPr lang="en-US" altLang="zh-CN" sz="1800" dirty="0" smtClean="0"/>
              <a:t>MIDI</a:t>
            </a:r>
            <a:r>
              <a:rPr lang="zh-CN" altLang="en-US" sz="1800" dirty="0" smtClean="0"/>
              <a:t>）、</a:t>
            </a:r>
            <a:r>
              <a:rPr lang="en-US" altLang="zh-CN" sz="1800" dirty="0" smtClean="0"/>
              <a:t>CD</a:t>
            </a:r>
            <a:r>
              <a:rPr lang="zh-CN" altLang="en-US" sz="1800" dirty="0" smtClean="0"/>
              <a:t>音频等音频媒体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B</a:t>
            </a:r>
            <a:r>
              <a:rPr lang="zh-CN" altLang="en-US" sz="1800" dirty="0" smtClean="0"/>
              <a:t>：视频卡主要用于捕捉、数字化、冻结、存储、输出、放大、缩小和调整来自激光视盘机、录像机或摄像机的图像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D</a:t>
            </a:r>
            <a:r>
              <a:rPr lang="zh-CN" altLang="en-US" sz="1800" dirty="0" smtClean="0"/>
              <a:t>：视频设备包括功放机、音箱、多媒体控制台、数字调音台等设备</a:t>
            </a:r>
          </a:p>
          <a:p>
            <a:pPr lvl="2" indent="-246888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：电视卡是一种播放软件                             答案：</a:t>
            </a:r>
            <a:r>
              <a:rPr lang="en-US" altLang="zh-CN" sz="1800" dirty="0" smtClean="0"/>
              <a:t>B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习  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CN" sz="2000" dirty="0" smtClean="0"/>
              <a:t>6</a:t>
            </a:r>
            <a:r>
              <a:rPr lang="zh-CN" altLang="en-US" sz="2000" dirty="0" smtClean="0"/>
              <a:t>、以下有关</a:t>
            </a:r>
            <a:r>
              <a:rPr lang="en-US" altLang="zh-CN" sz="2000" dirty="0" smtClean="0"/>
              <a:t>"Windows Media Player"</a:t>
            </a:r>
            <a:r>
              <a:rPr lang="zh-CN" altLang="en-US" sz="2000" dirty="0" smtClean="0"/>
              <a:t>的说法中，不正确的是</a:t>
            </a:r>
            <a:r>
              <a:rPr lang="en-US" altLang="zh-CN" sz="2000" dirty="0" smtClean="0"/>
              <a:t>_____</a:t>
            </a:r>
            <a:r>
              <a:rPr lang="zh-CN" altLang="en-US" sz="2000" dirty="0" smtClean="0"/>
              <a:t>。</a:t>
            </a:r>
          </a:p>
          <a:p>
            <a:pPr lvl="2" indent="-24688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sz="1800" dirty="0" smtClean="0"/>
              <a:t>A</a:t>
            </a:r>
            <a:r>
              <a:rPr lang="zh-CN" altLang="en-US" sz="1800" dirty="0" smtClean="0"/>
              <a:t>：媒体播放机可以用于为视频文件添加视频特效</a:t>
            </a:r>
          </a:p>
          <a:p>
            <a:pPr lvl="2" indent="-24688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sz="1800" dirty="0" smtClean="0"/>
              <a:t>B</a:t>
            </a:r>
            <a:r>
              <a:rPr lang="zh-CN" altLang="en-US" sz="1800" dirty="0" smtClean="0"/>
              <a:t>：媒体播放机既能够播放视频文件，也能够播放音频文件</a:t>
            </a:r>
          </a:p>
          <a:p>
            <a:pPr lvl="2" indent="-24688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sz="1800" dirty="0" smtClean="0"/>
              <a:t>C</a:t>
            </a:r>
            <a:r>
              <a:rPr lang="zh-CN" altLang="en-US" sz="1800" dirty="0" smtClean="0"/>
              <a:t>：媒体播放机可用于播放</a:t>
            </a:r>
            <a:r>
              <a:rPr lang="en-US" altLang="zh-CN" sz="1800" dirty="0" smtClean="0"/>
              <a:t>DVD</a:t>
            </a:r>
          </a:p>
          <a:p>
            <a:pPr lvl="2" indent="-24688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sz="1800" dirty="0" smtClean="0"/>
              <a:t>D</a:t>
            </a:r>
            <a:r>
              <a:rPr lang="zh-CN" altLang="en-US" sz="1800" dirty="0" smtClean="0"/>
              <a:t>：媒体播放机可以用不同的显示模式观看视频</a:t>
            </a:r>
          </a:p>
          <a:p>
            <a:pPr lvl="2" indent="-24688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zh-CN" altLang="en-US" sz="1800" dirty="0" smtClean="0"/>
              <a:t>答案：</a:t>
            </a:r>
            <a:r>
              <a:rPr lang="en-US" altLang="zh-CN" sz="1800" dirty="0" smtClean="0"/>
              <a:t>A</a:t>
            </a:r>
          </a:p>
          <a:p>
            <a:pPr lvl="1">
              <a:lnSpc>
                <a:spcPct val="80000"/>
              </a:lnSpc>
            </a:pPr>
            <a:r>
              <a:rPr lang="en-US" altLang="zh-CN" sz="1800" dirty="0" smtClean="0"/>
              <a:t>7</a:t>
            </a:r>
            <a:r>
              <a:rPr lang="zh-CN" altLang="en-US" sz="1800" dirty="0" smtClean="0"/>
              <a:t>、下面有关多媒体信息处理工具的说法中，错误的是</a:t>
            </a:r>
            <a:r>
              <a:rPr lang="en-US" altLang="zh-CN" sz="1800" dirty="0" smtClean="0"/>
              <a:t>_____</a:t>
            </a:r>
            <a:r>
              <a:rPr lang="zh-CN" altLang="en-US" sz="1800" dirty="0" smtClean="0"/>
              <a:t>。</a:t>
            </a:r>
          </a:p>
          <a:p>
            <a:pPr lvl="2">
              <a:lnSpc>
                <a:spcPct val="80000"/>
              </a:lnSpc>
            </a:pPr>
            <a:r>
              <a:rPr lang="en-US" altLang="zh-CN" sz="1600" dirty="0" smtClean="0"/>
              <a:t>A</a:t>
            </a:r>
            <a:r>
              <a:rPr lang="zh-CN" altLang="en-US" sz="1600" dirty="0" smtClean="0"/>
              <a:t>：</a:t>
            </a:r>
            <a:r>
              <a:rPr lang="en-US" altLang="zh-CN" sz="1600" dirty="0" err="1" smtClean="0"/>
              <a:t>WinRAR</a:t>
            </a:r>
            <a:r>
              <a:rPr lang="zh-CN" altLang="en-US" sz="1600" dirty="0" smtClean="0"/>
              <a:t>既可以用于压缩文件，也可以用于解压缩文件</a:t>
            </a:r>
          </a:p>
          <a:p>
            <a:pPr lvl="2">
              <a:lnSpc>
                <a:spcPct val="80000"/>
              </a:lnSpc>
            </a:pPr>
            <a:r>
              <a:rPr lang="en-US" altLang="zh-CN" sz="1600" dirty="0" smtClean="0"/>
              <a:t>B</a:t>
            </a:r>
            <a:r>
              <a:rPr lang="zh-CN" altLang="en-US" sz="1600" dirty="0" smtClean="0"/>
              <a:t>：使用</a:t>
            </a:r>
            <a:r>
              <a:rPr lang="en-US" altLang="zh-CN" sz="1600" dirty="0" err="1" smtClean="0"/>
              <a:t>WinRAR</a:t>
            </a:r>
            <a:r>
              <a:rPr lang="zh-CN" altLang="en-US" sz="1600" dirty="0" smtClean="0"/>
              <a:t>制作的自解压文件可以在没有</a:t>
            </a:r>
            <a:r>
              <a:rPr lang="en-US" altLang="zh-CN" sz="1600" dirty="0" err="1" smtClean="0"/>
              <a:t>WinRAR</a:t>
            </a:r>
            <a:r>
              <a:rPr lang="zh-CN" altLang="en-US" sz="1600" dirty="0" smtClean="0"/>
              <a:t>的计算机中实现自动解压缩</a:t>
            </a:r>
          </a:p>
          <a:p>
            <a:pPr lvl="2">
              <a:lnSpc>
                <a:spcPct val="80000"/>
              </a:lnSpc>
            </a:pPr>
            <a:r>
              <a:rPr lang="en-US" altLang="zh-CN" sz="1600" dirty="0" smtClean="0"/>
              <a:t>C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Premiere </a:t>
            </a:r>
            <a:r>
              <a:rPr lang="zh-CN" altLang="en-US" sz="1600" dirty="0" smtClean="0"/>
              <a:t>是一种专业的音频处理工具</a:t>
            </a:r>
          </a:p>
          <a:p>
            <a:pPr lvl="2">
              <a:lnSpc>
                <a:spcPct val="80000"/>
              </a:lnSpc>
            </a:pPr>
            <a:r>
              <a:rPr lang="en-US" altLang="zh-CN" sz="1600" dirty="0" smtClean="0"/>
              <a:t>D</a:t>
            </a:r>
            <a:r>
              <a:rPr lang="zh-CN" altLang="en-US" sz="1600" dirty="0" smtClean="0"/>
              <a:t>：</a:t>
            </a:r>
            <a:r>
              <a:rPr lang="en-US" altLang="zh-CN" sz="1600" dirty="0" err="1" smtClean="0"/>
              <a:t>Authorware</a:t>
            </a:r>
            <a:r>
              <a:rPr lang="en-US" altLang="zh-CN" sz="1600" dirty="0" smtClean="0"/>
              <a:t> </a:t>
            </a:r>
            <a:r>
              <a:rPr lang="zh-CN" altLang="en-US" sz="1600" dirty="0" smtClean="0"/>
              <a:t>是一种多媒体创作工具</a:t>
            </a:r>
          </a:p>
          <a:p>
            <a:pPr lvl="2">
              <a:lnSpc>
                <a:spcPct val="80000"/>
              </a:lnSpc>
            </a:pPr>
            <a:r>
              <a:rPr lang="zh-CN" altLang="en-US" sz="1600" dirty="0" smtClean="0"/>
              <a:t>答案：</a:t>
            </a:r>
            <a:r>
              <a:rPr lang="en-US" altLang="zh-CN" sz="1600" dirty="0" smtClean="0"/>
              <a:t>C</a:t>
            </a:r>
            <a:endParaRPr lang="zh-CN" altLang="en-US" sz="28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9</a:t>
            </a:r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章 多媒体技术</a:t>
            </a:r>
            <a:endParaRPr lang="zh-CN" altLang="en-US" sz="6600" b="1" dirty="0">
              <a:ln/>
              <a:solidFill>
                <a:schemeClr val="accent3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514329"/>
            <a:ext cx="8229600" cy="1000126"/>
          </a:xfrm>
        </p:spPr>
        <p:txBody>
          <a:bodyPr/>
          <a:lstStyle/>
          <a:p>
            <a:pPr eaLnBrk="1" hangingPunct="1"/>
            <a:r>
              <a:rPr lang="zh-CN" altLang="en-US" sz="4400" dirty="0" smtClean="0"/>
              <a:t>习  题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00034" y="1628763"/>
            <a:ext cx="8153400" cy="4757738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altLang="zh-CN" sz="2000" dirty="0" smtClean="0"/>
              <a:t>8</a:t>
            </a:r>
            <a:r>
              <a:rPr lang="zh-CN" altLang="en-US" sz="2000" dirty="0" smtClean="0"/>
              <a:t>、以下文件格式中，不属于视频文件的是</a:t>
            </a:r>
            <a:r>
              <a:rPr lang="en-US" altLang="zh-CN" sz="2000" dirty="0" smtClean="0"/>
              <a:t>_____</a:t>
            </a:r>
            <a:r>
              <a:rPr lang="zh-CN" altLang="en-US" sz="2000" dirty="0" smtClean="0"/>
              <a:t>。</a:t>
            </a:r>
          </a:p>
          <a:p>
            <a:pPr lvl="2" eaLnBrk="1" hangingPunct="1"/>
            <a:r>
              <a:rPr lang="en-US" altLang="zh-CN" dirty="0" smtClean="0"/>
              <a:t>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AVI                    B</a:t>
            </a:r>
            <a:r>
              <a:rPr lang="zh-CN" altLang="en-US" dirty="0" smtClean="0"/>
              <a:t>：</a:t>
            </a:r>
            <a:r>
              <a:rPr lang="en-US" altLang="zh-CN" dirty="0" smtClean="0"/>
              <a:t>MPEG</a:t>
            </a:r>
          </a:p>
          <a:p>
            <a:pPr lvl="2" eaLnBrk="1" hangingPunct="1"/>
            <a:r>
              <a:rPr lang="en-US" altLang="zh-CN" dirty="0" smtClean="0"/>
              <a:t>C</a:t>
            </a:r>
            <a:r>
              <a:rPr lang="zh-CN" altLang="en-US" dirty="0" smtClean="0"/>
              <a:t>：</a:t>
            </a:r>
            <a:r>
              <a:rPr lang="en-US" altLang="zh-CN" dirty="0" smtClean="0"/>
              <a:t>MP3                  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MOV</a:t>
            </a:r>
          </a:p>
          <a:p>
            <a:pPr lvl="2" eaLnBrk="1" hangingPunct="1"/>
            <a:r>
              <a:rPr lang="zh-CN" altLang="en-US" dirty="0" smtClean="0"/>
              <a:t>答案：</a:t>
            </a:r>
            <a:r>
              <a:rPr lang="en-US" altLang="zh-CN" dirty="0" smtClean="0"/>
              <a:t>C</a:t>
            </a:r>
          </a:p>
          <a:p>
            <a:pPr lvl="1" eaLnBrk="1" hangingPunct="1"/>
            <a:r>
              <a:rPr lang="en-US" altLang="zh-CN" sz="2000" dirty="0" smtClean="0"/>
              <a:t>9</a:t>
            </a:r>
            <a:r>
              <a:rPr lang="zh-CN" altLang="en-US" sz="2000" dirty="0" smtClean="0"/>
              <a:t>、以下对多媒体软件的描述中，不正确的是</a:t>
            </a:r>
            <a:r>
              <a:rPr lang="en-US" altLang="zh-CN" sz="2000" dirty="0" smtClean="0"/>
              <a:t>______</a:t>
            </a:r>
            <a:r>
              <a:rPr lang="zh-CN" altLang="en-US" sz="2000" dirty="0" smtClean="0"/>
              <a:t>。</a:t>
            </a:r>
          </a:p>
          <a:p>
            <a:pPr lvl="2" eaLnBrk="1" hangingPunct="1"/>
            <a:r>
              <a:rPr lang="en-US" altLang="zh-CN" dirty="0" smtClean="0"/>
              <a:t>A</a:t>
            </a:r>
            <a:r>
              <a:rPr lang="zh-CN" altLang="en-US" dirty="0" smtClean="0"/>
              <a:t>：</a:t>
            </a:r>
            <a:r>
              <a:rPr lang="en-US" altLang="zh-CN" dirty="0" smtClean="0"/>
              <a:t>Windows Media Player</a:t>
            </a:r>
            <a:r>
              <a:rPr lang="zh-CN" altLang="en-US" dirty="0" smtClean="0"/>
              <a:t>只能播放视频文件，不能播放音频文件</a:t>
            </a:r>
          </a:p>
          <a:p>
            <a:pPr lvl="2" eaLnBrk="1" hangingPunct="1"/>
            <a:r>
              <a:rPr lang="en-US" altLang="zh-CN" dirty="0" smtClean="0"/>
              <a:t>B</a:t>
            </a:r>
            <a:r>
              <a:rPr lang="zh-CN" altLang="en-US" dirty="0" smtClean="0"/>
              <a:t>：</a:t>
            </a:r>
            <a:r>
              <a:rPr lang="en-US" altLang="zh-CN" dirty="0" smtClean="0"/>
              <a:t>Windows Movie Maker</a:t>
            </a:r>
            <a:r>
              <a:rPr lang="zh-CN" altLang="en-US" dirty="0" smtClean="0"/>
              <a:t>属于视频处理软件</a:t>
            </a:r>
          </a:p>
          <a:p>
            <a:pPr lvl="2" eaLnBrk="1" hangingPunct="1"/>
            <a:r>
              <a:rPr lang="en-US" altLang="zh-CN" dirty="0" smtClean="0"/>
              <a:t>C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Audition</a:t>
            </a:r>
            <a:r>
              <a:rPr lang="zh-CN" altLang="en-US" dirty="0" smtClean="0"/>
              <a:t>、</a:t>
            </a:r>
            <a:r>
              <a:rPr lang="en-US" altLang="zh-CN" dirty="0" err="1" smtClean="0"/>
              <a:t>GoldWave</a:t>
            </a:r>
            <a:r>
              <a:rPr lang="zh-CN" altLang="en-US" dirty="0" smtClean="0"/>
              <a:t>属于音频处理软件</a:t>
            </a:r>
          </a:p>
          <a:p>
            <a:pPr lvl="2" eaLnBrk="1" hangingPunct="1"/>
            <a:r>
              <a:rPr lang="en-US" altLang="zh-CN" dirty="0" smtClean="0"/>
              <a:t>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Windows Media Player</a:t>
            </a:r>
            <a:r>
              <a:rPr lang="zh-CN" altLang="en-US" dirty="0" smtClean="0"/>
              <a:t>既可以播放音频文件，也可以播放视频文件</a:t>
            </a:r>
          </a:p>
          <a:p>
            <a:pPr lvl="2" eaLnBrk="1" hangingPunct="1"/>
            <a:r>
              <a:rPr lang="zh-CN" altLang="en-US" dirty="0" smtClean="0"/>
              <a:t>答案：</a:t>
            </a:r>
            <a:r>
              <a:rPr lang="en-US" altLang="zh-CN" dirty="0" smtClean="0"/>
              <a:t>A</a:t>
            </a:r>
            <a:endParaRPr lang="en-US" altLang="zh-CN" sz="1800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5720" y="600055"/>
            <a:ext cx="8229600" cy="1000126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习  题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14348" y="1543037"/>
            <a:ext cx="7856538" cy="4681538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zh-CN" altLang="en-US" sz="2800" dirty="0" smtClean="0"/>
              <a:t>操作题</a:t>
            </a:r>
            <a:endParaRPr lang="en-US" altLang="zh-CN" sz="2800" dirty="0" smtClean="0"/>
          </a:p>
          <a:p>
            <a:pPr marL="571500" lvl="1" indent="-27432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CN" sz="2600" dirty="0" smtClean="0"/>
              <a:t>1</a:t>
            </a:r>
            <a:r>
              <a:rPr lang="zh-CN" altLang="en-US" sz="2600" dirty="0" smtClean="0"/>
              <a:t>、文件的解压缩</a:t>
            </a:r>
          </a:p>
          <a:p>
            <a:pPr lvl="2" indent="-246888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在考生文件夹中，有一个“</a:t>
            </a:r>
            <a:r>
              <a:rPr lang="en-US" altLang="zh-CN" dirty="0" smtClean="0"/>
              <a:t>stu_books.rar”</a:t>
            </a:r>
            <a:r>
              <a:rPr lang="zh-CN" altLang="en-US" dirty="0" smtClean="0"/>
              <a:t>压缩文件，其中包括“</a:t>
            </a:r>
            <a:r>
              <a:rPr lang="en-US" altLang="zh-CN" dirty="0" smtClean="0"/>
              <a:t>com_book.doc”</a:t>
            </a:r>
            <a:r>
              <a:rPr lang="zh-CN" altLang="en-US" dirty="0" smtClean="0"/>
              <a:t>、“</a:t>
            </a:r>
            <a:r>
              <a:rPr lang="en-US" altLang="zh-CN" dirty="0" smtClean="0"/>
              <a:t>art_book.doc”</a:t>
            </a:r>
            <a:r>
              <a:rPr lang="zh-CN" altLang="en-US" dirty="0" smtClean="0"/>
              <a:t>、“</a:t>
            </a:r>
            <a:r>
              <a:rPr lang="en-US" altLang="zh-CN" dirty="0" smtClean="0"/>
              <a:t>ppt_book.ppt”</a:t>
            </a:r>
            <a:r>
              <a:rPr lang="zh-CN" altLang="en-US" dirty="0" smtClean="0"/>
              <a:t>三个文件。请将该压缩文件中的“</a:t>
            </a:r>
            <a:r>
              <a:rPr lang="en-US" altLang="zh-CN" dirty="0" smtClean="0"/>
              <a:t>com_book.doc”</a:t>
            </a:r>
            <a:r>
              <a:rPr lang="zh-CN" altLang="en-US" dirty="0" smtClean="0"/>
              <a:t>、“</a:t>
            </a:r>
            <a:r>
              <a:rPr lang="en-US" altLang="zh-CN" dirty="0" smtClean="0"/>
              <a:t>art_book.doc”</a:t>
            </a:r>
            <a:r>
              <a:rPr lang="zh-CN" altLang="en-US" dirty="0" smtClean="0"/>
              <a:t>解压到考生文件夹中。</a:t>
            </a:r>
          </a:p>
          <a:p>
            <a:pPr marL="571500" lvl="1" indent="-27432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altLang="zh-CN" sz="2600" dirty="0" smtClean="0"/>
              <a:t>2</a:t>
            </a:r>
            <a:r>
              <a:rPr lang="zh-CN" altLang="en-US" sz="2600" dirty="0" smtClean="0"/>
              <a:t>、文件的压缩</a:t>
            </a:r>
          </a:p>
          <a:p>
            <a:pPr lvl="2" indent="-246888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在考生文件夹中，有一个文件夹“</a:t>
            </a:r>
            <a:r>
              <a:rPr lang="en-US" altLang="zh-CN" dirty="0" smtClean="0"/>
              <a:t>student628”</a:t>
            </a:r>
            <a:r>
              <a:rPr lang="zh-CN" altLang="en-US" dirty="0" smtClean="0"/>
              <a:t>，该文件夹下有若干个文件，请将该文件夹中的所有文件使用</a:t>
            </a:r>
            <a:r>
              <a:rPr lang="en-US" altLang="zh-CN" dirty="0" err="1" smtClean="0"/>
              <a:t>WinRAR</a:t>
            </a:r>
            <a:r>
              <a:rPr lang="zh-CN" altLang="en-US" dirty="0" smtClean="0"/>
              <a:t>进行压缩，压缩后的文件名叫“</a:t>
            </a:r>
            <a:r>
              <a:rPr lang="en-US" altLang="zh-CN" dirty="0" smtClean="0"/>
              <a:t>student628.rar”</a:t>
            </a:r>
            <a:r>
              <a:rPr lang="zh-CN" altLang="en-US" dirty="0" smtClean="0"/>
              <a:t>，保存在文件夹“</a:t>
            </a:r>
            <a:r>
              <a:rPr lang="en-US" altLang="zh-CN" dirty="0" smtClean="0"/>
              <a:t>student628”</a:t>
            </a:r>
            <a:r>
              <a:rPr lang="zh-CN" altLang="en-US" dirty="0" smtClean="0"/>
              <a:t>中。要求压缩文件以</a:t>
            </a:r>
            <a:r>
              <a:rPr lang="en-US" altLang="zh-CN" dirty="0" smtClean="0"/>
              <a:t>123</a:t>
            </a:r>
            <a:r>
              <a:rPr lang="zh-CN" altLang="en-US" dirty="0" smtClean="0"/>
              <a:t>作为密码。 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514329"/>
            <a:ext cx="8229600" cy="1000126"/>
          </a:xfrm>
        </p:spPr>
        <p:txBody>
          <a:bodyPr/>
          <a:lstStyle/>
          <a:p>
            <a:pPr eaLnBrk="1" hangingPunct="1"/>
            <a:r>
              <a:rPr lang="en-US" altLang="zh-CN" sz="4000" dirty="0" smtClean="0"/>
              <a:t>1.</a:t>
            </a:r>
            <a:r>
              <a:rPr lang="zh-CN" altLang="en-US" sz="4000" dirty="0" smtClean="0"/>
              <a:t>多媒体技术的概念</a:t>
            </a:r>
            <a:endParaRPr lang="zh-CN" altLang="en-US" dirty="0" smtClean="0"/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、多媒体的概念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(1)</a:t>
            </a:r>
            <a:r>
              <a:rPr lang="zh-CN" altLang="en-US" dirty="0" smtClean="0"/>
              <a:t>媒体数据的类型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呈现信息所用的数据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文本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图形</a:t>
            </a:r>
            <a:r>
              <a:rPr lang="en-US" altLang="zh-CN" dirty="0" smtClean="0"/>
              <a:t>/</a:t>
            </a:r>
            <a:r>
              <a:rPr lang="zh-CN" altLang="en-US" dirty="0" smtClean="0"/>
              <a:t>图像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声音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动画</a:t>
            </a:r>
            <a:r>
              <a:rPr lang="en-US" altLang="zh-CN" dirty="0" smtClean="0"/>
              <a:t>/</a:t>
            </a:r>
            <a:r>
              <a:rPr lang="zh-CN" altLang="en-US" dirty="0" smtClean="0"/>
              <a:t>视频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(2)</a:t>
            </a:r>
            <a:r>
              <a:rPr lang="zh-CN" altLang="en-US" dirty="0" smtClean="0"/>
              <a:t>多媒体的定义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把两种或两种以上的媒体材料有机地组织起来，能够从不同的视角更好地呈现特定的信息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用于处理和组织多种媒体材料的技术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endParaRPr lang="en-US" altLang="zh-CN" dirty="0" smtClean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多媒体计算机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多媒体计算机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(1)</a:t>
            </a:r>
            <a:r>
              <a:rPr lang="zh-CN" altLang="en-US" dirty="0" smtClean="0"/>
              <a:t>多媒体计算机的概念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具备图像、图形、音频、视频处理能力的计算机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多媒体计算机中的多媒体设备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音频卡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声卡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负责音频信号的处理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音频信号采集、编码与压缩、解压与解码、播放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视频卡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解压缩卡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负责视频信号的处理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硬解压、软解压</a:t>
            </a:r>
            <a:r>
              <a:rPr lang="en-US" altLang="zh-CN" dirty="0" smtClean="0"/>
              <a:t>	</a:t>
            </a:r>
            <a:r>
              <a:rPr lang="en-US" altLang="zh-CN" dirty="0"/>
              <a:t>	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当前有种类繁多的视频编码技术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9891865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多媒体计算机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zh-CN" altLang="en-US" sz="2400" dirty="0" smtClean="0"/>
              <a:t>多媒体信息的存储</a:t>
            </a:r>
            <a:endParaRPr lang="en-US" altLang="zh-CN" sz="2400" dirty="0" smtClean="0"/>
          </a:p>
          <a:p>
            <a:pPr lvl="3"/>
            <a:r>
              <a:rPr lang="zh-CN" altLang="en-US" sz="2400" dirty="0" smtClean="0"/>
              <a:t>早期：</a:t>
            </a:r>
            <a:endParaRPr lang="en-US" altLang="zh-CN" sz="2400" dirty="0" smtClean="0"/>
          </a:p>
          <a:p>
            <a:pPr lvl="4"/>
            <a:r>
              <a:rPr lang="en-US" altLang="zh-CN" sz="2400" dirty="0" smtClean="0"/>
              <a:t>CD</a:t>
            </a:r>
            <a:r>
              <a:rPr lang="zh-CN" altLang="en-US" sz="2400" dirty="0" smtClean="0"/>
              <a:t>唱盘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存储音频</a:t>
            </a:r>
            <a:endParaRPr lang="en-US" altLang="zh-CN" sz="2400" dirty="0" smtClean="0"/>
          </a:p>
          <a:p>
            <a:pPr lvl="4"/>
            <a:r>
              <a:rPr lang="en-US" altLang="zh-CN" sz="2400" dirty="0" smtClean="0"/>
              <a:t>CD</a:t>
            </a:r>
            <a:r>
              <a:rPr lang="zh-CN" altLang="en-US" sz="2400" dirty="0" smtClean="0"/>
              <a:t>数据盘</a:t>
            </a:r>
            <a:endParaRPr lang="en-US" altLang="zh-CN" sz="2400" dirty="0" smtClean="0"/>
          </a:p>
          <a:p>
            <a:pPr lvl="4"/>
            <a:r>
              <a:rPr lang="en-US" altLang="zh-CN" sz="2400" dirty="0" smtClean="0"/>
              <a:t>VCD</a:t>
            </a:r>
            <a:r>
              <a:rPr lang="zh-CN" altLang="en-US" sz="2400" dirty="0" smtClean="0"/>
              <a:t>电影盘</a:t>
            </a:r>
            <a:endParaRPr lang="en-US" altLang="zh-CN" sz="2400" dirty="0" smtClean="0"/>
          </a:p>
          <a:p>
            <a:pPr lvl="3"/>
            <a:r>
              <a:rPr lang="zh-CN" altLang="en-US" sz="2400" dirty="0" smtClean="0"/>
              <a:t>现在</a:t>
            </a:r>
            <a:endParaRPr lang="en-US" altLang="zh-CN" sz="2400" dirty="0" smtClean="0"/>
          </a:p>
          <a:p>
            <a:pPr lvl="4"/>
            <a:r>
              <a:rPr lang="zh-CN" altLang="en-US" sz="2400" dirty="0"/>
              <a:t>大</a:t>
            </a:r>
            <a:r>
              <a:rPr lang="zh-CN" altLang="en-US" sz="2400" dirty="0" smtClean="0"/>
              <a:t>容量硬盘</a:t>
            </a:r>
            <a:endParaRPr lang="en-US" altLang="zh-CN" sz="2400" dirty="0" smtClean="0"/>
          </a:p>
          <a:p>
            <a:pPr lvl="4"/>
            <a:r>
              <a:rPr lang="en-US" altLang="zh-CN" sz="2400" dirty="0" smtClean="0"/>
              <a:t>DVD</a:t>
            </a:r>
            <a:r>
              <a:rPr lang="zh-CN" altLang="en-US" sz="2400" dirty="0" smtClean="0"/>
              <a:t>数据盘</a:t>
            </a:r>
            <a:r>
              <a:rPr lang="en-US" altLang="zh-CN" sz="2400" dirty="0" smtClean="0"/>
              <a:t>——4.7GB</a:t>
            </a:r>
          </a:p>
          <a:p>
            <a:pPr lvl="4"/>
            <a:r>
              <a:rPr lang="zh-CN" altLang="en-US" sz="2400" dirty="0"/>
              <a:t>蓝</a:t>
            </a:r>
            <a:r>
              <a:rPr lang="zh-CN" altLang="en-US" sz="2400" dirty="0" smtClean="0"/>
              <a:t>光</a:t>
            </a:r>
            <a:r>
              <a:rPr lang="en-US" altLang="zh-CN" sz="2400" dirty="0" smtClean="0"/>
              <a:t>DVD——</a:t>
            </a:r>
            <a:r>
              <a:rPr lang="zh-CN" altLang="en-US" sz="2400" dirty="0" smtClean="0"/>
              <a:t>多层，</a:t>
            </a:r>
            <a:r>
              <a:rPr lang="en-US" altLang="zh-CN" sz="2400" dirty="0" smtClean="0"/>
              <a:t>17GB</a:t>
            </a:r>
          </a:p>
          <a:p>
            <a:pPr lvl="3"/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2941057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7158" y="514329"/>
            <a:ext cx="8229600" cy="100012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3</a:t>
            </a:r>
            <a:r>
              <a:rPr lang="zh-CN" altLang="en-US" dirty="0" smtClean="0"/>
              <a:t>、多媒体的常见技术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596" y="1628762"/>
            <a:ext cx="8229600" cy="49577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dirty="0" smtClean="0"/>
              <a:t>3</a:t>
            </a:r>
            <a:r>
              <a:rPr lang="zh-CN" altLang="en-US" dirty="0" smtClean="0"/>
              <a:t>、多媒体的常见技术</a:t>
            </a:r>
          </a:p>
          <a:p>
            <a:pPr lvl="1" eaLnBrk="1" hangingPunct="1"/>
            <a:r>
              <a:rPr lang="en-US" altLang="zh-CN" dirty="0" smtClean="0"/>
              <a:t>(1)</a:t>
            </a:r>
            <a:r>
              <a:rPr lang="zh-CN" altLang="en-US" dirty="0" smtClean="0"/>
              <a:t>多媒体素材采集</a:t>
            </a:r>
          </a:p>
          <a:p>
            <a:pPr lvl="2" eaLnBrk="1" hangingPunct="1"/>
            <a:r>
              <a:rPr lang="zh-CN" altLang="en-US" dirty="0" smtClean="0"/>
              <a:t>工具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数码照相机</a:t>
            </a:r>
          </a:p>
          <a:p>
            <a:pPr lvl="3"/>
            <a:r>
              <a:rPr lang="zh-CN" altLang="en-US" dirty="0" smtClean="0"/>
              <a:t>数码摄像机</a:t>
            </a:r>
          </a:p>
          <a:p>
            <a:pPr lvl="3"/>
            <a:r>
              <a:rPr lang="zh-CN" altLang="en-US" dirty="0" smtClean="0"/>
              <a:t>录音笔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媒体素材采集与处理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采集数据（原始数据）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有损压缩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允许丢失一些细节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流媒体材料指标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采样率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码率</a:t>
            </a:r>
            <a:r>
              <a:rPr lang="en-US" altLang="zh-CN" dirty="0" smtClean="0"/>
              <a:t>——</a:t>
            </a:r>
          </a:p>
          <a:p>
            <a:pPr lvl="4"/>
            <a:r>
              <a:rPr lang="zh-CN" altLang="en-US" dirty="0" smtClean="0"/>
              <a:t>主</a:t>
            </a:r>
            <a:r>
              <a:rPr lang="zh-CN" altLang="en-US" dirty="0"/>
              <a:t>要</a:t>
            </a:r>
            <a:r>
              <a:rPr lang="zh-CN" altLang="en-US" dirty="0" smtClean="0"/>
              <a:t>通过压缩的程度体现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5878070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3</a:t>
            </a:r>
            <a:r>
              <a:rPr lang="zh-CN" alt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、多媒体的常见技术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数字化媒体材料的处理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音频视频格式转化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格式工厂 等</a:t>
            </a:r>
            <a:endParaRPr lang="en-US" altLang="zh-CN" dirty="0" smtClean="0"/>
          </a:p>
          <a:p>
            <a:pPr lvl="2"/>
            <a:r>
              <a:rPr lang="zh-CN" altLang="en-US" smtClean="0"/>
              <a:t>图像的编辑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图像的处理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修补、调整、拼接等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音频剪辑、视频剪辑的处理</a:t>
            </a:r>
          </a:p>
          <a:p>
            <a:pPr lvl="2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447594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多媒体信息处理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/>
              <a:t>4</a:t>
            </a:r>
            <a:r>
              <a:rPr lang="zh-CN" altLang="en-US" dirty="0" smtClean="0"/>
              <a:t>、多媒体信息处理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(1)</a:t>
            </a:r>
            <a:r>
              <a:rPr lang="zh-CN" altLang="en-US" dirty="0" smtClean="0"/>
              <a:t>图像处理的常用工具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en-US" altLang="zh-CN" dirty="0" smtClean="0"/>
              <a:t>Windows</a:t>
            </a:r>
            <a:r>
              <a:rPr lang="zh-CN" altLang="en-US" dirty="0" smtClean="0"/>
              <a:t>画图工具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en-US" altLang="zh-CN" dirty="0" smtClean="0"/>
              <a:t>Photoshop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美图秀秀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光影魔术手 等等</a:t>
            </a:r>
            <a:endParaRPr lang="en-US" altLang="zh-CN" dirty="0" smtClean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en-US" sz="40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多媒体信息处理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CN" dirty="0" smtClean="0"/>
              <a:t>(2)Windows</a:t>
            </a:r>
            <a:r>
              <a:rPr lang="zh-CN" altLang="en-US" dirty="0" smtClean="0"/>
              <a:t>音频工具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dirty="0" smtClean="0"/>
              <a:t>音频播放工具：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zh-CN" altLang="en-US" dirty="0" smtClean="0"/>
              <a:t>录音机、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en-US" altLang="zh-CN" dirty="0" err="1" smtClean="0"/>
              <a:t>Winamp</a:t>
            </a:r>
            <a:r>
              <a:rPr lang="zh-CN" altLang="en-US" dirty="0" smtClean="0"/>
              <a:t>、</a:t>
            </a:r>
            <a:r>
              <a:rPr lang="en-US" altLang="zh-CN" dirty="0" smtClean="0"/>
              <a:t>RealPlayer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zh-CN" alt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各种视频播放软件</a:t>
            </a:r>
            <a:endParaRPr lang="zh-CN" alt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dirty="0" smtClean="0"/>
              <a:t>音频加工软件：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en-US" altLang="zh-CN" dirty="0" smtClean="0"/>
              <a:t>Audition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CoolEdit</a:t>
            </a:r>
            <a:r>
              <a:rPr lang="zh-CN" altLang="en-US" dirty="0" smtClean="0"/>
              <a:t>）、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en-US" altLang="zh-CN" dirty="0" err="1" smtClean="0"/>
              <a:t>GoldWave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en-US" altLang="zh-CN" dirty="0" err="1" smtClean="0"/>
              <a:t>SoundForge</a:t>
            </a:r>
            <a:r>
              <a:rPr lang="zh-CN" altLang="en-US" dirty="0" smtClean="0"/>
              <a:t>等。</a:t>
            </a:r>
            <a:endParaRPr lang="zh-CN" alt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1448</Words>
  <Application>Microsoft Office PowerPoint</Application>
  <PresentationFormat>全屏显示(4:3)</PresentationFormat>
  <Paragraphs>198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PowerPoint 演示文稿</vt:lpstr>
      <vt:lpstr>第9章 多媒体技术</vt:lpstr>
      <vt:lpstr>1.多媒体技术的概念</vt:lpstr>
      <vt:lpstr>2.多媒体计算机</vt:lpstr>
      <vt:lpstr>2.多媒体计算机</vt:lpstr>
      <vt:lpstr>3、多媒体的常见技术</vt:lpstr>
      <vt:lpstr>3、多媒体的常见技术</vt:lpstr>
      <vt:lpstr>4.多媒体信息处理</vt:lpstr>
      <vt:lpstr>4.多媒体信息处理</vt:lpstr>
      <vt:lpstr>4.多媒体信息处理</vt:lpstr>
      <vt:lpstr>4.多媒体信息处理</vt:lpstr>
      <vt:lpstr>5.多媒体文件及其格式</vt:lpstr>
      <vt:lpstr>6.Winrar软件的应用</vt:lpstr>
      <vt:lpstr>6.Winrar的应用</vt:lpstr>
      <vt:lpstr>6.Winrar的应用</vt:lpstr>
      <vt:lpstr>6.Winrar的应用</vt:lpstr>
      <vt:lpstr>习 题</vt:lpstr>
      <vt:lpstr>习 题</vt:lpstr>
      <vt:lpstr>习  题</vt:lpstr>
      <vt:lpstr>习  题</vt:lpstr>
      <vt:lpstr>习  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maxl</dc:creator>
  <cp:lastModifiedBy>maxl</cp:lastModifiedBy>
  <cp:revision>27</cp:revision>
  <dcterms:created xsi:type="dcterms:W3CDTF">2013-12-04T11:24:04Z</dcterms:created>
  <dcterms:modified xsi:type="dcterms:W3CDTF">2014-01-01T10:59:07Z</dcterms:modified>
</cp:coreProperties>
</file>