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85" r:id="rId5"/>
    <p:sldId id="261" r:id="rId6"/>
    <p:sldId id="262" r:id="rId7"/>
    <p:sldId id="263" r:id="rId8"/>
    <p:sldId id="286" r:id="rId9"/>
    <p:sldId id="264" r:id="rId10"/>
    <p:sldId id="287" r:id="rId11"/>
    <p:sldId id="265" r:id="rId12"/>
    <p:sldId id="288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9" r:id="rId25"/>
    <p:sldId id="290" r:id="rId26"/>
    <p:sldId id="292" r:id="rId27"/>
    <p:sldId id="291" r:id="rId28"/>
    <p:sldId id="277" r:id="rId29"/>
    <p:sldId id="278" r:id="rId30"/>
    <p:sldId id="293" r:id="rId31"/>
    <p:sldId id="294" r:id="rId32"/>
    <p:sldId id="295" r:id="rId33"/>
    <p:sldId id="296" r:id="rId34"/>
    <p:sldId id="282" r:id="rId35"/>
    <p:sldId id="283" r:id="rId36"/>
    <p:sldId id="284" r:id="rId3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38" autoAdjust="0"/>
  </p:normalViewPr>
  <p:slideViewPr>
    <p:cSldViewPr>
      <p:cViewPr varScale="1">
        <p:scale>
          <a:sx n="62" d="100"/>
          <a:sy n="62" d="100"/>
        </p:scale>
        <p:origin x="-3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350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55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5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0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008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sz="40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华文行楷" pitchFamily="2" charset="-122"/>
                <a:ea typeface="华文行楷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8"/>
          </a:xfrm>
        </p:spPr>
        <p:txBody>
          <a:bodyPr/>
          <a:lstStyle>
            <a:lvl1pPr marL="342900" indent="-342900">
              <a:buFont typeface="Wingdings" pitchFamily="2" charset="2"/>
              <a:buChar char="Ø"/>
              <a:defRPr sz="2800" b="1">
                <a:latin typeface="黑体" pitchFamily="49" charset="-122"/>
                <a:ea typeface="黑体" pitchFamily="49" charset="-122"/>
              </a:defRPr>
            </a:lvl1pPr>
            <a:lvl2pPr marL="742950" indent="-285750">
              <a:buFont typeface="Wingdings" pitchFamily="2" charset="2"/>
              <a:buChar char="n"/>
              <a:defRPr sz="2800" b="1">
                <a:solidFill>
                  <a:srgbClr val="002060"/>
                </a:solidFill>
                <a:latin typeface="华文仿宋" pitchFamily="2" charset="-122"/>
                <a:ea typeface="华文仿宋" pitchFamily="2" charset="-122"/>
              </a:defRPr>
            </a:lvl2pPr>
            <a:lvl3pPr marL="1143000" indent="-228600">
              <a:buFont typeface="Wingdings" pitchFamily="2" charset="2"/>
              <a:buChar char="u"/>
              <a:defRPr/>
            </a:lvl3pPr>
            <a:lvl4pPr marL="1600200" indent="-228600">
              <a:buFont typeface="Wingdings" pitchFamily="2" charset="2"/>
              <a:buChar char="ü"/>
              <a:defRPr/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51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36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89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58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25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30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18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2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5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43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4.Windows</a:t>
            </a:r>
            <a:r>
              <a:rPr lang="zh-CN" altLang="en-US" dirty="0" smtClean="0"/>
              <a:t>窗口操作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sz="2400" dirty="0" smtClean="0"/>
              <a:t>Windows</a:t>
            </a:r>
            <a:r>
              <a:rPr lang="zh-CN" altLang="en-US" sz="2400" dirty="0" smtClean="0"/>
              <a:t>窗口的操作：</a:t>
            </a:r>
            <a:endParaRPr lang="en-US" altLang="zh-CN" sz="2400" dirty="0" smtClean="0"/>
          </a:p>
          <a:p>
            <a:pPr lvl="2"/>
            <a:r>
              <a:rPr lang="zh-CN" altLang="en-US" dirty="0" smtClean="0"/>
              <a:t>打开窗口：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双击某一应用程序</a:t>
            </a:r>
          </a:p>
          <a:p>
            <a:pPr lvl="2"/>
            <a:r>
              <a:rPr lang="zh-CN" altLang="en-US" sz="2000" dirty="0" smtClean="0"/>
              <a:t>移动窗口</a:t>
            </a:r>
            <a:endParaRPr lang="en-US" altLang="zh-CN" sz="2000" dirty="0" smtClean="0"/>
          </a:p>
          <a:p>
            <a:pPr lvl="3"/>
            <a:r>
              <a:rPr lang="zh-CN" altLang="en-US" sz="1600" dirty="0" smtClean="0"/>
              <a:t>（拖动标题）；</a:t>
            </a:r>
            <a:endParaRPr lang="en-US" altLang="zh-CN" sz="1600" dirty="0" smtClean="0"/>
          </a:p>
          <a:p>
            <a:pPr lvl="2"/>
            <a:r>
              <a:rPr lang="zh-CN" altLang="en-US" sz="2400" dirty="0" smtClean="0"/>
              <a:t>大小改变</a:t>
            </a:r>
            <a:endParaRPr lang="en-US" altLang="zh-CN" sz="2400" dirty="0" smtClean="0"/>
          </a:p>
          <a:p>
            <a:pPr lvl="3"/>
            <a:r>
              <a:rPr lang="zh-CN" altLang="en-US" sz="1600" dirty="0" smtClean="0"/>
              <a:t>（拖动边界、最大化、最小化）、</a:t>
            </a:r>
            <a:endParaRPr lang="en-US" altLang="zh-CN" sz="1600" dirty="0" smtClean="0"/>
          </a:p>
          <a:p>
            <a:pPr lvl="3"/>
            <a:r>
              <a:rPr lang="zh-CN" altLang="en-US" sz="1600" dirty="0"/>
              <a:t>最大化、最小化（后台运行）和恢复</a:t>
            </a:r>
            <a:r>
              <a:rPr lang="zh-CN" altLang="en-US" sz="1600" dirty="0" smtClean="0"/>
              <a:t>、</a:t>
            </a:r>
          </a:p>
          <a:p>
            <a:pPr lvl="2"/>
            <a:r>
              <a:rPr lang="zh-CN" altLang="en-US" sz="2000" dirty="0" smtClean="0"/>
              <a:t>显示不同位置的内容</a:t>
            </a:r>
            <a:endParaRPr lang="en-US" altLang="zh-CN" sz="2000" dirty="0" smtClean="0"/>
          </a:p>
          <a:p>
            <a:pPr lvl="3"/>
            <a:r>
              <a:rPr lang="zh-CN" altLang="en-US" sz="1600" dirty="0" smtClean="0"/>
              <a:t>滚动条</a:t>
            </a:r>
          </a:p>
        </p:txBody>
      </p:sp>
    </p:spTree>
    <p:extLst>
      <p:ext uri="{BB962C8B-B14F-4D97-AF65-F5344CB8AC3E}">
        <p14:creationId xmlns:p14="http://schemas.microsoft.com/office/powerpoint/2010/main" val="309327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848C-B8E1-4B5A-882B-60C0BBA995C3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4.Windows</a:t>
            </a:r>
            <a:r>
              <a:rPr lang="zh-CN" altLang="en-US" dirty="0" smtClean="0"/>
              <a:t>窗口操作</a:t>
            </a:r>
            <a:endParaRPr lang="zh-CN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zh-CN" altLang="en-US" dirty="0"/>
              <a:t>关闭窗口</a:t>
            </a:r>
          </a:p>
          <a:p>
            <a:pPr lvl="3"/>
            <a:r>
              <a:rPr lang="zh-CN" altLang="en-US" dirty="0"/>
              <a:t>关闭按钮，</a:t>
            </a:r>
          </a:p>
          <a:p>
            <a:pPr lvl="3"/>
            <a:r>
              <a:rPr lang="zh-CN" altLang="en-US" dirty="0"/>
              <a:t>文件</a:t>
            </a:r>
            <a:r>
              <a:rPr lang="en-US" altLang="zh-CN" dirty="0">
                <a:latin typeface="Arial"/>
              </a:rPr>
              <a:t>—</a:t>
            </a:r>
            <a:r>
              <a:rPr lang="zh-CN" altLang="en-US" dirty="0"/>
              <a:t>关闭；</a:t>
            </a:r>
          </a:p>
          <a:p>
            <a:pPr lvl="3"/>
            <a:r>
              <a:rPr lang="en-US" altLang="zh-CN" dirty="0"/>
              <a:t>&lt;Alt&gt;-&lt;F4&gt;</a:t>
            </a:r>
            <a:r>
              <a:rPr lang="zh-CN" altLang="en-US" dirty="0"/>
              <a:t>，</a:t>
            </a:r>
          </a:p>
          <a:p>
            <a:pPr lvl="3"/>
            <a:r>
              <a:rPr lang="zh-CN" altLang="en-US" dirty="0"/>
              <a:t>双击控制按钮可以关闭窗口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窗口切换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基于“任务栏”切换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&lt;Win&gt;+&lt;Tab&gt;</a:t>
            </a:r>
          </a:p>
          <a:p>
            <a:pPr lvl="2"/>
            <a:r>
              <a:rPr lang="zh-CN" altLang="en-US" dirty="0" smtClean="0"/>
              <a:t>使用快捷菜单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在窗口中的适当位置，右单击鼠标，会弹出快捷菜单。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0467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4.Windows</a:t>
            </a:r>
            <a:r>
              <a:rPr lang="zh-CN" altLang="en-US" dirty="0" smtClean="0"/>
              <a:t>窗口操作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 sz="2400" dirty="0" smtClean="0"/>
              <a:t>特殊的窗口</a:t>
            </a:r>
            <a:r>
              <a:rPr lang="en-US" altLang="zh-CN" sz="2400" dirty="0" smtClean="0"/>
              <a:t>——</a:t>
            </a:r>
            <a:r>
              <a:rPr lang="zh-CN" altLang="en-US" sz="2400" dirty="0" smtClean="0"/>
              <a:t>对话框</a:t>
            </a:r>
          </a:p>
          <a:p>
            <a:pPr lvl="2"/>
            <a:r>
              <a:rPr lang="zh-CN" altLang="en-US" sz="2000" dirty="0" smtClean="0"/>
              <a:t>对话框用于人机交互，内置大量控件</a:t>
            </a:r>
            <a:endParaRPr lang="en-US" altLang="zh-CN" sz="2000" dirty="0" smtClean="0"/>
          </a:p>
          <a:p>
            <a:pPr lvl="2"/>
            <a:r>
              <a:rPr lang="zh-CN" altLang="en-US" sz="2000" dirty="0" smtClean="0"/>
              <a:t>对话框与窗口的区别</a:t>
            </a:r>
          </a:p>
          <a:p>
            <a:pPr lvl="3"/>
            <a:r>
              <a:rPr lang="zh-CN" altLang="en-US" sz="1800" dirty="0" smtClean="0"/>
              <a:t>对话框不能改变大小，有帮助按钮，需要</a:t>
            </a:r>
            <a:r>
              <a:rPr lang="zh-CN" altLang="en-US" sz="1800" dirty="0" smtClean="0">
                <a:latin typeface="Arial"/>
              </a:rPr>
              <a:t>“</a:t>
            </a:r>
            <a:r>
              <a:rPr lang="zh-CN" altLang="en-US" sz="1800" dirty="0" smtClean="0"/>
              <a:t>确定</a:t>
            </a:r>
            <a:r>
              <a:rPr lang="zh-CN" altLang="en-US" sz="1800" dirty="0" smtClean="0">
                <a:latin typeface="Arial"/>
              </a:rPr>
              <a:t>”</a:t>
            </a:r>
            <a:r>
              <a:rPr lang="zh-CN" altLang="en-US" sz="1800" dirty="0" smtClean="0"/>
              <a:t>。</a:t>
            </a:r>
          </a:p>
          <a:p>
            <a:pPr lvl="2"/>
            <a:r>
              <a:rPr lang="zh-CN" altLang="en-US" sz="2000" dirty="0" smtClean="0"/>
              <a:t>由带有</a:t>
            </a:r>
            <a:r>
              <a:rPr lang="en-US" altLang="zh-CN" sz="2000" dirty="0" smtClean="0">
                <a:latin typeface="Arial"/>
              </a:rPr>
              <a:t>…</a:t>
            </a:r>
            <a:r>
              <a:rPr lang="zh-CN" altLang="en-US" sz="2000" dirty="0" smtClean="0"/>
              <a:t>的菜单项启动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493204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60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393B-9515-4DB7-B8F4-143E8BC4DB43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文件管理</a:t>
            </a:r>
            <a:endParaRPr lang="zh-CN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5</a:t>
            </a:r>
            <a:r>
              <a:rPr lang="zh-CN" altLang="en-US" b="1" dirty="0" smtClean="0"/>
              <a:t>、</a:t>
            </a:r>
            <a:r>
              <a:rPr lang="zh-CN" altLang="en-US" b="1" dirty="0"/>
              <a:t>文件管理</a:t>
            </a:r>
            <a:r>
              <a:rPr lang="en-US" altLang="zh-CN" b="1" dirty="0"/>
              <a:t>(★★★★★)</a:t>
            </a:r>
          </a:p>
          <a:p>
            <a:pPr lvl="1"/>
            <a:r>
              <a:rPr lang="en-US" altLang="zh-CN" b="1" dirty="0"/>
              <a:t>(1)</a:t>
            </a:r>
            <a:r>
              <a:rPr lang="zh-CN" altLang="en-US" b="1" dirty="0"/>
              <a:t>文件的相关概念：</a:t>
            </a:r>
            <a:endParaRPr lang="zh-CN" altLang="en-US" dirty="0"/>
          </a:p>
          <a:p>
            <a:pPr lvl="2"/>
            <a:r>
              <a:rPr lang="zh-CN" altLang="en-US" dirty="0" smtClean="0"/>
              <a:t>文件的定义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文件</a:t>
            </a:r>
            <a:r>
              <a:rPr lang="zh-CN" altLang="en-US" dirty="0"/>
              <a:t>是存放在外存上的一批相关信息的集合，它可以是源程序、可执行程序、文章、信函或报表等。</a:t>
            </a:r>
          </a:p>
          <a:p>
            <a:pPr lvl="3"/>
            <a:r>
              <a:rPr lang="zh-CN" altLang="en-US" dirty="0"/>
              <a:t>文件是操作系统用来存储和管理外存上信息的基本单位。</a:t>
            </a:r>
          </a:p>
          <a:p>
            <a:pPr lvl="2">
              <a:lnSpc>
                <a:spcPct val="80000"/>
              </a:lnSpc>
            </a:pPr>
            <a:r>
              <a:rPr lang="zh-CN" altLang="en-US" sz="2000" dirty="0" smtClean="0"/>
              <a:t>文件夹</a:t>
            </a:r>
            <a:endParaRPr lang="en-US" altLang="zh-CN" sz="2000" dirty="0" smtClean="0"/>
          </a:p>
          <a:p>
            <a:pPr lvl="3">
              <a:lnSpc>
                <a:spcPct val="80000"/>
              </a:lnSpc>
            </a:pPr>
            <a:r>
              <a:rPr lang="zh-CN" altLang="en-US" dirty="0" smtClean="0"/>
              <a:t>文件夹也叫目录，是文件的集合体。</a:t>
            </a:r>
            <a:endParaRPr lang="en-US" altLang="zh-CN" dirty="0" smtClean="0"/>
          </a:p>
          <a:p>
            <a:pPr lvl="3">
              <a:lnSpc>
                <a:spcPct val="80000"/>
              </a:lnSpc>
            </a:pPr>
            <a:r>
              <a:rPr lang="zh-CN" altLang="en-US" dirty="0" smtClean="0"/>
              <a:t>文件夹中可包含多个文件或子文件夹；</a:t>
            </a:r>
            <a:endParaRPr lang="zh-CN" altLang="en-US" b="1" dirty="0" smtClean="0"/>
          </a:p>
          <a:p>
            <a:pPr lvl="3">
              <a:lnSpc>
                <a:spcPct val="80000"/>
              </a:lnSpc>
            </a:pPr>
            <a:r>
              <a:rPr lang="zh-CN" altLang="en-US" b="1" dirty="0" smtClean="0"/>
              <a:t>文件系统采用树形目录结构。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448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F59D-DDFE-45F7-9A14-85D3077182C7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文件管理</a:t>
            </a:r>
            <a:endParaRPr lang="zh-CN" alt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844824"/>
            <a:ext cx="8229600" cy="4465476"/>
          </a:xfrm>
        </p:spPr>
        <p:txBody>
          <a:bodyPr>
            <a:normAutofit/>
          </a:bodyPr>
          <a:lstStyle/>
          <a:p>
            <a:pPr lvl="2"/>
            <a:r>
              <a:rPr lang="zh-CN" altLang="en-US" sz="2400" b="1" kern="1200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文件标记</a:t>
            </a:r>
            <a:endParaRPr lang="en-US" sz="2400" b="1" kern="1200" dirty="0" smtClean="0">
              <a:solidFill>
                <a:schemeClr val="tx1"/>
              </a:solidFill>
              <a:effectLst/>
              <a:latin typeface="+mn-ea"/>
              <a:cs typeface="+mn-cs"/>
            </a:endParaRPr>
          </a:p>
          <a:p>
            <a:pPr lvl="3"/>
            <a:r>
              <a:rPr lang="zh-CN" altLang="en-US" sz="2000" kern="1200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文件系统中通过文件名对文件进行管理。</a:t>
            </a:r>
            <a:endParaRPr lang="zh-CN" altLang="en-US" dirty="0" smtClean="0">
              <a:latin typeface="+mn-ea"/>
            </a:endParaRPr>
          </a:p>
          <a:p>
            <a:pPr lvl="3"/>
            <a:r>
              <a:rPr lang="zh-CN" altLang="en-US" sz="2000" kern="1200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文件的名称由文件名和扩展名组成，中间用半角标点“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.”</a:t>
            </a:r>
            <a:r>
              <a:rPr lang="zh-CN" altLang="en-US" sz="2000" kern="1200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隔开。扩展名通常由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1-4</a:t>
            </a:r>
            <a:r>
              <a:rPr lang="zh-CN" altLang="en-US" sz="2000" kern="1200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个合法字符组成，用以标明文件的类型。扩展名往往与某一操作程序关联。</a:t>
            </a:r>
            <a:endParaRPr lang="en-US" sz="2000" kern="1200" dirty="0" smtClean="0">
              <a:solidFill>
                <a:schemeClr val="tx1"/>
              </a:solidFill>
              <a:effectLst/>
              <a:latin typeface="+mn-ea"/>
              <a:cs typeface="+mn-cs"/>
            </a:endParaRPr>
          </a:p>
          <a:p>
            <a:pPr lvl="3"/>
            <a:r>
              <a:rPr lang="zh-CN" altLang="en-US" sz="2000" kern="1200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当连续多个“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.</a:t>
            </a:r>
            <a:r>
              <a:rPr lang="zh-CN" altLang="en-US" sz="2000" kern="1200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字符串”连续时，以最后一个为标准。</a:t>
            </a:r>
            <a:endParaRPr lang="en-US" sz="2000" kern="1200" dirty="0" smtClean="0">
              <a:solidFill>
                <a:schemeClr val="tx1"/>
              </a:solidFill>
              <a:effectLst/>
              <a:latin typeface="+mn-ea"/>
              <a:cs typeface="+mn-cs"/>
            </a:endParaRPr>
          </a:p>
          <a:p>
            <a:pPr lvl="4"/>
            <a:r>
              <a:rPr lang="en-US" kern="1200" dirty="0" err="1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Mybook.rar.docx.jpg</a:t>
            </a:r>
            <a:r>
              <a:rPr lang="en-US" kern="1200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 </a:t>
            </a:r>
            <a:r>
              <a:rPr lang="zh-CN" altLang="en-US" kern="1200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的扩展名是</a:t>
            </a:r>
            <a:r>
              <a:rPr lang="en-US" kern="1200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jpg</a:t>
            </a:r>
            <a:r>
              <a:rPr lang="zh-CN" altLang="en-US" kern="1200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。</a:t>
            </a:r>
            <a:endParaRPr lang="en-US" altLang="zh-CN" kern="1200" dirty="0" smtClean="0">
              <a:solidFill>
                <a:schemeClr val="tx1"/>
              </a:solidFill>
              <a:effectLst/>
              <a:latin typeface="+mn-ea"/>
              <a:cs typeface="+mn-cs"/>
            </a:endParaRPr>
          </a:p>
          <a:p>
            <a:pPr lvl="3"/>
            <a:r>
              <a:rPr lang="zh-CN" altLang="en-US" dirty="0" smtClean="0">
                <a:latin typeface="+mn-ea"/>
              </a:rPr>
              <a:t>文件标记</a:t>
            </a:r>
            <a:endParaRPr lang="en-US" altLang="zh-CN" dirty="0" smtClean="0">
              <a:latin typeface="+mn-ea"/>
            </a:endParaRPr>
          </a:p>
          <a:p>
            <a:pPr lvl="4"/>
            <a:r>
              <a:rPr lang="zh-CN" altLang="en-US" kern="1200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盘符</a:t>
            </a:r>
            <a:r>
              <a:rPr lang="en-US" altLang="zh-CN" kern="1200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:\</a:t>
            </a:r>
            <a:r>
              <a:rPr lang="zh-CN" altLang="en-US" kern="1200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路径</a:t>
            </a:r>
            <a:r>
              <a:rPr lang="en-US" altLang="zh-CN" kern="1200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\</a:t>
            </a:r>
            <a:r>
              <a:rPr lang="zh-CN" altLang="en-US" kern="1200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文件全名</a:t>
            </a:r>
            <a:endParaRPr lang="en-US" altLang="zh-CN" kern="1200" dirty="0" smtClean="0">
              <a:solidFill>
                <a:schemeClr val="tx1"/>
              </a:solidFill>
              <a:effectLst/>
              <a:latin typeface="+mn-ea"/>
              <a:cs typeface="+mn-cs"/>
            </a:endParaRPr>
          </a:p>
          <a:p>
            <a:pPr lvl="4"/>
            <a:r>
              <a:rPr lang="zh-CN" altLang="en-US" dirty="0" smtClean="0">
                <a:latin typeface="+mn-ea"/>
              </a:rPr>
              <a:t>例如：</a:t>
            </a:r>
            <a:r>
              <a:rPr lang="en-US" altLang="zh-CN" dirty="0" smtClean="0">
                <a:latin typeface="+mn-ea"/>
              </a:rPr>
              <a:t>D:\mydoc\</a:t>
            </a:r>
            <a:r>
              <a:rPr lang="zh-CN" altLang="en-US" dirty="0" smtClean="0">
                <a:latin typeface="+mn-ea"/>
              </a:rPr>
              <a:t>论文</a:t>
            </a:r>
            <a:r>
              <a:rPr lang="en-US" altLang="zh-CN" dirty="0" smtClean="0">
                <a:latin typeface="+mn-ea"/>
              </a:rPr>
              <a:t>\</a:t>
            </a:r>
            <a:r>
              <a:rPr lang="zh-CN" altLang="en-US" dirty="0" smtClean="0">
                <a:latin typeface="+mn-ea"/>
              </a:rPr>
              <a:t>论网络教育</a:t>
            </a:r>
            <a:r>
              <a:rPr lang="en-US" altLang="zh-CN" dirty="0" smtClean="0">
                <a:latin typeface="+mn-ea"/>
              </a:rPr>
              <a:t>.</a:t>
            </a:r>
            <a:r>
              <a:rPr lang="en-US" altLang="zh-CN" dirty="0" err="1" smtClean="0">
                <a:latin typeface="+mn-ea"/>
              </a:rPr>
              <a:t>docx</a:t>
            </a:r>
            <a:r>
              <a:rPr lang="zh-CN" altLang="en-US" dirty="0" smtClean="0">
                <a:latin typeface="+mn-ea"/>
              </a:rPr>
              <a:t>。</a:t>
            </a:r>
            <a:endParaRPr lang="zh-CN" altLang="en-US" kern="1200" dirty="0" smtClean="0">
              <a:solidFill>
                <a:schemeClr val="tx1"/>
              </a:solidFill>
              <a:effectLst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50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文件管理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zh-CN" altLang="en-US" dirty="0" smtClean="0"/>
              <a:t>文件属性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文件有四种基本属性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只读（</a:t>
            </a:r>
            <a:r>
              <a:rPr lang="en-US" altLang="zh-CN" dirty="0" smtClean="0"/>
              <a:t>R)       </a:t>
            </a:r>
            <a:r>
              <a:rPr lang="zh-CN" altLang="en-US" dirty="0" smtClean="0"/>
              <a:t>隐藏（</a:t>
            </a:r>
            <a:r>
              <a:rPr lang="en-US" altLang="zh-CN" dirty="0" smtClean="0"/>
              <a:t>H</a:t>
            </a:r>
            <a:r>
              <a:rPr lang="zh-CN" altLang="en-US" dirty="0" smtClean="0"/>
              <a:t>）   系统</a:t>
            </a:r>
            <a:r>
              <a:rPr lang="en-US" altLang="zh-CN" dirty="0" smtClean="0"/>
              <a:t>(S)       </a:t>
            </a:r>
            <a:r>
              <a:rPr lang="zh-CN" altLang="en-US" dirty="0" smtClean="0"/>
              <a:t>归档（</a:t>
            </a:r>
            <a:r>
              <a:rPr lang="en-US" altLang="zh-CN" dirty="0" smtClean="0"/>
              <a:t>H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文件属性的应用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组合应用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例如：</a:t>
            </a:r>
            <a:r>
              <a:rPr lang="en-US" altLang="zh-CN" dirty="0" smtClean="0"/>
              <a:t>RH        SHR         SR       HRA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493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F62C-6FD8-43E5-95D1-94893C6ED623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文件管理</a:t>
            </a:r>
            <a:endParaRPr lang="zh-CN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sz="3000" b="1" dirty="0"/>
              <a:t>(2)</a:t>
            </a:r>
            <a:r>
              <a:rPr lang="zh-CN" altLang="en-US" sz="3000" b="1" dirty="0"/>
              <a:t>文件操作工具：</a:t>
            </a:r>
          </a:p>
          <a:p>
            <a:pPr lvl="2"/>
            <a:r>
              <a:rPr lang="zh-CN" altLang="en-US" dirty="0" smtClean="0">
                <a:latin typeface="+mn-ea"/>
              </a:rPr>
              <a:t>工具</a:t>
            </a:r>
            <a:endParaRPr lang="en-US" altLang="zh-CN" dirty="0" smtClean="0">
              <a:latin typeface="+mn-ea"/>
            </a:endParaRPr>
          </a:p>
          <a:p>
            <a:pPr lvl="3"/>
            <a:r>
              <a:rPr lang="zh-CN" altLang="en-US" sz="2400" dirty="0" smtClean="0">
                <a:latin typeface="+mn-ea"/>
              </a:rPr>
              <a:t>计算机， </a:t>
            </a:r>
            <a:r>
              <a:rPr lang="zh-CN" altLang="en-US" sz="2400" dirty="0">
                <a:latin typeface="+mn-ea"/>
              </a:rPr>
              <a:t>资源管理器</a:t>
            </a:r>
          </a:p>
          <a:p>
            <a:pPr lvl="3"/>
            <a:r>
              <a:rPr lang="zh-CN" altLang="en-US" sz="2400" dirty="0" smtClean="0">
                <a:latin typeface="+mn-ea"/>
              </a:rPr>
              <a:t>启动</a:t>
            </a:r>
            <a:r>
              <a:rPr lang="zh-CN" altLang="en-US" sz="2400" dirty="0">
                <a:latin typeface="+mn-ea"/>
              </a:rPr>
              <a:t>资源管理器的</a:t>
            </a:r>
            <a:r>
              <a:rPr lang="zh-CN" altLang="en-US" sz="2400" dirty="0" smtClean="0">
                <a:latin typeface="+mn-ea"/>
              </a:rPr>
              <a:t>方法</a:t>
            </a:r>
            <a:endParaRPr lang="en-US" altLang="zh-CN" sz="2400" dirty="0" smtClean="0">
              <a:latin typeface="+mn-ea"/>
            </a:endParaRPr>
          </a:p>
          <a:p>
            <a:pPr lvl="4"/>
            <a:r>
              <a:rPr lang="zh-CN" altLang="en-US" sz="2400" dirty="0" smtClean="0">
                <a:latin typeface="+mn-ea"/>
              </a:rPr>
              <a:t>单击</a:t>
            </a:r>
            <a:r>
              <a:rPr lang="en-US" altLang="zh-CN" sz="2400" dirty="0" smtClean="0">
                <a:latin typeface="+mn-ea"/>
              </a:rPr>
              <a:t>【</a:t>
            </a:r>
            <a:r>
              <a:rPr lang="zh-CN" altLang="en-US" sz="2400" dirty="0" smtClean="0">
                <a:latin typeface="+mn-ea"/>
              </a:rPr>
              <a:t>开始</a:t>
            </a:r>
            <a:r>
              <a:rPr lang="en-US" altLang="zh-CN" sz="2400" dirty="0" smtClean="0">
                <a:latin typeface="+mn-ea"/>
              </a:rPr>
              <a:t>】—【</a:t>
            </a:r>
            <a:r>
              <a:rPr lang="zh-CN" altLang="en-US" sz="2400" dirty="0" smtClean="0">
                <a:latin typeface="+mn-ea"/>
              </a:rPr>
              <a:t>计算机</a:t>
            </a:r>
            <a:r>
              <a:rPr lang="en-US" altLang="zh-CN" sz="2400" dirty="0" smtClean="0">
                <a:latin typeface="+mn-ea"/>
              </a:rPr>
              <a:t>】</a:t>
            </a:r>
          </a:p>
          <a:p>
            <a:pPr lvl="4"/>
            <a:r>
              <a:rPr lang="zh-CN" altLang="en-US" sz="2400" dirty="0" smtClean="0">
                <a:latin typeface="+mn-ea"/>
              </a:rPr>
              <a:t>单击桌面上的</a:t>
            </a:r>
            <a:r>
              <a:rPr lang="en-US" altLang="zh-CN" sz="2400" dirty="0" smtClean="0">
                <a:latin typeface="+mn-ea"/>
              </a:rPr>
              <a:t>【</a:t>
            </a:r>
            <a:r>
              <a:rPr lang="zh-CN" altLang="en-US" sz="2400" dirty="0" smtClean="0">
                <a:latin typeface="+mn-ea"/>
              </a:rPr>
              <a:t>计算机</a:t>
            </a:r>
            <a:r>
              <a:rPr lang="en-US" altLang="zh-CN" sz="2400" dirty="0" smtClean="0">
                <a:latin typeface="+mn-ea"/>
              </a:rPr>
              <a:t>】</a:t>
            </a:r>
          </a:p>
          <a:p>
            <a:pPr lvl="4"/>
            <a:r>
              <a:rPr lang="en-US" altLang="zh-CN" sz="2400" dirty="0" smtClean="0">
                <a:latin typeface="+mn-ea"/>
              </a:rPr>
              <a:t>&lt;Win&gt;+E</a:t>
            </a:r>
          </a:p>
        </p:txBody>
      </p:sp>
    </p:spTree>
    <p:extLst>
      <p:ext uri="{BB962C8B-B14F-4D97-AF65-F5344CB8AC3E}">
        <p14:creationId xmlns:p14="http://schemas.microsoft.com/office/powerpoint/2010/main" val="285918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文件管理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dirty="0" smtClean="0">
                <a:latin typeface="+mn-ea"/>
              </a:rPr>
              <a:t>(3)</a:t>
            </a:r>
            <a:r>
              <a:rPr lang="zh-CN" altLang="en-US" dirty="0" smtClean="0">
                <a:latin typeface="+mn-ea"/>
              </a:rPr>
              <a:t>文件在窗口中的显示方法</a:t>
            </a:r>
            <a:endParaRPr lang="en-US" altLang="zh-CN" dirty="0" smtClean="0">
              <a:latin typeface="+mn-ea"/>
            </a:endParaRPr>
          </a:p>
          <a:p>
            <a:pPr lvl="2"/>
            <a:r>
              <a:rPr lang="zh-CN" altLang="en-US" dirty="0" smtClean="0">
                <a:latin typeface="+mn-ea"/>
              </a:rPr>
              <a:t>文件排序</a:t>
            </a:r>
            <a:endParaRPr lang="en-US" altLang="zh-CN" dirty="0" smtClean="0">
              <a:latin typeface="+mn-ea"/>
            </a:endParaRPr>
          </a:p>
          <a:p>
            <a:pPr lvl="3"/>
            <a:r>
              <a:rPr lang="zh-CN" altLang="en-US" dirty="0">
                <a:latin typeface="+mn-ea"/>
              </a:rPr>
              <a:t>右</a:t>
            </a:r>
            <a:r>
              <a:rPr lang="zh-CN" altLang="en-US" dirty="0" smtClean="0">
                <a:latin typeface="+mn-ea"/>
              </a:rPr>
              <a:t>单击</a:t>
            </a:r>
            <a:r>
              <a:rPr lang="en-US" altLang="zh-CN" dirty="0" smtClean="0">
                <a:latin typeface="+mn-ea"/>
              </a:rPr>
              <a:t>—</a:t>
            </a:r>
            <a:r>
              <a:rPr lang="zh-CN" altLang="en-US" dirty="0" smtClean="0">
                <a:latin typeface="+mn-ea"/>
              </a:rPr>
              <a:t>排序方式</a:t>
            </a:r>
            <a:endParaRPr lang="en-US" altLang="zh-CN" dirty="0" smtClean="0">
              <a:latin typeface="+mn-ea"/>
            </a:endParaRPr>
          </a:p>
          <a:p>
            <a:pPr lvl="2"/>
            <a:r>
              <a:rPr lang="zh-CN" altLang="en-US" dirty="0" smtClean="0">
                <a:latin typeface="+mn-ea"/>
              </a:rPr>
              <a:t>不同的显示状态</a:t>
            </a:r>
            <a:endParaRPr lang="en-US" altLang="zh-CN" dirty="0" smtClean="0">
              <a:latin typeface="+mn-ea"/>
            </a:endParaRPr>
          </a:p>
          <a:p>
            <a:pPr lvl="3"/>
            <a:r>
              <a:rPr lang="zh-CN" altLang="en-US" dirty="0" smtClean="0">
                <a:latin typeface="+mn-ea"/>
              </a:rPr>
              <a:t>详细信息、大图标、小图标模式、缩略图、详细信息</a:t>
            </a:r>
            <a:endParaRPr lang="en-US" altLang="zh-CN" dirty="0" smtClean="0">
              <a:latin typeface="+mn-ea"/>
            </a:endParaRPr>
          </a:p>
          <a:p>
            <a:pPr lvl="2"/>
            <a:r>
              <a:rPr lang="zh-CN" altLang="en-US" dirty="0" smtClean="0">
                <a:latin typeface="+mn-ea"/>
              </a:rPr>
              <a:t>显示</a:t>
            </a:r>
            <a:r>
              <a:rPr lang="zh-CN" altLang="en-US" dirty="0">
                <a:latin typeface="+mn-ea"/>
              </a:rPr>
              <a:t>出</a:t>
            </a:r>
            <a:r>
              <a:rPr lang="zh-CN" altLang="en-US" dirty="0" smtClean="0">
                <a:latin typeface="+mn-ea"/>
              </a:rPr>
              <a:t>文件的扩展名</a:t>
            </a:r>
            <a:endParaRPr lang="en-US" altLang="zh-CN" dirty="0" smtClean="0">
              <a:latin typeface="+mn-ea"/>
            </a:endParaRPr>
          </a:p>
          <a:p>
            <a:pPr lvl="3"/>
            <a:r>
              <a:rPr lang="zh-CN" altLang="en-US" dirty="0" smtClean="0">
                <a:latin typeface="+mn-ea"/>
              </a:rPr>
              <a:t>组织</a:t>
            </a:r>
            <a:r>
              <a:rPr lang="en-US" altLang="zh-CN" dirty="0" smtClean="0">
                <a:latin typeface="+mn-ea"/>
              </a:rPr>
              <a:t>——</a:t>
            </a:r>
            <a:r>
              <a:rPr lang="zh-CN" altLang="en-US" dirty="0" smtClean="0">
                <a:latin typeface="+mn-ea"/>
              </a:rPr>
              <a:t>文件夹与搜索选项</a:t>
            </a:r>
            <a:r>
              <a:rPr lang="en-US" altLang="zh-CN" dirty="0" smtClean="0">
                <a:latin typeface="+mn-ea"/>
              </a:rPr>
              <a:t>——</a:t>
            </a:r>
            <a:r>
              <a:rPr lang="zh-CN" altLang="en-US" dirty="0" smtClean="0">
                <a:latin typeface="+mn-ea"/>
              </a:rPr>
              <a:t>查看</a:t>
            </a:r>
            <a:r>
              <a:rPr lang="en-US" altLang="zh-CN" dirty="0" smtClean="0">
                <a:latin typeface="+mn-ea"/>
              </a:rPr>
              <a:t>——</a:t>
            </a:r>
            <a:r>
              <a:rPr lang="zh-CN" altLang="en-US" dirty="0" smtClean="0">
                <a:latin typeface="+mn-ea"/>
              </a:rPr>
              <a:t>高级设置</a:t>
            </a:r>
            <a:endParaRPr lang="en-US" altLang="zh-CN" dirty="0" smtClean="0">
              <a:latin typeface="+mn-ea"/>
            </a:endParaRPr>
          </a:p>
          <a:p>
            <a:pPr lvl="2"/>
            <a:r>
              <a:rPr lang="zh-CN" altLang="en-US" dirty="0" smtClean="0">
                <a:latin typeface="+mn-ea"/>
              </a:rPr>
              <a:t>显示隐藏文件与系统文件</a:t>
            </a:r>
            <a:endParaRPr lang="en-US" altLang="zh-CN" dirty="0" smtClean="0">
              <a:latin typeface="+mn-ea"/>
            </a:endParaRPr>
          </a:p>
          <a:p>
            <a:pPr lvl="3"/>
            <a:r>
              <a:rPr lang="zh-CN" altLang="en-US" dirty="0" smtClean="0">
                <a:latin typeface="+mn-ea"/>
              </a:rPr>
              <a:t>组织</a:t>
            </a:r>
            <a:r>
              <a:rPr lang="en-US" altLang="zh-CN" dirty="0" smtClean="0">
                <a:latin typeface="+mn-ea"/>
              </a:rPr>
              <a:t>——</a:t>
            </a:r>
            <a:r>
              <a:rPr lang="zh-CN" altLang="en-US" dirty="0" smtClean="0">
                <a:latin typeface="+mn-ea"/>
              </a:rPr>
              <a:t>文件夹与搜索选项</a:t>
            </a:r>
            <a:r>
              <a:rPr lang="en-US" altLang="zh-CN" dirty="0" smtClean="0">
                <a:latin typeface="+mn-ea"/>
              </a:rPr>
              <a:t>——</a:t>
            </a:r>
            <a:r>
              <a:rPr lang="zh-CN" altLang="en-US" dirty="0" smtClean="0">
                <a:latin typeface="+mn-ea"/>
              </a:rPr>
              <a:t>查看</a:t>
            </a:r>
            <a:r>
              <a:rPr lang="en-US" altLang="zh-CN" dirty="0" smtClean="0">
                <a:latin typeface="+mn-ea"/>
              </a:rPr>
              <a:t>——</a:t>
            </a:r>
            <a:r>
              <a:rPr lang="zh-CN" altLang="en-US" dirty="0" smtClean="0">
                <a:latin typeface="+mn-ea"/>
              </a:rPr>
              <a:t>高级设置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484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85F1-FC62-445C-A123-2EE3DF7F0997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文件管理</a:t>
            </a:r>
            <a:endParaRPr lang="zh-CN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r>
              <a:rPr lang="en-US" altLang="zh-CN" b="1" dirty="0" smtClean="0"/>
              <a:t>(4)</a:t>
            </a:r>
            <a:r>
              <a:rPr lang="zh-CN" altLang="en-US" b="1" dirty="0"/>
              <a:t>搜索文件</a:t>
            </a:r>
            <a:endParaRPr lang="zh-CN" altLang="en-US" dirty="0"/>
          </a:p>
          <a:p>
            <a:pPr lvl="2">
              <a:lnSpc>
                <a:spcPct val="80000"/>
              </a:lnSpc>
            </a:pPr>
            <a:r>
              <a:rPr lang="zh-CN" altLang="en-US" sz="2800" dirty="0" smtClean="0"/>
              <a:t>方法</a:t>
            </a:r>
            <a:endParaRPr lang="en-US" altLang="zh-CN" sz="2800" dirty="0" smtClean="0"/>
          </a:p>
          <a:p>
            <a:pPr lvl="3">
              <a:lnSpc>
                <a:spcPct val="80000"/>
              </a:lnSpc>
            </a:pPr>
            <a:r>
              <a:rPr lang="zh-CN" altLang="en-US" dirty="0" smtClean="0"/>
              <a:t>在</a:t>
            </a:r>
            <a:r>
              <a:rPr lang="en-US" altLang="zh-CN" dirty="0" smtClean="0"/>
              <a:t>[</a:t>
            </a:r>
            <a:r>
              <a:rPr lang="zh-CN" altLang="en-US" dirty="0" smtClean="0"/>
              <a:t>计算机</a:t>
            </a:r>
            <a:r>
              <a:rPr lang="en-US" altLang="zh-CN" dirty="0" smtClean="0"/>
              <a:t>]</a:t>
            </a:r>
            <a:r>
              <a:rPr lang="zh-CN" altLang="en-US" dirty="0" smtClean="0"/>
              <a:t>窗口右上角的“搜索框”中输入文件名实现</a:t>
            </a:r>
            <a:r>
              <a:rPr lang="zh-CN" altLang="en-US" dirty="0"/>
              <a:t>搜索；</a:t>
            </a:r>
          </a:p>
          <a:p>
            <a:pPr lvl="2">
              <a:lnSpc>
                <a:spcPct val="80000"/>
              </a:lnSpc>
            </a:pPr>
            <a:r>
              <a:rPr lang="zh-CN" altLang="en-US" sz="2800" dirty="0" smtClean="0"/>
              <a:t>注意</a:t>
            </a:r>
            <a:endParaRPr lang="en-US" altLang="zh-CN" sz="2800" dirty="0" smtClean="0"/>
          </a:p>
          <a:p>
            <a:pPr lvl="3">
              <a:lnSpc>
                <a:spcPct val="80000"/>
              </a:lnSpc>
            </a:pPr>
            <a:r>
              <a:rPr lang="zh-CN" altLang="en-US" dirty="0" smtClean="0"/>
              <a:t>针对</a:t>
            </a:r>
            <a:r>
              <a:rPr lang="zh-CN" altLang="en-US" dirty="0"/>
              <a:t>某个文件夹搜索文件、搜索特定文件名、含特定字符串、特定日期的文件（通配符*与？</a:t>
            </a:r>
            <a:r>
              <a:rPr lang="zh-CN" altLang="en-US" dirty="0" smtClean="0"/>
              <a:t>）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7517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文件管理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53348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altLang="zh-CN" b="1" dirty="0" smtClean="0"/>
              <a:t>(</a:t>
            </a:r>
            <a:r>
              <a:rPr lang="en-US" altLang="zh-CN" dirty="0" smtClean="0"/>
              <a:t>5</a:t>
            </a:r>
            <a:r>
              <a:rPr lang="en-US" altLang="zh-CN" b="1" dirty="0" smtClean="0"/>
              <a:t>)</a:t>
            </a:r>
            <a:r>
              <a:rPr lang="zh-CN" altLang="en-US" b="1" dirty="0" smtClean="0"/>
              <a:t>选定文件</a:t>
            </a:r>
            <a:endParaRPr lang="zh-CN" altLang="en-US" dirty="0" smtClean="0"/>
          </a:p>
          <a:p>
            <a:pPr lvl="2">
              <a:lnSpc>
                <a:spcPct val="80000"/>
              </a:lnSpc>
            </a:pPr>
            <a:r>
              <a:rPr lang="zh-CN" altLang="en-US" dirty="0" smtClean="0"/>
              <a:t>单击， </a:t>
            </a:r>
          </a:p>
          <a:p>
            <a:pPr lvl="2">
              <a:lnSpc>
                <a:spcPct val="80000"/>
              </a:lnSpc>
            </a:pPr>
            <a:r>
              <a:rPr lang="en-US" altLang="zh-CN" dirty="0" smtClean="0"/>
              <a:t>Ctrl+</a:t>
            </a:r>
            <a:r>
              <a:rPr lang="zh-CN" altLang="en-US" dirty="0" smtClean="0"/>
              <a:t>单击  </a:t>
            </a:r>
          </a:p>
          <a:p>
            <a:pPr lvl="2">
              <a:lnSpc>
                <a:spcPct val="80000"/>
              </a:lnSpc>
            </a:pPr>
            <a:r>
              <a:rPr lang="en-US" altLang="zh-CN" dirty="0" smtClean="0"/>
              <a:t>Shift+</a:t>
            </a:r>
            <a:r>
              <a:rPr lang="zh-CN" altLang="en-US" dirty="0" smtClean="0"/>
              <a:t>单击</a:t>
            </a:r>
          </a:p>
          <a:p>
            <a:pPr lvl="2">
              <a:lnSpc>
                <a:spcPct val="80000"/>
              </a:lnSpc>
            </a:pPr>
            <a:r>
              <a:rPr lang="zh-CN" altLang="en-US" dirty="0" smtClean="0"/>
              <a:t>框选</a:t>
            </a:r>
            <a:endParaRPr lang="zh-CN" altLang="en-US" b="1" dirty="0" smtClean="0"/>
          </a:p>
          <a:p>
            <a:pPr lvl="1">
              <a:lnSpc>
                <a:spcPct val="80000"/>
              </a:lnSpc>
            </a:pPr>
            <a:r>
              <a:rPr lang="en-US" altLang="zh-CN" sz="2400" b="1" dirty="0" smtClean="0"/>
              <a:t>(6)</a:t>
            </a:r>
            <a:r>
              <a:rPr lang="zh-CN" altLang="en-US" sz="2400" b="1" dirty="0" smtClean="0"/>
              <a:t>文件复制</a:t>
            </a:r>
            <a:endParaRPr lang="zh-CN" altLang="en-US" sz="2400" dirty="0" smtClean="0"/>
          </a:p>
          <a:p>
            <a:pPr lvl="2">
              <a:lnSpc>
                <a:spcPct val="80000"/>
              </a:lnSpc>
            </a:pPr>
            <a:r>
              <a:rPr lang="zh-CN" altLang="en-US" dirty="0" smtClean="0"/>
              <a:t>编辑－复制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Ctrl+C</a:t>
            </a:r>
            <a:r>
              <a:rPr lang="en-US" altLang="zh-CN" dirty="0" smtClean="0"/>
              <a:t>)      </a:t>
            </a:r>
            <a:r>
              <a:rPr lang="zh-CN" altLang="en-US" dirty="0" smtClean="0"/>
              <a:t>编辑－粘贴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Ctrl+v</a:t>
            </a:r>
            <a:r>
              <a:rPr lang="en-US" altLang="zh-CN" dirty="0" smtClean="0"/>
              <a:t>)</a:t>
            </a:r>
          </a:p>
          <a:p>
            <a:pPr lvl="2">
              <a:lnSpc>
                <a:spcPct val="80000"/>
              </a:lnSpc>
            </a:pPr>
            <a:r>
              <a:rPr lang="zh-CN" altLang="en-US" dirty="0" smtClean="0"/>
              <a:t>右键，利用菜单：复制，粘贴  </a:t>
            </a:r>
            <a:r>
              <a:rPr lang="zh-CN" altLang="en-US" sz="2100" dirty="0" smtClean="0"/>
              <a:t>   </a:t>
            </a:r>
          </a:p>
          <a:p>
            <a:pPr lvl="2">
              <a:lnSpc>
                <a:spcPct val="8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Ctrl+</a:t>
            </a:r>
            <a:r>
              <a:rPr lang="zh-CN" altLang="en-US" dirty="0" smtClean="0">
                <a:solidFill>
                  <a:srgbClr val="FF0000"/>
                </a:solidFill>
              </a:rPr>
              <a:t>拖动            不同盘： 直接拖动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4E8C-DA25-4E76-BE31-057C81A65622}" type="datetime1">
              <a:rPr lang="zh-CN" altLang="en-US" smtClean="0"/>
              <a:pPr/>
              <a:t>2014/1/1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马秀麟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159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8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en-US" altLang="zh-CN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Win7</a:t>
            </a:r>
            <a:r>
              <a:rPr lang="zh-CN" alt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操作系统</a:t>
            </a:r>
            <a:endParaRPr lang="zh-CN" alt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173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8C25-9339-44F8-8A69-D389DE0BBF00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5.</a:t>
            </a:r>
            <a:r>
              <a:rPr lang="zh-CN" altLang="en-US" dirty="0"/>
              <a:t>文件管理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dirty="0" smtClean="0"/>
              <a:t>(7)</a:t>
            </a:r>
            <a:r>
              <a:rPr lang="zh-CN" altLang="en-US" dirty="0"/>
              <a:t>文件搬移</a:t>
            </a:r>
          </a:p>
          <a:p>
            <a:pPr lvl="2"/>
            <a:r>
              <a:rPr lang="zh-CN" altLang="en-US"/>
              <a:t>编辑</a:t>
            </a:r>
            <a:r>
              <a:rPr lang="zh-CN" altLang="en-US" smtClean="0"/>
              <a:t>－剪切（</a:t>
            </a:r>
            <a:r>
              <a:rPr lang="en-US" altLang="zh-CN" dirty="0" err="1"/>
              <a:t>Ctrl+x</a:t>
            </a:r>
            <a:r>
              <a:rPr lang="zh-CN" altLang="en-US" dirty="0"/>
              <a:t>）      编辑－粘贴</a:t>
            </a:r>
            <a:r>
              <a:rPr lang="en-US" altLang="zh-CN" dirty="0"/>
              <a:t>(</a:t>
            </a:r>
            <a:r>
              <a:rPr lang="en-US" altLang="zh-CN" dirty="0" err="1"/>
              <a:t>Ctrl+V</a:t>
            </a:r>
            <a:r>
              <a:rPr lang="en-US" altLang="zh-CN" dirty="0"/>
              <a:t>)</a:t>
            </a:r>
          </a:p>
          <a:p>
            <a:pPr lvl="2"/>
            <a:r>
              <a:rPr lang="zh-CN" altLang="en-US" dirty="0" smtClean="0"/>
              <a:t>右键</a:t>
            </a:r>
            <a:r>
              <a:rPr lang="zh-CN" altLang="en-US" dirty="0"/>
              <a:t>，利用菜单：剪切，粘贴     </a:t>
            </a:r>
          </a:p>
          <a:p>
            <a:pPr lvl="2"/>
            <a:r>
              <a:rPr lang="en-US" altLang="zh-CN" dirty="0" smtClean="0">
                <a:solidFill>
                  <a:srgbClr val="FF0000"/>
                </a:solidFill>
              </a:rPr>
              <a:t>Shift+</a:t>
            </a:r>
            <a:r>
              <a:rPr lang="zh-CN" altLang="en-US" dirty="0" smtClean="0">
                <a:solidFill>
                  <a:srgbClr val="FF0000"/>
                </a:solidFill>
              </a:rPr>
              <a:t>拖动           同盘不同文件夹：拖动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dirty="0" smtClean="0"/>
              <a:t> </a:t>
            </a:r>
            <a:r>
              <a:rPr lang="en-US" altLang="zh-CN" dirty="0" smtClean="0"/>
              <a:t>(8)</a:t>
            </a:r>
            <a:r>
              <a:rPr lang="zh-CN" altLang="en-US" dirty="0"/>
              <a:t>新建文件（文件夹）</a:t>
            </a:r>
          </a:p>
          <a:p>
            <a:pPr lvl="2"/>
            <a:r>
              <a:rPr lang="zh-CN" altLang="en-US" dirty="0"/>
              <a:t>右单击空白处，选择</a:t>
            </a:r>
            <a:r>
              <a:rPr lang="zh-CN" altLang="en-US" dirty="0">
                <a:latin typeface="Arial"/>
              </a:rPr>
              <a:t>“</a:t>
            </a:r>
            <a:r>
              <a:rPr lang="zh-CN" altLang="en-US" dirty="0"/>
              <a:t>新建</a:t>
            </a:r>
            <a:r>
              <a:rPr lang="zh-CN" altLang="en-US" dirty="0">
                <a:latin typeface="Arial"/>
              </a:rPr>
              <a:t>”</a:t>
            </a:r>
            <a:r>
              <a:rPr lang="en-US" altLang="zh-CN" dirty="0" smtClean="0">
                <a:latin typeface="Arial"/>
              </a:rPr>
              <a:t>…</a:t>
            </a:r>
            <a:r>
              <a:rPr lang="en-US" altLang="zh-CN" dirty="0" smtClean="0"/>
              <a:t>..</a:t>
            </a:r>
          </a:p>
          <a:p>
            <a:pPr lvl="2"/>
            <a:r>
              <a:rPr lang="zh-CN" altLang="en-US" dirty="0" smtClean="0"/>
              <a:t>例如：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新建文件夹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新建文本文件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新建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文件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318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D70E-6799-4763-B84D-E2AFB232D3FB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5.</a:t>
            </a:r>
            <a:r>
              <a:rPr lang="zh-CN" altLang="en-US" dirty="0"/>
              <a:t>文件管理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b="1" dirty="0" smtClean="0"/>
              <a:t>(9)</a:t>
            </a:r>
            <a:r>
              <a:rPr lang="zh-CN" altLang="en-US" b="1" dirty="0" smtClean="0"/>
              <a:t>修改文件属性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设计方法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右单击选定的文件，选择</a:t>
            </a:r>
            <a:r>
              <a:rPr lang="zh-CN" altLang="en-US" dirty="0" smtClean="0">
                <a:latin typeface="Arial"/>
              </a:rPr>
              <a:t>“</a:t>
            </a:r>
            <a:r>
              <a:rPr lang="zh-CN" altLang="en-US" dirty="0" smtClean="0"/>
              <a:t>属性</a:t>
            </a:r>
            <a:r>
              <a:rPr lang="zh-CN" altLang="en-US" dirty="0" smtClean="0">
                <a:latin typeface="Arial"/>
              </a:rPr>
              <a:t>”</a:t>
            </a:r>
            <a:r>
              <a:rPr lang="en-US" altLang="zh-CN" dirty="0" smtClean="0">
                <a:latin typeface="Arial"/>
              </a:rPr>
              <a:t>…</a:t>
            </a:r>
            <a:r>
              <a:rPr lang="en-US" altLang="zh-CN" dirty="0" smtClean="0"/>
              <a:t>..</a:t>
            </a:r>
          </a:p>
          <a:p>
            <a:pPr lvl="3"/>
            <a:r>
              <a:rPr lang="zh-CN" altLang="en-US" dirty="0" smtClean="0"/>
              <a:t>选择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只读、系统、隐藏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受</a:t>
            </a:r>
            <a:r>
              <a:rPr lang="en-US" altLang="zh-CN" dirty="0" smtClean="0"/>
              <a:t>【</a:t>
            </a:r>
            <a:r>
              <a:rPr lang="zh-CN" altLang="en-US" dirty="0" smtClean="0"/>
              <a:t>计算机</a:t>
            </a:r>
            <a:r>
              <a:rPr lang="en-US" altLang="zh-CN" dirty="0" smtClean="0"/>
              <a:t>】</a:t>
            </a:r>
            <a:r>
              <a:rPr lang="zh-CN" altLang="en-US" dirty="0" smtClean="0"/>
              <a:t>窗口环境的影响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显示</a:t>
            </a:r>
            <a:r>
              <a:rPr lang="en-US" altLang="zh-CN" dirty="0" smtClean="0"/>
              <a:t>/</a:t>
            </a:r>
            <a:r>
              <a:rPr lang="zh-CN" altLang="en-US" dirty="0" smtClean="0"/>
              <a:t>隐藏“隐藏文件”</a:t>
            </a:r>
          </a:p>
          <a:p>
            <a:pPr lvl="1">
              <a:lnSpc>
                <a:spcPct val="90000"/>
              </a:lnSpc>
            </a:pPr>
            <a:r>
              <a:rPr lang="en-US" altLang="zh-CN" b="1" dirty="0" smtClean="0"/>
              <a:t>(10)</a:t>
            </a:r>
            <a:r>
              <a:rPr lang="zh-CN" altLang="en-US" b="1" dirty="0"/>
              <a:t>重命名</a:t>
            </a:r>
            <a:endParaRPr lang="zh-CN" altLang="en-US" dirty="0"/>
          </a:p>
          <a:p>
            <a:pPr lvl="2">
              <a:lnSpc>
                <a:spcPct val="90000"/>
              </a:lnSpc>
            </a:pPr>
            <a:r>
              <a:rPr lang="zh-CN" altLang="en-US" sz="2000" dirty="0" smtClean="0"/>
              <a:t>方法：</a:t>
            </a:r>
            <a:endParaRPr lang="en-US" altLang="zh-CN" sz="2000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右</a:t>
            </a:r>
            <a:r>
              <a:rPr lang="zh-CN" altLang="en-US" dirty="0"/>
              <a:t>单击</a:t>
            </a:r>
            <a:r>
              <a:rPr lang="en-US" altLang="zh-CN" dirty="0">
                <a:latin typeface="Arial"/>
              </a:rPr>
              <a:t>——</a:t>
            </a:r>
            <a:r>
              <a:rPr lang="zh-CN" altLang="en-US" dirty="0"/>
              <a:t>重命名</a:t>
            </a:r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 </a:t>
            </a:r>
            <a:r>
              <a:rPr lang="en-US" altLang="zh-CN" dirty="0"/>
              <a:t>&lt;F2&gt;</a:t>
            </a:r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单击</a:t>
            </a:r>
            <a:r>
              <a:rPr lang="zh-CN" altLang="en-US" dirty="0"/>
              <a:t>文件名（不能单击图标）</a:t>
            </a:r>
            <a:r>
              <a:rPr lang="en-US" altLang="zh-CN" dirty="0"/>
              <a:t>,</a:t>
            </a:r>
            <a:r>
              <a:rPr lang="zh-CN" altLang="en-US" dirty="0"/>
              <a:t>在修改方式下</a:t>
            </a:r>
            <a:r>
              <a:rPr lang="zh-CN" altLang="en-US" dirty="0" smtClean="0"/>
              <a:t>改名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55391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文件管理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n-US" altLang="zh-CN" b="1" dirty="0" smtClean="0"/>
              <a:t>(11)</a:t>
            </a:r>
            <a:r>
              <a:rPr lang="zh-CN" altLang="en-US" b="1" dirty="0" smtClean="0"/>
              <a:t>删除</a:t>
            </a:r>
            <a:endParaRPr lang="zh-CN" altLang="en-US" dirty="0" smtClean="0"/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回收站的概念</a:t>
            </a:r>
            <a:r>
              <a:rPr lang="en-US" altLang="zh-CN" dirty="0" smtClean="0">
                <a:latin typeface="Arial"/>
              </a:rPr>
              <a:t>——</a:t>
            </a:r>
            <a:r>
              <a:rPr lang="zh-CN" altLang="en-US" dirty="0"/>
              <a:t>二级删除体系</a:t>
            </a:r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把文件送到回收站（临时删除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彻底删除</a:t>
            </a:r>
            <a:endParaRPr lang="en-US" altLang="zh-CN" dirty="0" smtClean="0"/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命令与方法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初级删除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右单击</a:t>
            </a:r>
            <a:r>
              <a:rPr lang="en-US" altLang="zh-CN" dirty="0" smtClean="0">
                <a:latin typeface="Arial"/>
              </a:rPr>
              <a:t>——</a:t>
            </a:r>
            <a:r>
              <a:rPr lang="zh-CN" altLang="en-US" dirty="0" smtClean="0"/>
              <a:t>删除</a:t>
            </a:r>
          </a:p>
          <a:p>
            <a:pPr lvl="3">
              <a:lnSpc>
                <a:spcPct val="90000"/>
              </a:lnSpc>
            </a:pPr>
            <a:r>
              <a:rPr lang="en-US" altLang="zh-CN" dirty="0" smtClean="0"/>
              <a:t>&lt;Del&gt;</a:t>
            </a:r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拖到回收站中</a:t>
            </a:r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对回收站的操作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还原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清空</a:t>
            </a:r>
            <a:endParaRPr lang="en-US" altLang="zh-CN" dirty="0" smtClean="0"/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彻底删除文件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彻底删除：</a:t>
            </a:r>
            <a:r>
              <a:rPr lang="en-US" altLang="zh-CN" dirty="0" smtClean="0"/>
              <a:t>&lt;Shift&gt;+&lt;Del&gt;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4E8C-DA25-4E76-BE31-057C81A65622}" type="datetime1">
              <a:rPr lang="zh-CN" altLang="en-US" smtClean="0"/>
              <a:pPr/>
              <a:t>2014/1/1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马秀麟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6118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文件管理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zh-CN" b="1" smtClean="0"/>
              <a:t>(12)</a:t>
            </a:r>
            <a:r>
              <a:rPr lang="zh-CN" altLang="en-US" b="1" dirty="0" smtClean="0"/>
              <a:t>创建快捷方式</a:t>
            </a:r>
            <a:endParaRPr lang="zh-CN" altLang="en-US" dirty="0" smtClean="0"/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右键拖动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>
                <a:latin typeface="Arial"/>
              </a:rPr>
              <a:t>右单击</a:t>
            </a:r>
            <a:r>
              <a:rPr lang="en-US" altLang="zh-CN" dirty="0" smtClean="0">
                <a:latin typeface="Arial"/>
              </a:rPr>
              <a:t>——</a:t>
            </a:r>
            <a:r>
              <a:rPr lang="zh-CN" altLang="en-US" dirty="0" smtClean="0">
                <a:latin typeface="Arial"/>
              </a:rPr>
              <a:t>拖动</a:t>
            </a:r>
            <a:r>
              <a:rPr lang="zh-CN" altLang="en-US" dirty="0" smtClean="0"/>
              <a:t>到达目的地，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选择</a:t>
            </a:r>
            <a:r>
              <a:rPr lang="zh-CN" altLang="en-US" dirty="0" smtClean="0">
                <a:latin typeface="Arial"/>
              </a:rPr>
              <a:t>“</a:t>
            </a:r>
            <a:r>
              <a:rPr lang="zh-CN" altLang="en-US" dirty="0" smtClean="0"/>
              <a:t>在当前位置创建快捷方式</a:t>
            </a:r>
            <a:r>
              <a:rPr lang="zh-CN" altLang="en-US" dirty="0" smtClean="0">
                <a:latin typeface="Arial"/>
              </a:rPr>
              <a:t>”</a:t>
            </a:r>
            <a:endParaRPr lang="en-US" altLang="zh-CN" dirty="0" smtClean="0">
              <a:latin typeface="Arial"/>
            </a:endParaRPr>
          </a:p>
          <a:p>
            <a:pPr lvl="3">
              <a:lnSpc>
                <a:spcPct val="90000"/>
              </a:lnSpc>
            </a:pPr>
            <a:r>
              <a:rPr lang="zh-CN" altLang="en-US" dirty="0" smtClean="0">
                <a:latin typeface="Arial"/>
              </a:rPr>
              <a:t>把新的快捷方式移到到其他位置</a:t>
            </a:r>
            <a:endParaRPr lang="zh-CN" altLang="en-US" dirty="0" smtClean="0"/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在桌面创建快捷方式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/>
              <a:t>右</a:t>
            </a:r>
            <a:r>
              <a:rPr lang="zh-CN" altLang="en-US" dirty="0" smtClean="0"/>
              <a:t>单击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选择“发送到”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桌面快捷方式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4E8C-DA25-4E76-BE31-057C81A65622}" type="datetime1">
              <a:rPr lang="zh-CN" altLang="en-US" smtClean="0"/>
              <a:pPr/>
              <a:t>2014/1/1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马秀麟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11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E6F2-EB4B-4BC5-92C6-9C66DC437F06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6.Win7</a:t>
            </a:r>
            <a:r>
              <a:rPr lang="zh-CN" altLang="en-US" dirty="0" smtClean="0"/>
              <a:t>系统维护</a:t>
            </a:r>
            <a:endParaRPr lang="zh-CN" alt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6</a:t>
            </a:r>
            <a:r>
              <a:rPr lang="zh-CN" altLang="en-US" b="1" dirty="0" smtClean="0"/>
              <a:t>、计算机系统维护</a:t>
            </a:r>
            <a:endParaRPr lang="zh-CN" altLang="en-US" dirty="0"/>
          </a:p>
          <a:p>
            <a:pPr lvl="1"/>
            <a:r>
              <a:rPr lang="en-US" altLang="zh-CN" dirty="0"/>
              <a:t>(1</a:t>
            </a:r>
            <a:r>
              <a:rPr lang="en-US" altLang="zh-CN" dirty="0" smtClean="0"/>
              <a:t>)</a:t>
            </a:r>
            <a:r>
              <a:rPr lang="zh-CN" altLang="en-US" dirty="0" smtClean="0"/>
              <a:t>系统维护界面</a:t>
            </a:r>
            <a:endParaRPr lang="zh-CN" altLang="en-US" dirty="0"/>
          </a:p>
          <a:p>
            <a:pPr lvl="2"/>
            <a:r>
              <a:rPr lang="zh-CN" altLang="en-US" dirty="0" smtClean="0"/>
              <a:t>启用控制面板</a:t>
            </a:r>
            <a:endParaRPr lang="en-US" altLang="zh-CN" dirty="0" smtClean="0"/>
          </a:p>
          <a:p>
            <a:pPr lvl="3"/>
            <a:r>
              <a:rPr lang="zh-CN" altLang="en-US" dirty="0" smtClean="0">
                <a:latin typeface="Arial"/>
              </a:rPr>
              <a:t>“</a:t>
            </a:r>
            <a:r>
              <a:rPr lang="zh-CN" altLang="en-US" dirty="0" smtClean="0"/>
              <a:t>开始</a:t>
            </a:r>
            <a:r>
              <a:rPr lang="zh-CN" altLang="en-US" dirty="0" smtClean="0">
                <a:latin typeface="Arial"/>
              </a:rPr>
              <a:t>”</a:t>
            </a:r>
            <a:r>
              <a:rPr lang="zh-CN" altLang="en-US" dirty="0"/>
              <a:t>－ </a:t>
            </a:r>
            <a:r>
              <a:rPr lang="zh-CN" altLang="en-US" dirty="0">
                <a:latin typeface="Arial"/>
              </a:rPr>
              <a:t>“</a:t>
            </a:r>
            <a:r>
              <a:rPr lang="zh-CN" altLang="en-US" dirty="0"/>
              <a:t>控制面板</a:t>
            </a:r>
            <a:r>
              <a:rPr lang="zh-CN" altLang="en-US" dirty="0">
                <a:latin typeface="Arial"/>
              </a:rPr>
              <a:t>”</a:t>
            </a:r>
            <a:endParaRPr lang="zh-CN" altLang="en-US" dirty="0"/>
          </a:p>
          <a:p>
            <a:pPr lvl="3"/>
            <a:r>
              <a:rPr lang="zh-CN" altLang="en-US" dirty="0" smtClean="0"/>
              <a:t>在桌面上单击</a:t>
            </a:r>
            <a:r>
              <a:rPr lang="zh-CN" altLang="en-US" dirty="0" smtClean="0">
                <a:latin typeface="Arial"/>
              </a:rPr>
              <a:t> “</a:t>
            </a:r>
            <a:r>
              <a:rPr lang="zh-CN" altLang="en-US" dirty="0" smtClean="0"/>
              <a:t>控制面版</a:t>
            </a:r>
            <a:r>
              <a:rPr lang="zh-CN" altLang="en-US" dirty="0" smtClean="0">
                <a:latin typeface="Arial"/>
              </a:rPr>
              <a:t>”</a:t>
            </a:r>
            <a:endParaRPr lang="en-US" altLang="zh-CN" dirty="0" smtClean="0">
              <a:latin typeface="Arial"/>
            </a:endParaRPr>
          </a:p>
          <a:p>
            <a:pPr lvl="4"/>
            <a:r>
              <a:rPr lang="zh-CN" altLang="en-US" dirty="0" smtClean="0">
                <a:latin typeface="Arial"/>
              </a:rPr>
              <a:t>（如果已经在桌面上创建快捷方式）</a:t>
            </a:r>
            <a:endParaRPr lang="en-US" altLang="zh-CN" dirty="0" smtClean="0">
              <a:latin typeface="Arial"/>
            </a:endParaRPr>
          </a:p>
          <a:p>
            <a:pPr lvl="1"/>
            <a:r>
              <a:rPr lang="en-US" altLang="zh-CN" sz="2600" dirty="0" smtClean="0"/>
              <a:t>(</a:t>
            </a:r>
            <a:r>
              <a:rPr lang="en-US" altLang="zh-CN" sz="2600" dirty="0"/>
              <a:t>2</a:t>
            </a:r>
            <a:r>
              <a:rPr lang="en-US" altLang="zh-CN" sz="2600" dirty="0" smtClean="0"/>
              <a:t>)</a:t>
            </a:r>
            <a:r>
              <a:rPr lang="zh-CN" altLang="en-US" sz="2600" dirty="0" smtClean="0"/>
              <a:t>修改日期</a:t>
            </a:r>
            <a:r>
              <a:rPr lang="zh-CN" altLang="en-US" sz="2600" dirty="0"/>
              <a:t>、</a:t>
            </a:r>
            <a:r>
              <a:rPr lang="zh-CN" altLang="en-US" sz="2600" dirty="0" smtClean="0"/>
              <a:t>时间</a:t>
            </a:r>
            <a:endParaRPr lang="zh-CN" altLang="en-US" sz="2600" dirty="0"/>
          </a:p>
          <a:p>
            <a:pPr lvl="2"/>
            <a:r>
              <a:rPr lang="zh-CN" altLang="en-US" sz="2200" dirty="0" smtClean="0"/>
              <a:t>双击“任务栏”右侧的日期标记</a:t>
            </a:r>
            <a:endParaRPr lang="en-US" altLang="zh-CN" sz="2200" dirty="0" smtClean="0"/>
          </a:p>
          <a:p>
            <a:pPr lvl="2"/>
            <a:r>
              <a:rPr lang="zh-CN" altLang="en-US" sz="2200" dirty="0" smtClean="0"/>
              <a:t>修改“日期”之值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277563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0859-C0D7-41D8-B2B0-63E6D462823D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6.Win7</a:t>
            </a:r>
            <a:r>
              <a:rPr lang="zh-CN" altLang="en-US" dirty="0"/>
              <a:t>系统维护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1"/>
            <a:r>
              <a:rPr lang="en-US" altLang="zh-CN" dirty="0" smtClean="0"/>
              <a:t>(3)</a:t>
            </a:r>
            <a:r>
              <a:rPr lang="zh-CN" altLang="en-US" dirty="0" smtClean="0"/>
              <a:t>定制桌面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更改计算机的外观和主题：</a:t>
            </a:r>
          </a:p>
          <a:p>
            <a:pPr lvl="2"/>
            <a:r>
              <a:rPr lang="zh-CN" altLang="en-US" sz="2800" b="1" dirty="0" smtClean="0"/>
              <a:t>作用</a:t>
            </a:r>
            <a:endParaRPr lang="en-US" altLang="zh-CN" sz="2800" b="1" dirty="0" smtClean="0"/>
          </a:p>
          <a:p>
            <a:pPr lvl="3"/>
            <a:r>
              <a:rPr lang="zh-CN" altLang="en-US" dirty="0" smtClean="0"/>
              <a:t>更改显示属性，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更改桌面背景，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修改主题，设置桌面小工具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选择屏保，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更改分辨率</a:t>
            </a:r>
            <a:endParaRPr lang="en-US" altLang="zh-CN" dirty="0" smtClean="0"/>
          </a:p>
          <a:p>
            <a:pPr lvl="2"/>
            <a:r>
              <a:rPr lang="zh-CN" altLang="en-US" sz="2800" b="1" dirty="0" smtClean="0"/>
              <a:t>方法</a:t>
            </a:r>
            <a:endParaRPr lang="en-US" altLang="zh-CN" sz="2800" b="1" dirty="0" smtClean="0"/>
          </a:p>
          <a:p>
            <a:pPr lvl="3"/>
            <a:r>
              <a:rPr lang="zh-CN" altLang="en-US" dirty="0" smtClean="0"/>
              <a:t>右单击“桌面”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“屏幕分辨率”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右单击“桌面”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“个性化屏幕”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右单击“桌面”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“小工具”等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2493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6.Win7</a:t>
            </a:r>
            <a:r>
              <a:rPr lang="zh-CN" altLang="en-US" dirty="0"/>
              <a:t>系统维护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sz="3200" dirty="0" smtClean="0"/>
              <a:t>(4)</a:t>
            </a:r>
            <a:r>
              <a:rPr lang="zh-CN" altLang="en-US" sz="3200" dirty="0"/>
              <a:t>安装</a:t>
            </a:r>
            <a:r>
              <a:rPr lang="zh-CN" altLang="en-US" sz="3200" dirty="0" smtClean="0"/>
              <a:t>或卸载程序</a:t>
            </a:r>
            <a:endParaRPr lang="en-US" altLang="zh-CN" sz="3200" dirty="0" smtClean="0"/>
          </a:p>
          <a:p>
            <a:pPr lvl="2"/>
            <a:r>
              <a:rPr lang="zh-CN" altLang="en-US" dirty="0" smtClean="0"/>
              <a:t>原理</a:t>
            </a:r>
            <a:endParaRPr lang="en-US" altLang="zh-CN" dirty="0" smtClean="0"/>
          </a:p>
          <a:p>
            <a:pPr lvl="3"/>
            <a:r>
              <a:rPr lang="en-US" altLang="zh-CN" sz="2400" dirty="0" smtClean="0"/>
              <a:t>Windows</a:t>
            </a:r>
            <a:r>
              <a:rPr lang="zh-CN" altLang="en-US" sz="2400" dirty="0" smtClean="0"/>
              <a:t>软件在</a:t>
            </a:r>
            <a:r>
              <a:rPr lang="en-US" altLang="zh-CN" sz="2400" dirty="0" smtClean="0"/>
              <a:t>Windows</a:t>
            </a:r>
            <a:r>
              <a:rPr lang="zh-CN" altLang="en-US" sz="2400" dirty="0" smtClean="0"/>
              <a:t>中要注册，不能直接拷贝或删除</a:t>
            </a:r>
            <a:endParaRPr lang="en-US" altLang="zh-CN" sz="2400" dirty="0" smtClean="0"/>
          </a:p>
          <a:p>
            <a:pPr lvl="2"/>
            <a:r>
              <a:rPr lang="zh-CN" altLang="en-US" dirty="0" smtClean="0"/>
              <a:t>安装软件</a:t>
            </a:r>
            <a:r>
              <a:rPr lang="en-US" altLang="zh-CN" dirty="0" smtClean="0"/>
              <a:t>——</a:t>
            </a:r>
            <a:r>
              <a:rPr lang="zh-CN" altLang="en-US" b="1" dirty="0" smtClean="0">
                <a:solidFill>
                  <a:srgbClr val="FF0000"/>
                </a:solidFill>
              </a:rPr>
              <a:t>注册与拷贝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3"/>
            <a:r>
              <a:rPr lang="zh-CN" altLang="en-US" sz="2400" dirty="0" smtClean="0"/>
              <a:t>获取安装包</a:t>
            </a:r>
            <a:endParaRPr lang="en-US" altLang="zh-CN" sz="2400" dirty="0" smtClean="0"/>
          </a:p>
          <a:p>
            <a:pPr lvl="3"/>
            <a:r>
              <a:rPr lang="zh-CN" altLang="en-US" sz="2400" dirty="0" smtClean="0"/>
              <a:t>双击“</a:t>
            </a:r>
            <a:r>
              <a:rPr lang="en-US" altLang="zh-CN" sz="2400" dirty="0" smtClean="0"/>
              <a:t>SETUP</a:t>
            </a:r>
            <a:r>
              <a:rPr lang="zh-CN" altLang="en-US" sz="2400" dirty="0" smtClean="0"/>
              <a:t>”，开始安装过程</a:t>
            </a:r>
            <a:endParaRPr lang="en-US" altLang="zh-CN" sz="2400" dirty="0" smtClean="0"/>
          </a:p>
          <a:p>
            <a:pPr lvl="2"/>
            <a:r>
              <a:rPr lang="zh-CN" altLang="en-US" dirty="0" smtClean="0"/>
              <a:t>卸载软件（查看已安装的应用程序）</a:t>
            </a:r>
            <a:endParaRPr lang="en-US" altLang="zh-CN" dirty="0" smtClean="0"/>
          </a:p>
          <a:p>
            <a:pPr lvl="3"/>
            <a:r>
              <a:rPr lang="zh-CN" altLang="en-US" sz="2400" dirty="0" smtClean="0"/>
              <a:t>利用“控制面板”</a:t>
            </a:r>
            <a:r>
              <a:rPr lang="en-US" altLang="zh-CN" sz="2400" dirty="0" smtClean="0"/>
              <a:t>——</a:t>
            </a:r>
            <a:r>
              <a:rPr lang="zh-CN" altLang="en-US" sz="2400" dirty="0" smtClean="0"/>
              <a:t>“程序”</a:t>
            </a:r>
            <a:r>
              <a:rPr lang="en-US" altLang="zh-CN" sz="2400" dirty="0" smtClean="0"/>
              <a:t>——</a:t>
            </a:r>
            <a:r>
              <a:rPr lang="zh-CN" altLang="en-US" sz="2400" dirty="0" smtClean="0"/>
              <a:t>“卸载程序”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5279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6.Win7</a:t>
            </a:r>
            <a:r>
              <a:rPr lang="zh-CN" altLang="en-US" dirty="0"/>
              <a:t>系统维护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dirty="0" smtClean="0"/>
              <a:t>(5)</a:t>
            </a:r>
            <a:r>
              <a:rPr lang="zh-CN" altLang="en-US" dirty="0" smtClean="0"/>
              <a:t>查看系统的硬件配置信息</a:t>
            </a:r>
          </a:p>
          <a:p>
            <a:pPr lvl="2"/>
            <a:r>
              <a:rPr lang="zh-CN" altLang="en-US" sz="2800" dirty="0" smtClean="0"/>
              <a:t>必要性</a:t>
            </a:r>
            <a:endParaRPr lang="en-US" altLang="zh-CN" sz="2800" dirty="0" smtClean="0"/>
          </a:p>
          <a:p>
            <a:pPr lvl="3"/>
            <a:r>
              <a:rPr lang="zh-CN" altLang="en-US" dirty="0" smtClean="0"/>
              <a:t>了解计算机的硬件配置信息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掌握计算机硬件中的短板</a:t>
            </a:r>
            <a:endParaRPr lang="en-US" altLang="zh-CN" dirty="0" smtClean="0"/>
          </a:p>
          <a:p>
            <a:pPr lvl="2"/>
            <a:r>
              <a:rPr lang="zh-CN" altLang="en-US" sz="2800" dirty="0" smtClean="0"/>
              <a:t>方法</a:t>
            </a:r>
            <a:endParaRPr lang="en-US" altLang="zh-CN" sz="2800" dirty="0" smtClean="0"/>
          </a:p>
          <a:p>
            <a:pPr lvl="3"/>
            <a:r>
              <a:rPr lang="zh-CN" altLang="en-US" dirty="0" smtClean="0"/>
              <a:t>右单击</a:t>
            </a:r>
            <a:r>
              <a:rPr lang="zh-CN" altLang="en-US" dirty="0" smtClean="0">
                <a:latin typeface="Arial"/>
              </a:rPr>
              <a:t>“计算机”</a:t>
            </a:r>
            <a:r>
              <a:rPr lang="en-US" altLang="zh-CN" dirty="0" smtClean="0">
                <a:latin typeface="Arial"/>
              </a:rPr>
              <a:t>—“</a:t>
            </a:r>
            <a:r>
              <a:rPr lang="zh-CN" altLang="en-US" dirty="0" smtClean="0"/>
              <a:t>属性</a:t>
            </a:r>
            <a:r>
              <a:rPr lang="zh-CN" altLang="en-US" dirty="0" smtClean="0">
                <a:latin typeface="Arial"/>
              </a:rPr>
              <a:t>”</a:t>
            </a:r>
            <a:endParaRPr lang="en-US" altLang="zh-CN" dirty="0" smtClean="0">
              <a:latin typeface="Arial"/>
            </a:endParaRPr>
          </a:p>
          <a:p>
            <a:pPr lvl="4"/>
            <a:r>
              <a:rPr lang="zh-CN" altLang="en-US" dirty="0">
                <a:latin typeface="Arial"/>
              </a:rPr>
              <a:t>查看</a:t>
            </a:r>
            <a:r>
              <a:rPr lang="en-US" altLang="zh-CN" dirty="0" smtClean="0">
                <a:latin typeface="Arial"/>
              </a:rPr>
              <a:t>—“</a:t>
            </a:r>
            <a:r>
              <a:rPr lang="zh-CN" altLang="en-US" dirty="0" smtClean="0"/>
              <a:t>设备管理器</a:t>
            </a:r>
            <a:r>
              <a:rPr lang="zh-CN" altLang="en-US" dirty="0" smtClean="0">
                <a:latin typeface="Arial"/>
              </a:rPr>
              <a:t>”</a:t>
            </a:r>
            <a:endParaRPr lang="en-US" altLang="zh-CN" dirty="0" smtClean="0">
              <a:latin typeface="Arial"/>
            </a:endParaRPr>
          </a:p>
          <a:p>
            <a:pPr lvl="4"/>
            <a:r>
              <a:rPr lang="zh-CN" altLang="en-US" dirty="0" smtClean="0"/>
              <a:t>查看</a:t>
            </a:r>
            <a:r>
              <a:rPr lang="en-US" altLang="zh-CN" dirty="0" smtClean="0"/>
              <a:t>—</a:t>
            </a:r>
            <a:r>
              <a:rPr lang="zh-CN" altLang="en-US" dirty="0" smtClean="0"/>
              <a:t>“体验指数”</a:t>
            </a:r>
          </a:p>
          <a:p>
            <a:pPr lvl="3"/>
            <a:r>
              <a:rPr lang="zh-CN" altLang="en-US" dirty="0" smtClean="0"/>
              <a:t>或</a:t>
            </a:r>
            <a:r>
              <a:rPr lang="zh-CN" altLang="en-US" dirty="0" smtClean="0">
                <a:latin typeface="Arial"/>
              </a:rPr>
              <a:t>“</a:t>
            </a:r>
            <a:r>
              <a:rPr lang="zh-CN" altLang="en-US" dirty="0" smtClean="0"/>
              <a:t>控制面板</a:t>
            </a:r>
            <a:r>
              <a:rPr lang="zh-CN" altLang="en-US" dirty="0" smtClean="0">
                <a:latin typeface="Arial"/>
              </a:rPr>
              <a:t>”</a:t>
            </a:r>
            <a:r>
              <a:rPr lang="zh-CN" altLang="en-US" dirty="0" smtClean="0"/>
              <a:t>－</a:t>
            </a:r>
            <a:r>
              <a:rPr lang="zh-CN" altLang="en-US" dirty="0" smtClean="0">
                <a:latin typeface="Arial"/>
              </a:rPr>
              <a:t>“</a:t>
            </a:r>
            <a:r>
              <a:rPr lang="zh-CN" altLang="en-US" dirty="0" smtClean="0"/>
              <a:t>系统与维护</a:t>
            </a:r>
            <a:r>
              <a:rPr lang="zh-CN" altLang="en-US" dirty="0" smtClean="0">
                <a:latin typeface="Arial"/>
              </a:rPr>
              <a:t>”</a:t>
            </a:r>
            <a:r>
              <a:rPr lang="en-US" altLang="zh-CN" dirty="0" smtClean="0">
                <a:latin typeface="Arial"/>
              </a:rPr>
              <a:t>—“</a:t>
            </a:r>
            <a:r>
              <a:rPr lang="zh-CN" altLang="en-US" dirty="0" smtClean="0"/>
              <a:t>系统</a:t>
            </a:r>
            <a:r>
              <a:rPr lang="zh-CN" altLang="en-US" dirty="0" smtClean="0">
                <a:latin typeface="Arial"/>
              </a:rPr>
              <a:t>”</a:t>
            </a:r>
            <a:r>
              <a:rPr lang="en-US" altLang="zh-CN" dirty="0" smtClean="0">
                <a:latin typeface="Arial"/>
              </a:rPr>
              <a:t>—“</a:t>
            </a:r>
            <a:r>
              <a:rPr lang="zh-CN" altLang="en-US" dirty="0" smtClean="0"/>
              <a:t>属性</a:t>
            </a:r>
            <a:r>
              <a:rPr lang="zh-CN" altLang="en-US" dirty="0" smtClean="0"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819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44F9-D56A-44E0-97F9-C8532E264D91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7.</a:t>
            </a:r>
            <a:r>
              <a:rPr lang="zh-CN" altLang="en-US" dirty="0" smtClean="0"/>
              <a:t>磁盘管理</a:t>
            </a:r>
            <a:endParaRPr lang="zh-CN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600" b="1" dirty="0" smtClean="0"/>
              <a:t>7</a:t>
            </a:r>
            <a:r>
              <a:rPr lang="zh-CN" altLang="en-US" sz="2600" b="1" dirty="0" smtClean="0"/>
              <a:t>、</a:t>
            </a:r>
            <a:r>
              <a:rPr lang="zh-CN" altLang="en-US" sz="2600" b="1" dirty="0"/>
              <a:t>磁盘管理</a:t>
            </a:r>
            <a:endParaRPr lang="zh-CN" altLang="en-US" sz="2600" dirty="0"/>
          </a:p>
          <a:p>
            <a:pPr lvl="1">
              <a:lnSpc>
                <a:spcPct val="90000"/>
              </a:lnSpc>
            </a:pPr>
            <a:r>
              <a:rPr lang="en-US" altLang="zh-CN" sz="2000" dirty="0" smtClean="0"/>
              <a:t>(1)</a:t>
            </a:r>
            <a:r>
              <a:rPr lang="zh-CN" altLang="en-US" sz="2000" dirty="0" smtClean="0"/>
              <a:t>磁盘</a:t>
            </a:r>
            <a:r>
              <a:rPr lang="zh-CN" altLang="en-US" sz="2000" dirty="0"/>
              <a:t>纠错</a:t>
            </a:r>
            <a:r>
              <a:rPr lang="zh-CN" altLang="en-US" sz="2000" dirty="0" smtClean="0"/>
              <a:t>程序</a:t>
            </a:r>
            <a:endParaRPr lang="en-US" altLang="zh-CN" sz="2000" dirty="0" smtClean="0"/>
          </a:p>
          <a:p>
            <a:pPr lvl="2">
              <a:lnSpc>
                <a:spcPct val="90000"/>
              </a:lnSpc>
            </a:pPr>
            <a:r>
              <a:rPr lang="zh-CN" altLang="en-US" sz="2000" dirty="0" smtClean="0">
                <a:latin typeface="Arial"/>
              </a:rPr>
              <a:t>原理</a:t>
            </a:r>
            <a:endParaRPr lang="en-US" altLang="zh-CN" sz="2000" dirty="0" smtClean="0">
              <a:latin typeface="Arial"/>
            </a:endParaRPr>
          </a:p>
          <a:p>
            <a:pPr lvl="3">
              <a:lnSpc>
                <a:spcPct val="90000"/>
              </a:lnSpc>
            </a:pPr>
            <a:r>
              <a:rPr lang="en-US" altLang="zh-CN" dirty="0" smtClean="0">
                <a:latin typeface="Arial"/>
              </a:rPr>
              <a:t>——</a:t>
            </a:r>
            <a:r>
              <a:rPr lang="zh-CN" altLang="en-US" dirty="0"/>
              <a:t>只能修复逻辑性</a:t>
            </a:r>
            <a:r>
              <a:rPr lang="zh-CN" altLang="en-US" dirty="0" smtClean="0"/>
              <a:t>错误</a:t>
            </a:r>
            <a:endParaRPr lang="en-US" altLang="zh-CN" dirty="0" smtClean="0"/>
          </a:p>
          <a:p>
            <a:pPr lvl="2">
              <a:lnSpc>
                <a:spcPct val="90000"/>
              </a:lnSpc>
            </a:pPr>
            <a:r>
              <a:rPr lang="zh-CN" altLang="en-US" sz="2000" dirty="0" smtClean="0"/>
              <a:t>方法</a:t>
            </a:r>
            <a:endParaRPr lang="en-US" altLang="zh-CN" sz="2000" dirty="0" smtClean="0"/>
          </a:p>
          <a:p>
            <a:pPr lvl="3">
              <a:lnSpc>
                <a:spcPct val="90000"/>
              </a:lnSpc>
            </a:pPr>
            <a:r>
              <a:rPr lang="en-US" altLang="zh-CN" dirty="0" smtClean="0"/>
              <a:t>——</a:t>
            </a:r>
            <a:r>
              <a:rPr lang="zh-CN" altLang="en-US" dirty="0" smtClean="0"/>
              <a:t>右单击磁盘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“属性”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“工具”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“查错”</a:t>
            </a:r>
            <a:endParaRPr lang="zh-CN" altLang="en-US" dirty="0"/>
          </a:p>
          <a:p>
            <a:pPr lvl="1">
              <a:lnSpc>
                <a:spcPct val="90000"/>
              </a:lnSpc>
            </a:pPr>
            <a:r>
              <a:rPr lang="en-US" altLang="zh-CN" sz="2000" dirty="0" smtClean="0"/>
              <a:t>(2)</a:t>
            </a:r>
            <a:r>
              <a:rPr lang="zh-CN" altLang="en-US" sz="2000" dirty="0" smtClean="0"/>
              <a:t>磁盘</a:t>
            </a:r>
            <a:r>
              <a:rPr lang="zh-CN" altLang="en-US" sz="2000" dirty="0"/>
              <a:t>清理</a:t>
            </a:r>
            <a:r>
              <a:rPr lang="zh-CN" altLang="en-US" sz="2000" dirty="0" smtClean="0"/>
              <a:t>程序</a:t>
            </a:r>
            <a:endParaRPr lang="en-US" altLang="zh-CN" sz="2000" dirty="0" smtClean="0"/>
          </a:p>
          <a:p>
            <a:pPr lvl="2">
              <a:lnSpc>
                <a:spcPct val="90000"/>
              </a:lnSpc>
            </a:pPr>
            <a:r>
              <a:rPr lang="zh-CN" altLang="en-US" sz="2000" dirty="0" smtClean="0">
                <a:latin typeface="Arial"/>
              </a:rPr>
              <a:t>原理</a:t>
            </a:r>
            <a:endParaRPr lang="en-US" altLang="zh-CN" sz="2000" dirty="0" smtClean="0">
              <a:latin typeface="Arial"/>
            </a:endParaRPr>
          </a:p>
          <a:p>
            <a:pPr lvl="3">
              <a:lnSpc>
                <a:spcPct val="90000"/>
              </a:lnSpc>
            </a:pPr>
            <a:r>
              <a:rPr lang="en-US" altLang="zh-CN" dirty="0" smtClean="0">
                <a:latin typeface="Arial"/>
              </a:rPr>
              <a:t>——</a:t>
            </a:r>
            <a:r>
              <a:rPr lang="zh-CN" altLang="en-US" dirty="0" smtClean="0">
                <a:latin typeface="Arial"/>
              </a:rPr>
              <a:t>清除磁盘中的各类垃圾文件</a:t>
            </a:r>
            <a:endParaRPr lang="en-US" altLang="zh-CN" dirty="0" smtClean="0"/>
          </a:p>
          <a:p>
            <a:pPr lvl="2">
              <a:lnSpc>
                <a:spcPct val="90000"/>
              </a:lnSpc>
            </a:pPr>
            <a:r>
              <a:rPr lang="zh-CN" altLang="en-US" sz="2000" dirty="0" smtClean="0"/>
              <a:t>方法</a:t>
            </a:r>
            <a:endParaRPr lang="en-US" altLang="zh-CN" sz="2000" dirty="0" smtClean="0"/>
          </a:p>
          <a:p>
            <a:pPr lvl="3">
              <a:lnSpc>
                <a:spcPct val="90000"/>
              </a:lnSpc>
            </a:pPr>
            <a:r>
              <a:rPr lang="en-US" altLang="zh-CN" dirty="0" smtClean="0"/>
              <a:t>——</a:t>
            </a:r>
            <a:r>
              <a:rPr lang="zh-CN" altLang="en-US" dirty="0" smtClean="0"/>
              <a:t>右单击磁盘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“属性”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“常规”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“磁盘清理”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4227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7.</a:t>
            </a:r>
            <a:r>
              <a:rPr lang="zh-CN" altLang="en-US" dirty="0" smtClean="0"/>
              <a:t>磁盘管理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altLang="zh-CN" sz="2400" dirty="0" smtClean="0"/>
              <a:t>(3)</a:t>
            </a:r>
            <a:r>
              <a:rPr lang="zh-CN" altLang="en-US" sz="2400" dirty="0" smtClean="0"/>
              <a:t>磁盘碎片整理程序</a:t>
            </a:r>
          </a:p>
          <a:p>
            <a:pPr lvl="2">
              <a:lnSpc>
                <a:spcPct val="110000"/>
              </a:lnSpc>
            </a:pPr>
            <a:r>
              <a:rPr lang="zh-CN" altLang="en-US" sz="2000" dirty="0" smtClean="0"/>
              <a:t>原因</a:t>
            </a:r>
            <a:endParaRPr lang="en-US" altLang="zh-CN" sz="2000" dirty="0" smtClean="0"/>
          </a:p>
          <a:p>
            <a:pPr lvl="3">
              <a:lnSpc>
                <a:spcPct val="110000"/>
              </a:lnSpc>
            </a:pPr>
            <a:r>
              <a:rPr lang="en-US" altLang="zh-CN" dirty="0" smtClean="0">
                <a:latin typeface="Arial"/>
              </a:rPr>
              <a:t>——</a:t>
            </a:r>
            <a:r>
              <a:rPr lang="zh-CN" altLang="en-US" dirty="0" smtClean="0"/>
              <a:t>频繁删除文件和新建文件导致的空闲磁盘块不连续</a:t>
            </a:r>
          </a:p>
          <a:p>
            <a:pPr lvl="2">
              <a:lnSpc>
                <a:spcPct val="110000"/>
              </a:lnSpc>
            </a:pPr>
            <a:r>
              <a:rPr lang="zh-CN" altLang="en-US" sz="2000" dirty="0" smtClean="0"/>
              <a:t>方法：</a:t>
            </a:r>
            <a:endParaRPr lang="en-US" altLang="zh-CN" sz="2000" dirty="0" smtClean="0"/>
          </a:p>
          <a:p>
            <a:pPr lvl="3">
              <a:lnSpc>
                <a:spcPct val="110000"/>
              </a:lnSpc>
            </a:pPr>
            <a:r>
              <a:rPr lang="zh-CN" altLang="en-US" dirty="0" smtClean="0"/>
              <a:t>右单击磁盘</a:t>
            </a:r>
            <a:r>
              <a:rPr lang="en-US" altLang="zh-CN" dirty="0" smtClean="0">
                <a:latin typeface="Arial"/>
              </a:rPr>
              <a:t>——</a:t>
            </a:r>
            <a:r>
              <a:rPr lang="zh-CN" altLang="en-US" dirty="0" smtClean="0"/>
              <a:t>属性</a:t>
            </a:r>
            <a:r>
              <a:rPr lang="en-US" altLang="zh-CN" dirty="0" smtClean="0"/>
              <a:t>-</a:t>
            </a:r>
            <a:r>
              <a:rPr lang="zh-CN" altLang="en-US" dirty="0" smtClean="0"/>
              <a:t>工具</a:t>
            </a:r>
            <a:r>
              <a:rPr lang="en-US" altLang="zh-CN" dirty="0" smtClean="0"/>
              <a:t>-</a:t>
            </a:r>
            <a:r>
              <a:rPr lang="zh-CN" altLang="en-US" dirty="0" smtClean="0"/>
              <a:t>碎片整理</a:t>
            </a:r>
          </a:p>
          <a:p>
            <a:pPr lvl="1">
              <a:lnSpc>
                <a:spcPct val="110000"/>
              </a:lnSpc>
            </a:pPr>
            <a:r>
              <a:rPr lang="en-US" altLang="zh-CN" sz="2400" dirty="0" smtClean="0"/>
              <a:t>(4)</a:t>
            </a:r>
            <a:r>
              <a:rPr lang="zh-CN" altLang="en-US" sz="2400" dirty="0" smtClean="0"/>
              <a:t>磁盘格式化</a:t>
            </a:r>
          </a:p>
          <a:p>
            <a:pPr lvl="2">
              <a:lnSpc>
                <a:spcPct val="110000"/>
              </a:lnSpc>
            </a:pPr>
            <a:r>
              <a:rPr lang="zh-CN" altLang="en-US" sz="2000" dirty="0" smtClean="0"/>
              <a:t>作用</a:t>
            </a:r>
            <a:endParaRPr lang="en-US" altLang="zh-CN" sz="2000" dirty="0" smtClean="0"/>
          </a:p>
          <a:p>
            <a:pPr lvl="3">
              <a:lnSpc>
                <a:spcPct val="110000"/>
              </a:lnSpc>
            </a:pPr>
            <a:r>
              <a:rPr lang="zh-CN" altLang="en-US" dirty="0" smtClean="0"/>
              <a:t>重建磁盘的管理区域、清除磁盘中的全部数据</a:t>
            </a:r>
          </a:p>
          <a:p>
            <a:pPr lvl="2">
              <a:lnSpc>
                <a:spcPct val="110000"/>
              </a:lnSpc>
            </a:pPr>
            <a:r>
              <a:rPr lang="zh-CN" altLang="en-US" sz="2000" dirty="0" smtClean="0"/>
              <a:t>方法：</a:t>
            </a:r>
            <a:endParaRPr lang="en-US" altLang="zh-CN" sz="2000" dirty="0" smtClean="0"/>
          </a:p>
          <a:p>
            <a:pPr lvl="3">
              <a:lnSpc>
                <a:spcPct val="110000"/>
              </a:lnSpc>
            </a:pPr>
            <a:r>
              <a:rPr lang="zh-CN" altLang="en-US" dirty="0" smtClean="0"/>
              <a:t>右单击</a:t>
            </a:r>
            <a:r>
              <a:rPr lang="en-US" altLang="zh-CN" dirty="0" smtClean="0"/>
              <a:t>-</a:t>
            </a:r>
            <a:r>
              <a:rPr lang="zh-CN" altLang="en-US" dirty="0" smtClean="0"/>
              <a:t>格式化</a:t>
            </a:r>
            <a:r>
              <a:rPr lang="en-US" altLang="zh-CN" dirty="0" smtClean="0"/>
              <a:t>(</a:t>
            </a:r>
            <a:r>
              <a:rPr lang="zh-CN" altLang="en-US" dirty="0" smtClean="0"/>
              <a:t>快速格式化 </a:t>
            </a:r>
            <a:r>
              <a:rPr lang="en-US" altLang="zh-CN" dirty="0" smtClean="0"/>
              <a:t>/ </a:t>
            </a:r>
            <a:r>
              <a:rPr lang="zh-CN" altLang="en-US" dirty="0" smtClean="0"/>
              <a:t>全面格式化</a:t>
            </a:r>
            <a:r>
              <a:rPr lang="en-US" altLang="zh-CN" dirty="0" smtClean="0"/>
              <a:t>)</a:t>
            </a:r>
          </a:p>
          <a:p>
            <a:pPr lvl="3"/>
            <a:endParaRPr lang="en-US" altLang="zh-CN" sz="1700" dirty="0" smtClean="0"/>
          </a:p>
        </p:txBody>
      </p:sp>
    </p:spTree>
    <p:extLst>
      <p:ext uri="{BB962C8B-B14F-4D97-AF65-F5344CB8AC3E}">
        <p14:creationId xmlns:p14="http://schemas.microsoft.com/office/powerpoint/2010/main" val="252905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369E-9B91-43D7-AE6A-6DD0FA012B1C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基本知识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2600" b="1" dirty="0"/>
              <a:t>1</a:t>
            </a:r>
            <a:r>
              <a:rPr lang="zh-CN" altLang="en-US" sz="2600" b="1" dirty="0"/>
              <a:t>、基本知识</a:t>
            </a:r>
          </a:p>
          <a:p>
            <a:pPr lvl="1"/>
            <a:r>
              <a:rPr lang="zh-CN" altLang="en-US" sz="2500" dirty="0" smtClean="0"/>
              <a:t>操作系统知识</a:t>
            </a:r>
            <a:endParaRPr lang="en-US" altLang="zh-CN" sz="2500" dirty="0" smtClean="0"/>
          </a:p>
          <a:p>
            <a:pPr lvl="2"/>
            <a:r>
              <a:rPr lang="zh-CN" altLang="en-US" sz="2100" dirty="0" smtClean="0"/>
              <a:t>定义</a:t>
            </a:r>
            <a:endParaRPr lang="en-US" altLang="zh-CN" sz="2100" dirty="0" smtClean="0"/>
          </a:p>
          <a:p>
            <a:pPr lvl="3"/>
            <a:r>
              <a:rPr lang="zh-CN" altLang="en-US" sz="1700" dirty="0" smtClean="0"/>
              <a:t>操作系统是计算机硬件之上的第一个软件，是用户与硬件的接口。</a:t>
            </a:r>
            <a:endParaRPr lang="en-US" altLang="zh-CN" sz="1700" dirty="0" smtClean="0"/>
          </a:p>
          <a:p>
            <a:pPr lvl="2"/>
            <a:r>
              <a:rPr lang="zh-CN" altLang="en-US" sz="2100" dirty="0" smtClean="0"/>
              <a:t>类型</a:t>
            </a:r>
            <a:endParaRPr lang="en-US" altLang="zh-CN" sz="2100" dirty="0" smtClean="0"/>
          </a:p>
          <a:p>
            <a:pPr lvl="3"/>
            <a:r>
              <a:rPr lang="zh-CN" altLang="en-US" sz="1700" dirty="0" smtClean="0"/>
              <a:t>字符界面  </a:t>
            </a:r>
            <a:r>
              <a:rPr lang="en-US" altLang="zh-CN" sz="1700" dirty="0" smtClean="0"/>
              <a:t>/  </a:t>
            </a:r>
            <a:r>
              <a:rPr lang="zh-CN" altLang="en-US" sz="1700" dirty="0" smtClean="0"/>
              <a:t>图形界面</a:t>
            </a:r>
            <a:endParaRPr lang="en-US" altLang="zh-CN" sz="1700" dirty="0" smtClean="0"/>
          </a:p>
          <a:p>
            <a:pPr lvl="3"/>
            <a:r>
              <a:rPr lang="zh-CN" altLang="en-US" sz="1700" dirty="0"/>
              <a:t>单</a:t>
            </a:r>
            <a:r>
              <a:rPr lang="zh-CN" altLang="en-US" sz="1700" dirty="0" smtClean="0"/>
              <a:t>用户 </a:t>
            </a:r>
            <a:r>
              <a:rPr lang="en-US" altLang="zh-CN" sz="1700" dirty="0" smtClean="0"/>
              <a:t>/ </a:t>
            </a:r>
            <a:r>
              <a:rPr lang="zh-CN" altLang="en-US" sz="1700" dirty="0" smtClean="0"/>
              <a:t>多用户</a:t>
            </a:r>
            <a:endParaRPr lang="en-US" altLang="zh-CN" sz="1700" dirty="0" smtClean="0"/>
          </a:p>
          <a:p>
            <a:pPr lvl="3"/>
            <a:r>
              <a:rPr lang="zh-CN" altLang="en-US" sz="1700" dirty="0" smtClean="0"/>
              <a:t>单任务 </a:t>
            </a:r>
            <a:r>
              <a:rPr lang="en-US" altLang="zh-CN" sz="1700" dirty="0" smtClean="0"/>
              <a:t>/ </a:t>
            </a:r>
            <a:r>
              <a:rPr lang="zh-CN" altLang="en-US" sz="1700" dirty="0" smtClean="0"/>
              <a:t>多任务</a:t>
            </a:r>
            <a:endParaRPr lang="en-US" altLang="zh-CN" sz="1700" dirty="0" smtClean="0"/>
          </a:p>
        </p:txBody>
      </p:sp>
    </p:spTree>
    <p:extLst>
      <p:ext uri="{BB962C8B-B14F-4D97-AF65-F5344CB8AC3E}">
        <p14:creationId xmlns:p14="http://schemas.microsoft.com/office/powerpoint/2010/main" val="354267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764704"/>
            <a:ext cx="8229600" cy="1000126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8.</a:t>
            </a:r>
            <a:r>
              <a:rPr lang="zh-CN" altLang="en-US" dirty="0" smtClean="0"/>
              <a:t>文件压缩技术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8</a:t>
            </a:r>
            <a:r>
              <a:rPr lang="zh-CN" altLang="en-US" dirty="0" smtClean="0"/>
              <a:t>、无损压缩工具</a:t>
            </a:r>
          </a:p>
          <a:p>
            <a:pPr lvl="1" eaLnBrk="1" hangingPunct="1"/>
            <a:r>
              <a:rPr lang="en-US" altLang="zh-CN" dirty="0" smtClean="0"/>
              <a:t>(1)</a:t>
            </a:r>
            <a:r>
              <a:rPr lang="zh-CN" altLang="en-US" dirty="0" smtClean="0"/>
              <a:t>常见的两种压缩工具</a:t>
            </a:r>
          </a:p>
          <a:p>
            <a:pPr lvl="2" eaLnBrk="1" hangingPunct="1"/>
            <a:r>
              <a:rPr lang="en-US" altLang="zh-CN" dirty="0" err="1" smtClean="0"/>
              <a:t>WinRAR</a:t>
            </a:r>
            <a:r>
              <a:rPr lang="zh-CN" altLang="en-US" dirty="0" smtClean="0"/>
              <a:t>或</a:t>
            </a:r>
            <a:r>
              <a:rPr lang="en-US" altLang="zh-CN" dirty="0" smtClean="0"/>
              <a:t>WinZip</a:t>
            </a:r>
          </a:p>
          <a:p>
            <a:pPr lvl="1" eaLnBrk="1" hangingPunct="1"/>
            <a:r>
              <a:rPr lang="en-US" altLang="zh-CN" dirty="0" smtClean="0"/>
              <a:t>(2)</a:t>
            </a:r>
            <a:r>
              <a:rPr lang="en-US" altLang="zh-CN" dirty="0" err="1" smtClean="0"/>
              <a:t>Winrar</a:t>
            </a:r>
            <a:r>
              <a:rPr lang="zh-CN" altLang="en-US" dirty="0" smtClean="0"/>
              <a:t>的主要功能</a:t>
            </a:r>
          </a:p>
          <a:p>
            <a:pPr lvl="2" eaLnBrk="1" hangingPunct="1"/>
            <a:r>
              <a:rPr lang="zh-CN" altLang="en-US" dirty="0" smtClean="0"/>
              <a:t>解压缩文件</a:t>
            </a:r>
          </a:p>
          <a:p>
            <a:pPr lvl="2" eaLnBrk="1" hangingPunct="1"/>
            <a:r>
              <a:rPr lang="zh-CN" altLang="en-US" dirty="0" smtClean="0"/>
              <a:t>压缩文件</a:t>
            </a:r>
          </a:p>
          <a:p>
            <a:pPr lvl="3" eaLnBrk="1" hangingPunct="1"/>
            <a:r>
              <a:rPr lang="zh-CN" altLang="en-US" dirty="0" smtClean="0"/>
              <a:t>带有复杂目录结构压缩</a:t>
            </a:r>
          </a:p>
          <a:p>
            <a:pPr lvl="3" eaLnBrk="1" hangingPunct="1"/>
            <a:r>
              <a:rPr lang="zh-CN" altLang="en-US" dirty="0" smtClean="0"/>
              <a:t>添加</a:t>
            </a:r>
            <a:r>
              <a:rPr lang="en-US" altLang="zh-CN" dirty="0" smtClean="0"/>
              <a:t>/</a:t>
            </a:r>
            <a:r>
              <a:rPr lang="zh-CN" altLang="en-US" dirty="0" smtClean="0"/>
              <a:t>删除个别文件</a:t>
            </a:r>
          </a:p>
          <a:p>
            <a:pPr lvl="3" eaLnBrk="1" hangingPunct="1"/>
            <a:r>
              <a:rPr lang="zh-CN" altLang="en-US" dirty="0" smtClean="0"/>
              <a:t>带有密码压缩</a:t>
            </a:r>
          </a:p>
        </p:txBody>
      </p:sp>
    </p:spTree>
    <p:extLst>
      <p:ext uri="{BB962C8B-B14F-4D97-AF65-F5344CB8AC3E}">
        <p14:creationId xmlns:p14="http://schemas.microsoft.com/office/powerpoint/2010/main" val="1416107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</a:t>
            </a:r>
            <a:r>
              <a:rPr lang="zh-CN" altLang="en-US" dirty="0"/>
              <a:t>文件压缩技术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dirty="0" smtClean="0"/>
              <a:t>(3)</a:t>
            </a:r>
            <a:r>
              <a:rPr lang="zh-CN" altLang="en-US" dirty="0" smtClean="0"/>
              <a:t>以</a:t>
            </a:r>
            <a:r>
              <a:rPr lang="en-US" altLang="zh-CN" dirty="0" err="1" smtClean="0"/>
              <a:t>Winrar</a:t>
            </a:r>
            <a:r>
              <a:rPr lang="zh-CN" altLang="en-US" dirty="0" smtClean="0"/>
              <a:t>压缩指定文件或文件夹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直接压缩为普通</a:t>
            </a:r>
            <a:r>
              <a:rPr lang="en-US" altLang="zh-CN" dirty="0" err="1" smtClean="0"/>
              <a:t>rar</a:t>
            </a:r>
            <a:r>
              <a:rPr lang="zh-CN" altLang="en-US" dirty="0" smtClean="0"/>
              <a:t>文件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选择要压缩的文件或文件夹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右单击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选择“添加到压缩文件”</a:t>
            </a:r>
            <a:r>
              <a:rPr lang="en-US" altLang="zh-CN" dirty="0" smtClean="0"/>
              <a:t>/</a:t>
            </a:r>
            <a:r>
              <a:rPr lang="zh-CN" altLang="en-US" dirty="0" smtClean="0"/>
              <a:t>选择“添加到***压缩文件”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压缩为自解压格式的文件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选择要压缩的文件或文件夹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右单击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选择“添加到压缩文件”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在“常规”选项卡，</a:t>
            </a:r>
            <a:r>
              <a:rPr lang="en-US" altLang="zh-CN" dirty="0" smtClean="0"/>
              <a:t>”</a:t>
            </a:r>
            <a:r>
              <a:rPr lang="zh-CN" altLang="en-US" dirty="0" smtClean="0"/>
              <a:t>创建自解压格式压缩文件</a:t>
            </a:r>
            <a:r>
              <a:rPr lang="en-US" altLang="zh-CN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2854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</a:t>
            </a:r>
            <a:r>
              <a:rPr lang="zh-CN" altLang="en-US" dirty="0"/>
              <a:t>文件压缩技术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4"/>
          </a:xfrm>
        </p:spPr>
        <p:txBody>
          <a:bodyPr/>
          <a:lstStyle/>
          <a:p>
            <a:pPr lvl="2"/>
            <a:r>
              <a:rPr lang="zh-CN" altLang="en-US" dirty="0" smtClean="0"/>
              <a:t>压缩为带有密码的压缩文件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选择要压缩的文件或文件夹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右单击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选择“添加到压缩文件”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在“高级”选项卡，选择“设置密码”按钮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设置密码。</a:t>
            </a:r>
            <a:endParaRPr lang="en-US" altLang="zh-CN" dirty="0" smtClean="0"/>
          </a:p>
          <a:p>
            <a:pPr lvl="3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983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</a:t>
            </a:r>
            <a:r>
              <a:rPr lang="zh-CN" altLang="en-US" dirty="0"/>
              <a:t>文件压缩技术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dirty="0" smtClean="0"/>
              <a:t>(4)</a:t>
            </a:r>
            <a:r>
              <a:rPr lang="zh-CN" altLang="en-US" dirty="0" smtClean="0"/>
              <a:t>以</a:t>
            </a:r>
            <a:r>
              <a:rPr lang="en-US" altLang="zh-CN" dirty="0" err="1" smtClean="0"/>
              <a:t>Winrar</a:t>
            </a:r>
            <a:r>
              <a:rPr lang="zh-CN" altLang="en-US" dirty="0" smtClean="0"/>
              <a:t>解压缩某个压缩文件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解压全部文件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右单击某个压缩文件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选择菜单“解压到当前文件夹”</a:t>
            </a:r>
            <a:r>
              <a:rPr lang="en-US" altLang="zh-CN" dirty="0" smtClean="0"/>
              <a:t>/</a:t>
            </a:r>
            <a:r>
              <a:rPr lang="zh-CN" altLang="en-US" dirty="0" smtClean="0"/>
              <a:t>选择“解压到***文件夹”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解压压缩文件中的特定文件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右单击某个压缩文件；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选择菜单“解压文件”</a:t>
            </a:r>
            <a:r>
              <a:rPr lang="en-US" altLang="zh-CN" dirty="0" smtClean="0"/>
              <a:t>(</a:t>
            </a:r>
            <a:r>
              <a:rPr lang="zh-CN" altLang="en-US" dirty="0" smtClean="0"/>
              <a:t>或者直接双击压缩文件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，打开“压缩</a:t>
            </a:r>
            <a:r>
              <a:rPr lang="en-US" altLang="zh-CN" dirty="0" smtClean="0"/>
              <a:t>/</a:t>
            </a:r>
            <a:r>
              <a:rPr lang="zh-CN" altLang="en-US" dirty="0" smtClean="0"/>
              <a:t>解压文件”对话框；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在对话框中，选择要解压出的文件；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单击顶部的按钮“解压到”。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370932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9A91-2546-4CC6-9222-3B7CCA640C3A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9.</a:t>
            </a:r>
            <a:r>
              <a:rPr lang="zh-CN" altLang="en-US" dirty="0" smtClean="0"/>
              <a:t>常用的附件和工具</a:t>
            </a:r>
            <a:endParaRPr lang="zh-CN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9</a:t>
            </a:r>
            <a:r>
              <a:rPr lang="zh-CN" altLang="en-US" b="1" dirty="0" smtClean="0"/>
              <a:t>、</a:t>
            </a:r>
            <a:r>
              <a:rPr lang="zh-CN" altLang="en-US" b="1" dirty="0"/>
              <a:t>常用的附件及工具</a:t>
            </a:r>
          </a:p>
          <a:p>
            <a:pPr lvl="1"/>
            <a:r>
              <a:rPr lang="en-US" altLang="zh-CN" b="1" dirty="0"/>
              <a:t>(1)</a:t>
            </a:r>
            <a:r>
              <a:rPr lang="zh-CN" altLang="en-US" b="1" dirty="0"/>
              <a:t>管理工具  </a:t>
            </a:r>
          </a:p>
          <a:p>
            <a:pPr lvl="2"/>
            <a:r>
              <a:rPr lang="zh-CN" altLang="en-US" dirty="0" smtClean="0"/>
              <a:t>系统信息</a:t>
            </a:r>
            <a:endParaRPr lang="zh-CN" altLang="en-US" dirty="0"/>
          </a:p>
          <a:p>
            <a:pPr lvl="3"/>
            <a:r>
              <a:rPr lang="zh-CN" altLang="en-US" dirty="0"/>
              <a:t>附件－系统工具－系统信息</a:t>
            </a:r>
          </a:p>
          <a:p>
            <a:pPr lvl="2"/>
            <a:r>
              <a:rPr lang="zh-CN" altLang="en-US" dirty="0" smtClean="0"/>
              <a:t>任务管理器</a:t>
            </a:r>
            <a:endParaRPr lang="en-US" altLang="zh-CN" dirty="0" smtClean="0"/>
          </a:p>
          <a:p>
            <a:pPr lvl="3"/>
            <a:r>
              <a:rPr lang="en-US" altLang="zh-CN" dirty="0"/>
              <a:t>&lt;Ctrl&gt;+&lt;Shift&gt;+&lt;Esc&gt;</a:t>
            </a:r>
            <a:endParaRPr lang="zh-CN" altLang="en-US" dirty="0"/>
          </a:p>
          <a:p>
            <a:pPr lvl="3"/>
            <a:r>
              <a:rPr lang="zh-CN" altLang="en-US" dirty="0" smtClean="0"/>
              <a:t>（</a:t>
            </a:r>
            <a:r>
              <a:rPr lang="zh-CN" altLang="en-US" dirty="0"/>
              <a:t>管理运行中的任务、进程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3"/>
            <a:r>
              <a:rPr lang="zh-CN" altLang="en-US" smtClean="0"/>
              <a:t>中止半死亡态的进程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470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BFD4-D275-439D-B515-CDCB44CABD85}" type="slidenum">
              <a:rPr lang="en-US" altLang="zh-CN"/>
              <a:pPr/>
              <a:t>35</a:t>
            </a:fld>
            <a:endParaRPr lang="en-US" altLang="zh-CN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9.</a:t>
            </a:r>
            <a:r>
              <a:rPr lang="zh-CN" altLang="en-US" dirty="0"/>
              <a:t>常用的附件和工具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altLang="zh-CN" b="1" dirty="0"/>
              <a:t>(2)</a:t>
            </a:r>
            <a:r>
              <a:rPr lang="zh-CN" altLang="en-US" b="1" dirty="0"/>
              <a:t>实用软件</a:t>
            </a:r>
            <a:endParaRPr lang="zh-CN" altLang="en-US" dirty="0"/>
          </a:p>
          <a:p>
            <a:pPr lvl="2"/>
            <a:r>
              <a:rPr lang="zh-CN" altLang="en-US" dirty="0"/>
              <a:t>记事本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纯</a:t>
            </a:r>
            <a:r>
              <a:rPr lang="zh-CN" altLang="en-US" dirty="0"/>
              <a:t>文本文档</a:t>
            </a:r>
            <a:r>
              <a:rPr lang="en-US" altLang="zh-CN" dirty="0"/>
              <a:t>(*.txt)</a:t>
            </a:r>
            <a:r>
              <a:rPr lang="zh-CN" altLang="en-US" dirty="0"/>
              <a:t>，没有特殊格式；</a:t>
            </a:r>
          </a:p>
          <a:p>
            <a:pPr lvl="2"/>
            <a:r>
              <a:rPr lang="zh-CN" altLang="en-US" dirty="0"/>
              <a:t>写字板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比</a:t>
            </a:r>
            <a:r>
              <a:rPr lang="zh-CN" altLang="en-US" dirty="0"/>
              <a:t>记事本稍强，可用各种不同的字体和段落样式来编排文档，简化版</a:t>
            </a:r>
            <a:r>
              <a:rPr lang="en-US" altLang="zh-CN" dirty="0"/>
              <a:t>Word</a:t>
            </a:r>
            <a:r>
              <a:rPr lang="zh-CN" altLang="en-US" dirty="0"/>
              <a:t>。</a:t>
            </a:r>
          </a:p>
          <a:p>
            <a:pPr lvl="2"/>
            <a:r>
              <a:rPr lang="zh-CN" altLang="en-US" dirty="0"/>
              <a:t>计算器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标准</a:t>
            </a:r>
            <a:r>
              <a:rPr lang="zh-CN" altLang="en-US" dirty="0"/>
              <a:t>型和</a:t>
            </a:r>
            <a:r>
              <a:rPr lang="zh-CN" altLang="en-US" dirty="0" smtClean="0"/>
              <a:t>科学型等类型（</a:t>
            </a:r>
            <a:r>
              <a:rPr lang="zh-CN" altLang="en-US" dirty="0"/>
              <a:t>查看菜单中切换</a:t>
            </a:r>
            <a:r>
              <a:rPr lang="zh-CN" altLang="en-US" dirty="0" smtClean="0"/>
              <a:t>），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可以</a:t>
            </a:r>
            <a:r>
              <a:rPr lang="zh-CN" altLang="en-US" dirty="0"/>
              <a:t>实现数制转换</a:t>
            </a:r>
          </a:p>
          <a:p>
            <a:pPr lvl="2"/>
            <a:r>
              <a:rPr lang="zh-CN" altLang="en-US" dirty="0"/>
              <a:t>画图软件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(</a:t>
            </a:r>
            <a:r>
              <a:rPr lang="zh-CN" altLang="en-US" dirty="0"/>
              <a:t>主要处理：*</a:t>
            </a:r>
            <a:r>
              <a:rPr lang="en-US" altLang="zh-CN" dirty="0"/>
              <a:t>.bmp</a:t>
            </a:r>
            <a:r>
              <a:rPr lang="zh-CN" altLang="en-US" dirty="0"/>
              <a:t>、</a:t>
            </a:r>
            <a:r>
              <a:rPr lang="en-US" altLang="zh-CN" dirty="0"/>
              <a:t>gif</a:t>
            </a:r>
            <a:r>
              <a:rPr lang="zh-CN" altLang="en-US" dirty="0"/>
              <a:t>和</a:t>
            </a:r>
            <a:r>
              <a:rPr lang="en-US" altLang="zh-CN" dirty="0"/>
              <a:t>jpg</a:t>
            </a:r>
            <a:r>
              <a:rPr lang="zh-CN" altLang="en-US" dirty="0"/>
              <a:t>文档</a:t>
            </a:r>
            <a:r>
              <a:rPr lang="en-US" altLang="zh-CN" dirty="0"/>
              <a:t>)</a:t>
            </a:r>
            <a:r>
              <a:rPr lang="zh-CN" altLang="en-US" dirty="0"/>
              <a:t>。线形选择，色彩。</a:t>
            </a:r>
          </a:p>
          <a:p>
            <a:pPr lvl="3"/>
            <a:r>
              <a:rPr lang="zh-CN" altLang="en-US" dirty="0"/>
              <a:t>椭圆、矩形（</a:t>
            </a:r>
            <a:r>
              <a:rPr lang="en-US" altLang="zh-CN" dirty="0"/>
              <a:t>Shift+</a:t>
            </a:r>
            <a:r>
              <a:rPr lang="zh-CN" altLang="en-US" dirty="0"/>
              <a:t>拖动）</a:t>
            </a:r>
            <a:r>
              <a:rPr lang="en-US" altLang="zh-CN" dirty="0">
                <a:latin typeface="Arial"/>
              </a:rPr>
              <a:t>——</a:t>
            </a:r>
            <a:r>
              <a:rPr lang="zh-CN" altLang="en-US" dirty="0"/>
              <a:t>保存图形文件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084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5735-2C8C-4012-912E-9C3A48589F8B}" type="slidenum">
              <a:rPr lang="en-US" altLang="zh-CN"/>
              <a:pPr/>
              <a:t>36</a:t>
            </a:fld>
            <a:endParaRPr lang="en-US" altLang="zh-CN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小结</a:t>
            </a:r>
            <a:endParaRPr lang="zh-CN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48818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zh-CN" altLang="en-US" sz="2600" dirty="0" smtClean="0"/>
              <a:t>特点</a:t>
            </a:r>
            <a:endParaRPr lang="en-US" altLang="zh-CN" sz="2600" dirty="0" smtClean="0"/>
          </a:p>
          <a:p>
            <a:pPr lvl="1">
              <a:lnSpc>
                <a:spcPct val="90000"/>
              </a:lnSpc>
            </a:pPr>
            <a:r>
              <a:rPr lang="zh-CN" altLang="en-US" sz="2600" dirty="0"/>
              <a:t>单</a:t>
            </a:r>
            <a:r>
              <a:rPr lang="zh-CN" altLang="en-US" sz="2600" dirty="0" smtClean="0"/>
              <a:t>选题</a:t>
            </a:r>
            <a:endParaRPr lang="en-US" altLang="zh-CN" sz="2600" dirty="0" smtClean="0"/>
          </a:p>
          <a:p>
            <a:pPr lvl="1">
              <a:lnSpc>
                <a:spcPct val="90000"/>
              </a:lnSpc>
            </a:pPr>
            <a:r>
              <a:rPr lang="zh-CN" altLang="en-US" sz="2600" dirty="0"/>
              <a:t>操作</a:t>
            </a:r>
            <a:r>
              <a:rPr lang="zh-CN" altLang="en-US" sz="2600" dirty="0" smtClean="0"/>
              <a:t>题</a:t>
            </a:r>
            <a:r>
              <a:rPr lang="en-US" altLang="zh-CN" sz="2600" dirty="0" smtClean="0"/>
              <a:t>1</a:t>
            </a:r>
            <a:r>
              <a:rPr lang="zh-CN" altLang="en-US" sz="2600"/>
              <a:t>道</a:t>
            </a:r>
            <a:endParaRPr lang="en-US" altLang="zh-CN" sz="2600" dirty="0" smtClean="0"/>
          </a:p>
          <a:p>
            <a:pPr>
              <a:lnSpc>
                <a:spcPct val="90000"/>
              </a:lnSpc>
            </a:pPr>
            <a:r>
              <a:rPr lang="zh-CN" altLang="en-US" sz="2600" dirty="0" smtClean="0"/>
              <a:t>考核内容</a:t>
            </a:r>
            <a:endParaRPr lang="zh-CN" altLang="en-US" sz="2600" dirty="0"/>
          </a:p>
          <a:p>
            <a:pPr lvl="1">
              <a:lnSpc>
                <a:spcPct val="90000"/>
              </a:lnSpc>
            </a:pPr>
            <a:r>
              <a:rPr lang="zh-CN" altLang="en-US" sz="2500" dirty="0" smtClean="0"/>
              <a:t>文件</a:t>
            </a:r>
            <a:r>
              <a:rPr lang="zh-CN" altLang="en-US" sz="2500" dirty="0"/>
              <a:t>复制</a:t>
            </a:r>
          </a:p>
          <a:p>
            <a:pPr lvl="1">
              <a:lnSpc>
                <a:spcPct val="90000"/>
              </a:lnSpc>
            </a:pPr>
            <a:r>
              <a:rPr lang="zh-CN" altLang="en-US" sz="2500" dirty="0"/>
              <a:t>文件搬移</a:t>
            </a:r>
          </a:p>
          <a:p>
            <a:pPr lvl="1">
              <a:lnSpc>
                <a:spcPct val="90000"/>
              </a:lnSpc>
            </a:pPr>
            <a:r>
              <a:rPr lang="zh-CN" altLang="en-US" sz="2500" dirty="0"/>
              <a:t>创建文件夹</a:t>
            </a:r>
          </a:p>
          <a:p>
            <a:pPr lvl="1">
              <a:lnSpc>
                <a:spcPct val="90000"/>
              </a:lnSpc>
            </a:pPr>
            <a:r>
              <a:rPr lang="zh-CN" altLang="en-US" sz="2500" dirty="0"/>
              <a:t>创建快捷方式</a:t>
            </a:r>
          </a:p>
          <a:p>
            <a:pPr lvl="1">
              <a:lnSpc>
                <a:spcPct val="90000"/>
              </a:lnSpc>
            </a:pPr>
            <a:r>
              <a:rPr lang="zh-CN" altLang="en-US" sz="2500" dirty="0"/>
              <a:t>设置文件属性</a:t>
            </a:r>
          </a:p>
          <a:p>
            <a:pPr lvl="1">
              <a:lnSpc>
                <a:spcPct val="90000"/>
              </a:lnSpc>
            </a:pPr>
            <a:r>
              <a:rPr lang="zh-CN" altLang="en-US" sz="2500" dirty="0"/>
              <a:t>删除文件与清空回收站</a:t>
            </a:r>
          </a:p>
          <a:p>
            <a:pPr lvl="1">
              <a:lnSpc>
                <a:spcPct val="90000"/>
              </a:lnSpc>
            </a:pPr>
            <a:r>
              <a:rPr lang="zh-CN" altLang="en-US" sz="2500" dirty="0"/>
              <a:t>检查</a:t>
            </a:r>
            <a:r>
              <a:rPr lang="en-US" altLang="zh-CN" sz="2500" dirty="0"/>
              <a:t>Windows</a:t>
            </a:r>
            <a:r>
              <a:rPr lang="zh-CN" altLang="en-US" sz="2500" dirty="0"/>
              <a:t>配置状态</a:t>
            </a:r>
          </a:p>
          <a:p>
            <a:pPr lvl="1">
              <a:lnSpc>
                <a:spcPct val="90000"/>
              </a:lnSpc>
            </a:pPr>
            <a:r>
              <a:rPr lang="en-US" altLang="zh-CN" sz="2500" dirty="0"/>
              <a:t>Windows</a:t>
            </a:r>
            <a:r>
              <a:rPr lang="zh-CN" altLang="en-US" sz="2500" dirty="0"/>
              <a:t>显示</a:t>
            </a:r>
            <a:r>
              <a:rPr lang="zh-CN" altLang="en-US" sz="2500" dirty="0" smtClean="0"/>
              <a:t>设置</a:t>
            </a:r>
            <a:endParaRPr lang="en-US" altLang="zh-CN" sz="2500" dirty="0" smtClean="0"/>
          </a:p>
          <a:p>
            <a:pPr lvl="1">
              <a:lnSpc>
                <a:spcPct val="90000"/>
              </a:lnSpc>
            </a:pPr>
            <a:r>
              <a:rPr lang="zh-CN" altLang="en-US" sz="2500" dirty="0" smtClean="0"/>
              <a:t>文件压缩与解压缩</a:t>
            </a:r>
            <a:endParaRPr lang="zh-CN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60784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基本知识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sz="2500" smtClean="0"/>
              <a:t>Windows </a:t>
            </a:r>
            <a:r>
              <a:rPr lang="zh-CN" altLang="en-US" sz="2500" smtClean="0"/>
              <a:t>特点</a:t>
            </a:r>
            <a:endParaRPr lang="en-US" altLang="zh-CN" sz="2500" smtClean="0"/>
          </a:p>
          <a:p>
            <a:pPr lvl="2"/>
            <a:r>
              <a:rPr lang="zh-CN" altLang="en-US" sz="1900" b="1" smtClean="0"/>
              <a:t>是一种多用户、多任务、图形界面的操作系统；</a:t>
            </a:r>
            <a:endParaRPr lang="en-US" altLang="zh-CN" sz="1900" b="1" smtClean="0"/>
          </a:p>
          <a:p>
            <a:pPr lvl="2"/>
            <a:r>
              <a:rPr lang="zh-CN" altLang="en-US" sz="1900" b="1" smtClean="0"/>
              <a:t>微软公司的著名操作系统。</a:t>
            </a:r>
          </a:p>
          <a:p>
            <a:pPr lvl="1"/>
            <a:r>
              <a:rPr lang="en-US" altLang="zh-CN" sz="2500" smtClean="0"/>
              <a:t>Windows</a:t>
            </a:r>
            <a:r>
              <a:rPr lang="zh-CN" altLang="en-US" sz="2500" smtClean="0"/>
              <a:t>常见版本</a:t>
            </a:r>
            <a:endParaRPr lang="en-US" altLang="zh-CN" sz="2500" smtClean="0"/>
          </a:p>
          <a:p>
            <a:pPr lvl="2"/>
            <a:r>
              <a:rPr lang="zh-CN" altLang="en-US" sz="2100" b="1" smtClean="0"/>
              <a:t>个人版：</a:t>
            </a:r>
            <a:endParaRPr lang="en-US" altLang="zh-CN" sz="2100" b="1" smtClean="0"/>
          </a:p>
          <a:p>
            <a:pPr lvl="3"/>
            <a:r>
              <a:rPr lang="en-US" altLang="zh-CN" sz="1700" b="1" smtClean="0"/>
              <a:t>Windows 95 </a:t>
            </a:r>
            <a:r>
              <a:rPr lang="zh-CN" altLang="en-US" sz="1700" b="1" smtClean="0"/>
              <a:t>、</a:t>
            </a:r>
            <a:r>
              <a:rPr lang="en-US" altLang="zh-CN" sz="1700" b="1" smtClean="0"/>
              <a:t>Windows 98</a:t>
            </a:r>
            <a:r>
              <a:rPr lang="zh-CN" altLang="en-US" sz="1700" b="1" smtClean="0"/>
              <a:t>、</a:t>
            </a:r>
            <a:r>
              <a:rPr lang="en-US" altLang="zh-CN" sz="1700" b="1" smtClean="0"/>
              <a:t>Windows 2000</a:t>
            </a:r>
            <a:r>
              <a:rPr lang="zh-CN" altLang="en-US" sz="1700" b="1" smtClean="0"/>
              <a:t>、</a:t>
            </a:r>
            <a:r>
              <a:rPr lang="en-US" altLang="zh-CN" sz="1700" b="1" smtClean="0"/>
              <a:t>Windows XP </a:t>
            </a:r>
            <a:r>
              <a:rPr lang="zh-CN" altLang="en-US" sz="1700" b="1" smtClean="0"/>
              <a:t>、</a:t>
            </a:r>
            <a:r>
              <a:rPr lang="en-US" altLang="zh-CN" sz="1700" b="1" smtClean="0"/>
              <a:t>Windows Vista,  Windows  7</a:t>
            </a:r>
            <a:r>
              <a:rPr lang="zh-CN" altLang="en-US" sz="1700" b="1" smtClean="0"/>
              <a:t>、</a:t>
            </a:r>
            <a:r>
              <a:rPr lang="en-US" altLang="zh-CN" sz="1700" b="1" smtClean="0"/>
              <a:t>Windows 8</a:t>
            </a:r>
          </a:p>
          <a:p>
            <a:pPr lvl="2"/>
            <a:r>
              <a:rPr lang="zh-CN" altLang="en-US" sz="2100" b="1" smtClean="0"/>
              <a:t>服务器版</a:t>
            </a:r>
            <a:endParaRPr lang="en-US" altLang="zh-CN" sz="2100" b="1" smtClean="0"/>
          </a:p>
          <a:p>
            <a:pPr lvl="3"/>
            <a:r>
              <a:rPr lang="en-US" altLang="zh-CN" sz="1700" b="1" smtClean="0"/>
              <a:t>Windows  NT,  Windows  2000 Server,   Windows  Server 2003</a:t>
            </a:r>
            <a:r>
              <a:rPr lang="zh-CN" altLang="en-US" sz="1700" b="1" smtClean="0"/>
              <a:t>等。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31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最基本操作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600" b="1" dirty="0" smtClean="0"/>
              <a:t>2</a:t>
            </a:r>
            <a:r>
              <a:rPr lang="zh-CN" altLang="en-US" sz="2600" b="1" dirty="0" smtClean="0"/>
              <a:t>、最基本操作</a:t>
            </a:r>
            <a:endParaRPr lang="zh-CN" altLang="en-US" sz="2600" dirty="0" smtClean="0"/>
          </a:p>
          <a:p>
            <a:pPr lvl="1"/>
            <a:r>
              <a:rPr lang="zh-CN" altLang="en-US" dirty="0" smtClean="0"/>
              <a:t>鼠标操作</a:t>
            </a:r>
            <a:endParaRPr lang="en-US" altLang="zh-CN" dirty="0" smtClean="0"/>
          </a:p>
          <a:p>
            <a:pPr lvl="2"/>
            <a:r>
              <a:rPr lang="zh-CN" altLang="en-US" sz="1800" dirty="0" smtClean="0"/>
              <a:t>鼠标器的形状</a:t>
            </a:r>
          </a:p>
          <a:p>
            <a:pPr lvl="3"/>
            <a:r>
              <a:rPr lang="zh-CN" altLang="en-US" sz="1700" dirty="0" smtClean="0"/>
              <a:t>指向、等待、精确定位等</a:t>
            </a:r>
          </a:p>
          <a:p>
            <a:pPr lvl="2"/>
            <a:r>
              <a:rPr lang="zh-CN" altLang="en-US" sz="1800" dirty="0" smtClean="0"/>
              <a:t>鼠标器的操作</a:t>
            </a:r>
          </a:p>
          <a:p>
            <a:pPr lvl="3"/>
            <a:r>
              <a:rPr lang="zh-CN" altLang="en-US" sz="1700" dirty="0" smtClean="0"/>
              <a:t>指向：</a:t>
            </a:r>
            <a:r>
              <a:rPr lang="zh-CN" altLang="zh-CN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移动：拖动：</a:t>
            </a:r>
            <a:endParaRPr lang="en-US" altLang="zh-CN" sz="1700" dirty="0" smtClean="0"/>
          </a:p>
          <a:p>
            <a:pPr lvl="3"/>
            <a:r>
              <a:rPr lang="zh-CN" altLang="en-US" sz="1700" dirty="0" smtClean="0"/>
              <a:t>左单击（选择）：右单击：双击：</a:t>
            </a:r>
            <a:endParaRPr lang="en-US" altLang="zh-CN" sz="1700" dirty="0" smtClean="0"/>
          </a:p>
          <a:p>
            <a:pPr lvl="1"/>
            <a:r>
              <a:rPr lang="zh-CN" altLang="en-US" dirty="0" smtClean="0"/>
              <a:t>键盘操作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&lt;Ctrl&gt;+</a:t>
            </a:r>
            <a:r>
              <a:rPr lang="zh-CN" altLang="en-US" dirty="0" smtClean="0"/>
              <a:t>某一键、</a:t>
            </a:r>
            <a:r>
              <a:rPr lang="en-US" altLang="zh-CN" dirty="0" smtClean="0"/>
              <a:t>&lt;Enter&gt;</a:t>
            </a:r>
            <a:r>
              <a:rPr lang="zh-CN" altLang="en-US" dirty="0" smtClean="0"/>
              <a:t>、</a:t>
            </a:r>
            <a:r>
              <a:rPr lang="en-US" altLang="zh-CN" dirty="0" smtClean="0"/>
              <a:t>&lt;</a:t>
            </a:r>
            <a:r>
              <a:rPr lang="en-US" altLang="zh-CN" dirty="0" err="1" smtClean="0"/>
              <a:t>PrintScreen</a:t>
            </a:r>
            <a:r>
              <a:rPr lang="en-US" altLang="zh-CN" dirty="0" smtClean="0"/>
              <a:t>&gt;</a:t>
            </a:r>
          </a:p>
          <a:p>
            <a:pPr lvl="2"/>
            <a:r>
              <a:rPr lang="en-US" altLang="zh-CN" dirty="0" smtClean="0"/>
              <a:t>&lt;Win&gt;+</a:t>
            </a:r>
            <a:r>
              <a:rPr lang="zh-CN" altLang="en-US" dirty="0" smtClean="0"/>
              <a:t>某一键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144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A10E-4CEE-4E97-9D65-7E3F3019C741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最基本操作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dirty="0" smtClean="0"/>
              <a:t>windows </a:t>
            </a:r>
            <a:r>
              <a:rPr lang="zh-CN" altLang="en-US" dirty="0"/>
              <a:t>的启动与退出</a:t>
            </a:r>
          </a:p>
          <a:p>
            <a:pPr lvl="2"/>
            <a:r>
              <a:rPr lang="en-US" altLang="zh-CN" b="1" dirty="0"/>
              <a:t>Windows </a:t>
            </a:r>
            <a:r>
              <a:rPr lang="en-US" altLang="zh-CN" b="1" dirty="0" smtClean="0"/>
              <a:t>7</a:t>
            </a:r>
            <a:r>
              <a:rPr lang="zh-CN" altLang="en-US" b="1" dirty="0" smtClean="0"/>
              <a:t>启动</a:t>
            </a:r>
            <a:endParaRPr lang="zh-CN" altLang="en-US" b="1" dirty="0"/>
          </a:p>
          <a:p>
            <a:pPr lvl="3"/>
            <a:r>
              <a:rPr lang="en-US" altLang="zh-CN" b="1" dirty="0"/>
              <a:t>BIOS</a:t>
            </a:r>
            <a:r>
              <a:rPr lang="zh-CN" altLang="en-US" b="1" dirty="0"/>
              <a:t>引导并启动</a:t>
            </a:r>
            <a:r>
              <a:rPr lang="en-US" altLang="zh-CN" b="1" dirty="0"/>
              <a:t>Windows </a:t>
            </a:r>
            <a:r>
              <a:rPr lang="en-US" altLang="zh-CN" b="1" dirty="0" smtClean="0"/>
              <a:t>7</a:t>
            </a:r>
            <a:r>
              <a:rPr lang="zh-CN" altLang="en-US" b="1" dirty="0" smtClean="0"/>
              <a:t>系统</a:t>
            </a:r>
            <a:r>
              <a:rPr lang="zh-CN" altLang="en-US" b="1" dirty="0"/>
              <a:t>，使之常驻内存。</a:t>
            </a:r>
          </a:p>
          <a:p>
            <a:pPr lvl="2"/>
            <a:r>
              <a:rPr lang="en-US" altLang="zh-CN" dirty="0"/>
              <a:t>Windows </a:t>
            </a:r>
            <a:r>
              <a:rPr lang="en-US" altLang="zh-CN" dirty="0" smtClean="0"/>
              <a:t>7</a:t>
            </a:r>
            <a:r>
              <a:rPr lang="zh-CN" altLang="en-US" dirty="0" smtClean="0"/>
              <a:t>的</a:t>
            </a:r>
            <a:r>
              <a:rPr lang="zh-CN" altLang="en-US" dirty="0"/>
              <a:t>关闭</a:t>
            </a:r>
          </a:p>
          <a:p>
            <a:pPr lvl="3"/>
            <a:r>
              <a:rPr lang="zh-CN" altLang="en-US" dirty="0" smtClean="0"/>
              <a:t>选择</a:t>
            </a:r>
            <a:r>
              <a:rPr lang="en-US" altLang="zh-CN" dirty="0"/>
              <a:t>&lt;</a:t>
            </a:r>
            <a:r>
              <a:rPr lang="zh-CN" altLang="en-US" dirty="0"/>
              <a:t>开始</a:t>
            </a:r>
            <a:r>
              <a:rPr lang="en-US" altLang="zh-CN" dirty="0"/>
              <a:t>&gt;</a:t>
            </a:r>
            <a:r>
              <a:rPr lang="en-US" altLang="zh-CN" dirty="0">
                <a:latin typeface="Arial"/>
              </a:rPr>
              <a:t>——</a:t>
            </a:r>
            <a:r>
              <a:rPr lang="en-US" altLang="zh-CN" dirty="0"/>
              <a:t>&lt;</a:t>
            </a:r>
            <a:r>
              <a:rPr lang="zh-CN" altLang="en-US" dirty="0" smtClean="0"/>
              <a:t>关机</a:t>
            </a:r>
            <a:r>
              <a:rPr lang="en-US" altLang="zh-CN" dirty="0" smtClean="0"/>
              <a:t>&gt;</a:t>
            </a:r>
            <a:endParaRPr lang="en-US" altLang="zh-CN" dirty="0"/>
          </a:p>
          <a:p>
            <a:pPr lvl="3"/>
            <a:r>
              <a:rPr lang="zh-CN" altLang="en-US" dirty="0" smtClean="0"/>
              <a:t>使用</a:t>
            </a:r>
            <a:r>
              <a:rPr lang="zh-CN" altLang="en-US" dirty="0"/>
              <a:t>键盘</a:t>
            </a:r>
            <a:r>
              <a:rPr lang="en-US" altLang="zh-CN" dirty="0"/>
              <a:t>&lt;Alt&gt;-&lt;F4</a:t>
            </a:r>
            <a:r>
              <a:rPr lang="en-US" altLang="zh-CN" dirty="0" smtClean="0"/>
              <a:t>&gt;</a:t>
            </a:r>
          </a:p>
          <a:p>
            <a:pPr lvl="2"/>
            <a:r>
              <a:rPr lang="zh-CN" altLang="en-US" dirty="0" smtClean="0"/>
              <a:t>休眠、重启等</a:t>
            </a:r>
            <a:endParaRPr lang="en-US" altLang="zh-CN" dirty="0" smtClean="0"/>
          </a:p>
          <a:p>
            <a:pPr lvl="3"/>
            <a:r>
              <a:rPr lang="zh-CN" altLang="en-US" dirty="0"/>
              <a:t>选择</a:t>
            </a:r>
            <a:r>
              <a:rPr lang="en-US" altLang="zh-CN" dirty="0"/>
              <a:t>&lt;</a:t>
            </a:r>
            <a:r>
              <a:rPr lang="zh-CN" altLang="en-US" dirty="0"/>
              <a:t>开始</a:t>
            </a:r>
            <a:r>
              <a:rPr lang="en-US" altLang="zh-CN" dirty="0"/>
              <a:t>&gt;</a:t>
            </a:r>
            <a:r>
              <a:rPr lang="en-US" altLang="zh-CN" dirty="0">
                <a:latin typeface="Arial"/>
              </a:rPr>
              <a:t>——</a:t>
            </a:r>
            <a:r>
              <a:rPr lang="en-US" altLang="zh-CN" dirty="0"/>
              <a:t>&lt;</a:t>
            </a:r>
            <a:r>
              <a:rPr lang="zh-CN" altLang="en-US" dirty="0"/>
              <a:t>关机</a:t>
            </a:r>
            <a:r>
              <a:rPr lang="en-US" altLang="zh-CN" dirty="0" smtClean="0"/>
              <a:t>&gt;</a:t>
            </a:r>
            <a:r>
              <a:rPr lang="zh-CN" altLang="en-US" dirty="0" smtClean="0"/>
              <a:t>右侧的按钮</a:t>
            </a:r>
            <a:endParaRPr lang="en-US" altLang="zh-CN" dirty="0"/>
          </a:p>
          <a:p>
            <a:pPr lvl="3"/>
            <a:r>
              <a:rPr lang="zh-CN" altLang="en-US" dirty="0" smtClean="0"/>
              <a:t>选择某个选项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0117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D55B-EBD3-4ADD-B96A-AC102F76A425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 </a:t>
            </a:r>
            <a:r>
              <a:rPr lang="en-US" altLang="zh-CN" dirty="0" smtClean="0"/>
              <a:t>Windows</a:t>
            </a:r>
            <a:r>
              <a:rPr lang="zh-CN" altLang="en-US" dirty="0" smtClean="0"/>
              <a:t>桌面构成</a:t>
            </a:r>
            <a:endParaRPr lang="zh-CN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Windows</a:t>
            </a:r>
            <a:r>
              <a:rPr lang="zh-CN" altLang="en-US" b="1" dirty="0" smtClean="0"/>
              <a:t>桌面组成</a:t>
            </a:r>
            <a:endParaRPr lang="zh-CN" altLang="en-US" dirty="0" smtClean="0"/>
          </a:p>
          <a:p>
            <a:pPr lvl="1">
              <a:lnSpc>
                <a:spcPct val="90000"/>
              </a:lnSpc>
            </a:pPr>
            <a:r>
              <a:rPr lang="zh-CN" altLang="en-US" dirty="0" smtClean="0"/>
              <a:t> </a:t>
            </a:r>
            <a:r>
              <a:rPr lang="en-US" altLang="zh-CN" dirty="0" smtClean="0"/>
              <a:t>Windows</a:t>
            </a:r>
            <a:r>
              <a:rPr lang="zh-CN" altLang="en-US" dirty="0" smtClean="0"/>
              <a:t>桌面成员</a:t>
            </a:r>
            <a:endParaRPr lang="en-US" altLang="zh-CN" dirty="0" smtClean="0"/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认识桌面成员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图标</a:t>
            </a:r>
            <a:r>
              <a:rPr lang="en-US" altLang="zh-CN" dirty="0" smtClean="0"/>
              <a:t>(</a:t>
            </a:r>
            <a:r>
              <a:rPr lang="zh-CN" altLang="en-US" dirty="0" smtClean="0"/>
              <a:t>回收站、计算机、网络的</a:t>
            </a:r>
            <a:r>
              <a:rPr lang="en-US" altLang="zh-CN" dirty="0" smtClean="0"/>
              <a:t>)</a:t>
            </a:r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任务栏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开始菜单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小工具（可能有）</a:t>
            </a:r>
            <a:endParaRPr lang="en-US" altLang="zh-CN" dirty="0" smtClean="0"/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重新排列图标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9881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kern="1200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4953" dir="5400000" sy="-100000"/>
                </a:effectLst>
                <a:latin typeface="华文行楷" pitchFamily="2" charset="-122"/>
                <a:ea typeface="华文行楷" pitchFamily="2" charset="-122"/>
                <a:cs typeface="+mj-cs"/>
              </a:rPr>
              <a:t>3.</a:t>
            </a:r>
            <a:r>
              <a:rPr lang="zh-CN" altLang="zh-CN" sz="4000" b="1" kern="1200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4953" dir="5400000" sy="-100000"/>
                </a:effectLst>
                <a:latin typeface="华文行楷" pitchFamily="2" charset="-122"/>
                <a:ea typeface="华文行楷" pitchFamily="2" charset="-122"/>
                <a:cs typeface="+mj-cs"/>
              </a:rPr>
              <a:t> </a:t>
            </a:r>
            <a:r>
              <a:rPr lang="en-US" altLang="zh-CN" sz="4000" b="1" kern="1200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4953" dir="5400000" sy="-100000"/>
                </a:effectLst>
                <a:latin typeface="华文行楷" pitchFamily="2" charset="-122"/>
                <a:ea typeface="华文行楷" pitchFamily="2" charset="-122"/>
                <a:cs typeface="+mj-cs"/>
              </a:rPr>
              <a:t>Windows</a:t>
            </a:r>
            <a:r>
              <a:rPr lang="zh-CN" altLang="zh-CN" sz="4000" b="1" kern="1200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4953" dir="5400000" sy="-100000"/>
                </a:effectLst>
                <a:latin typeface="华文行楷" pitchFamily="2" charset="-122"/>
                <a:ea typeface="华文行楷" pitchFamily="2" charset="-122"/>
                <a:cs typeface="+mj-cs"/>
              </a:rPr>
              <a:t>桌面构成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90000"/>
              </a:lnSpc>
            </a:pPr>
            <a:r>
              <a:rPr lang="zh-CN" altLang="en-US" dirty="0" smtClean="0"/>
              <a:t> </a:t>
            </a:r>
            <a:r>
              <a:rPr lang="en-US" altLang="zh-CN" dirty="0" smtClean="0"/>
              <a:t>Windows</a:t>
            </a:r>
            <a:r>
              <a:rPr lang="zh-CN" altLang="en-US" dirty="0" smtClean="0"/>
              <a:t>任务栏</a:t>
            </a:r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状态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锁定与非锁定状态：</a:t>
            </a:r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右侧是后台运行的监视程序（不宜太多）。</a:t>
            </a:r>
            <a:endParaRPr lang="en-US" altLang="zh-CN" dirty="0" smtClean="0"/>
          </a:p>
          <a:p>
            <a:pPr lvl="4">
              <a:lnSpc>
                <a:spcPct val="90000"/>
              </a:lnSpc>
            </a:pPr>
            <a:r>
              <a:rPr lang="zh-CN" altLang="en-US" dirty="0"/>
              <a:t>语言</a:t>
            </a:r>
            <a:r>
              <a:rPr lang="zh-CN" altLang="en-US" dirty="0" smtClean="0"/>
              <a:t>栏、音量控制器等</a:t>
            </a:r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操作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任务栏的位置（只能在四边）、</a:t>
            </a:r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大小</a:t>
            </a:r>
            <a:r>
              <a:rPr lang="en-US" altLang="zh-CN" dirty="0" smtClean="0"/>
              <a:t>;</a:t>
            </a:r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设置属性，隐藏，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把程序图标附加到任务栏</a:t>
            </a:r>
          </a:p>
          <a:p>
            <a:pPr lvl="1">
              <a:lnSpc>
                <a:spcPct val="90000"/>
              </a:lnSpc>
            </a:pPr>
            <a:r>
              <a:rPr lang="zh-CN" altLang="en-US" dirty="0" smtClean="0"/>
              <a:t>  </a:t>
            </a:r>
            <a:r>
              <a:rPr lang="en-US" altLang="zh-CN" dirty="0" smtClean="0"/>
              <a:t>Windows</a:t>
            </a:r>
            <a:r>
              <a:rPr lang="zh-CN" altLang="en-US" dirty="0" smtClean="0"/>
              <a:t>开始菜单</a:t>
            </a:r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含所有应用程序的快捷方式</a:t>
            </a:r>
            <a:endParaRPr lang="en-US" altLang="zh-CN" dirty="0" smtClean="0"/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设置开始菜单的属性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817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003D-558B-40A5-B5E1-31C6FCC00683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 </a:t>
            </a:r>
            <a:r>
              <a:rPr lang="en-US" altLang="zh-CN" dirty="0" smtClean="0"/>
              <a:t>Windows</a:t>
            </a:r>
            <a:r>
              <a:rPr lang="zh-CN" altLang="en-US" dirty="0" smtClean="0"/>
              <a:t>窗口操作</a:t>
            </a:r>
            <a:endParaRPr lang="zh-CN" alt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5"/>
            <a:ext cx="8229600" cy="4679379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4</a:t>
            </a:r>
            <a:r>
              <a:rPr lang="zh-CN" altLang="en-US" b="1" dirty="0" smtClean="0"/>
              <a:t>、</a:t>
            </a:r>
            <a:r>
              <a:rPr lang="zh-CN" altLang="en-US" b="1" dirty="0"/>
              <a:t>窗口操作</a:t>
            </a:r>
          </a:p>
          <a:p>
            <a:pPr lvl="1"/>
            <a:r>
              <a:rPr lang="en-US" altLang="zh-CN" sz="2400" dirty="0"/>
              <a:t>Windows</a:t>
            </a:r>
            <a:r>
              <a:rPr lang="zh-CN" altLang="en-US" sz="2400" dirty="0"/>
              <a:t>采用多窗口技术</a:t>
            </a:r>
          </a:p>
          <a:p>
            <a:pPr lvl="2"/>
            <a:r>
              <a:rPr lang="zh-CN" altLang="en-US" sz="1900" dirty="0"/>
              <a:t>有应用程序窗口、文档窗口、文件夹窗口、对话窗口等。</a:t>
            </a:r>
          </a:p>
          <a:p>
            <a:pPr lvl="1"/>
            <a:r>
              <a:rPr lang="en-US" altLang="zh-CN" sz="2400" dirty="0"/>
              <a:t>Windows</a:t>
            </a:r>
            <a:r>
              <a:rPr lang="zh-CN" altLang="en-US" sz="2400" dirty="0"/>
              <a:t>窗口组成</a:t>
            </a:r>
          </a:p>
          <a:p>
            <a:pPr lvl="2"/>
            <a:r>
              <a:rPr lang="zh-CN" altLang="en-US" sz="1900" dirty="0" smtClean="0"/>
              <a:t>标题栏</a:t>
            </a:r>
            <a:endParaRPr lang="en-US" altLang="zh-CN" sz="1900" dirty="0" smtClean="0"/>
          </a:p>
          <a:p>
            <a:pPr lvl="3"/>
            <a:r>
              <a:rPr lang="en-US" altLang="zh-CN" dirty="0" smtClean="0"/>
              <a:t>(</a:t>
            </a:r>
            <a:r>
              <a:rPr lang="zh-CN" altLang="en-US" dirty="0"/>
              <a:t>控制按钮、 最小化按钮、最大化按钮（恢复按钮）、关闭按钮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zh-CN" altLang="zh-CN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窗口标识</a:t>
            </a:r>
            <a:endParaRPr lang="en-US" altLang="zh-CN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CN" altLang="zh-CN" sz="1800" kern="1200" dirty="0" smtClean="0">
                <a:solidFill>
                  <a:schemeClr val="tx1"/>
                </a:solidFill>
                <a:effectLst/>
              </a:rPr>
              <a:t>（控制菜单的位置、用途）</a:t>
            </a:r>
            <a:endParaRPr lang="zh-CN" altLang="en-US" sz="1800" dirty="0"/>
          </a:p>
          <a:p>
            <a:pPr lvl="2"/>
            <a:r>
              <a:rPr lang="zh-CN" altLang="en-US" sz="1900" dirty="0"/>
              <a:t>菜单栏（访问键、快捷键</a:t>
            </a:r>
            <a:r>
              <a:rPr lang="zh-CN" altLang="en-US" sz="1900" dirty="0" smtClean="0"/>
              <a:t>）</a:t>
            </a:r>
            <a:endParaRPr lang="en-US" altLang="zh-CN" sz="1900" dirty="0" smtClean="0"/>
          </a:p>
        </p:txBody>
      </p:sp>
    </p:spTree>
    <p:extLst>
      <p:ext uri="{BB962C8B-B14F-4D97-AF65-F5344CB8AC3E}">
        <p14:creationId xmlns:p14="http://schemas.microsoft.com/office/powerpoint/2010/main" val="353682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2024</Words>
  <Application>Microsoft Office PowerPoint</Application>
  <PresentationFormat>全屏显示(4:3)</PresentationFormat>
  <Paragraphs>366</Paragraphs>
  <Slides>36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37" baseType="lpstr">
      <vt:lpstr>Office 主题​​</vt:lpstr>
      <vt:lpstr>PowerPoint 演示文稿</vt:lpstr>
      <vt:lpstr>第2章  Win7操作系统</vt:lpstr>
      <vt:lpstr>1.基本知识</vt:lpstr>
      <vt:lpstr>1.基本知识</vt:lpstr>
      <vt:lpstr>2.最基本操作</vt:lpstr>
      <vt:lpstr>2.最基本操作</vt:lpstr>
      <vt:lpstr>3. Windows桌面构成</vt:lpstr>
      <vt:lpstr>3. Windows桌面构成</vt:lpstr>
      <vt:lpstr>4. Windows窗口操作</vt:lpstr>
      <vt:lpstr>4.Windows窗口操作</vt:lpstr>
      <vt:lpstr>4.Windows窗口操作</vt:lpstr>
      <vt:lpstr>4.Windows窗口操作</vt:lpstr>
      <vt:lpstr>5.文件管理</vt:lpstr>
      <vt:lpstr>5.文件管理</vt:lpstr>
      <vt:lpstr>5.文件管理</vt:lpstr>
      <vt:lpstr>5.文件管理</vt:lpstr>
      <vt:lpstr>5.文件管理</vt:lpstr>
      <vt:lpstr>5.文件管理</vt:lpstr>
      <vt:lpstr>5.文件管理</vt:lpstr>
      <vt:lpstr>5.文件管理</vt:lpstr>
      <vt:lpstr>5.文件管理</vt:lpstr>
      <vt:lpstr>5.文件管理</vt:lpstr>
      <vt:lpstr>5.文件管理</vt:lpstr>
      <vt:lpstr>6.Win7系统维护</vt:lpstr>
      <vt:lpstr>6.Win7系统维护</vt:lpstr>
      <vt:lpstr>6.Win7系统维护</vt:lpstr>
      <vt:lpstr>6.Win7系统维护</vt:lpstr>
      <vt:lpstr>7.磁盘管理</vt:lpstr>
      <vt:lpstr>7.磁盘管理</vt:lpstr>
      <vt:lpstr>8.文件压缩技术</vt:lpstr>
      <vt:lpstr>8.文件压缩技术</vt:lpstr>
      <vt:lpstr>8.文件压缩技术</vt:lpstr>
      <vt:lpstr>8.文件压缩技术</vt:lpstr>
      <vt:lpstr>9.常用的附件和工具</vt:lpstr>
      <vt:lpstr>9.常用的附件和工具</vt:lpstr>
      <vt:lpstr>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Xiongyu</dc:creator>
  <cp:lastModifiedBy>maxl</cp:lastModifiedBy>
  <cp:revision>23</cp:revision>
  <dcterms:created xsi:type="dcterms:W3CDTF">2013-12-18T08:31:28Z</dcterms:created>
  <dcterms:modified xsi:type="dcterms:W3CDTF">2014-01-01T11:11:59Z</dcterms:modified>
</cp:coreProperties>
</file>