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70" r:id="rId12"/>
    <p:sldId id="274" r:id="rId13"/>
    <p:sldId id="271" r:id="rId14"/>
    <p:sldId id="272" r:id="rId15"/>
    <p:sldId id="273" r:id="rId16"/>
    <p:sldId id="275"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38" autoAdjust="0"/>
  </p:normalViewPr>
  <p:slideViewPr>
    <p:cSldViewPr>
      <p:cViewPr varScale="1">
        <p:scale>
          <a:sx n="62" d="100"/>
          <a:sy n="62" d="100"/>
        </p:scale>
        <p:origin x="-324" y="-84"/>
      </p:cViewPr>
      <p:guideLst>
        <p:guide orient="horz" pos="2160"/>
        <p:guide pos="2880"/>
      </p:guideLst>
    </p:cSldViewPr>
  </p:slideViewPr>
  <p:outlineViewPr>
    <p:cViewPr>
      <p:scale>
        <a:sx n="33" d="100"/>
        <a:sy n="33" d="100"/>
      </p:scale>
      <p:origin x="0" y="152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3829555402"/>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320153038"/>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4"/>
            <a:ext cx="20574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4"/>
            <a:ext cx="60198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275606082"/>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908720"/>
            <a:ext cx="8229600" cy="72008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行楷" pitchFamily="2" charset="-122"/>
                <a:ea typeface="华文行楷"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772816"/>
            <a:ext cx="8229600" cy="4353348"/>
          </a:xfrm>
        </p:spPr>
        <p:txBody>
          <a:bodyPr/>
          <a:lstStyle>
            <a:lvl1pPr marL="342900" indent="-342900">
              <a:buFont typeface="Wingdings" pitchFamily="2" charset="2"/>
              <a:buChar char="Ø"/>
              <a:defRPr sz="2800" b="1">
                <a:latin typeface="黑体" pitchFamily="49" charset="-122"/>
                <a:ea typeface="黑体" pitchFamily="49" charset="-122"/>
              </a:defRPr>
            </a:lvl1pPr>
            <a:lvl2pPr marL="742950" indent="-285750">
              <a:buFont typeface="Wingdings" pitchFamily="2" charset="2"/>
              <a:buChar char="n"/>
              <a:defRPr sz="2800" b="1">
                <a:solidFill>
                  <a:srgbClr val="002060"/>
                </a:solidFill>
                <a:latin typeface="华文仿宋" pitchFamily="2" charset="-122"/>
                <a:ea typeface="华文仿宋" pitchFamily="2" charset="-122"/>
              </a:defRPr>
            </a:lvl2pPr>
            <a:lvl3pPr marL="1143000" indent="-228600">
              <a:buFont typeface="Wingdings" pitchFamily="2" charset="2"/>
              <a:buChar char="u"/>
              <a:defRPr/>
            </a:lvl3pPr>
            <a:lvl4pPr marL="1600200" indent="-228600">
              <a:buFont typeface="Wingdings" pitchFamily="2" charset="2"/>
              <a:buChar char="ü"/>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3723510259"/>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2465369412"/>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3511893309"/>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3109581763"/>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3903259106"/>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3719308396"/>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3661184585"/>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4A86B6-F172-4019-B266-69BB7C0E8A88}" type="datetimeFigureOut">
              <a:rPr lang="zh-CN" altLang="en-US" smtClean="0"/>
              <a:t>2014/1/1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47821109"/>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A86B6-F172-4019-B266-69BB7C0E8A88}" type="datetimeFigureOut">
              <a:rPr lang="zh-CN" altLang="en-US" smtClean="0"/>
              <a:t>2014/1/1</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F513D-DCEC-443B-AAFA-9A590AA7D516}" type="slidenum">
              <a:rPr lang="zh-CN" altLang="en-US" smtClean="0"/>
              <a:t>‹#›</a:t>
            </a:fld>
            <a:endParaRPr lang="zh-CN" altLang="en-US"/>
          </a:p>
        </p:txBody>
      </p:sp>
    </p:spTree>
    <p:extLst>
      <p:ext uri="{BB962C8B-B14F-4D97-AF65-F5344CB8AC3E}">
        <p14:creationId xmlns:p14="http://schemas.microsoft.com/office/powerpoint/2010/main" val="146550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435315"/>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4.</a:t>
            </a:r>
            <a:r>
              <a:rPr lang="zh-CN" altLang="en-US" dirty="0" smtClean="0"/>
              <a:t>系统漏洞与补丁</a:t>
            </a:r>
            <a:endParaRPr lang="zh-CN" altLang="en-US" dirty="0"/>
          </a:p>
        </p:txBody>
      </p:sp>
      <p:sp>
        <p:nvSpPr>
          <p:cNvPr id="3" name="内容占位符 2"/>
          <p:cNvSpPr>
            <a:spLocks noGrp="1"/>
          </p:cNvSpPr>
          <p:nvPr>
            <p:ph idx="1"/>
          </p:nvPr>
        </p:nvSpPr>
        <p:spPr/>
        <p:txBody>
          <a:bodyPr/>
          <a:lstStyle/>
          <a:p>
            <a:pPr lvl="1"/>
            <a:r>
              <a:rPr lang="en-US" altLang="zh-CN" dirty="0" smtClean="0"/>
              <a:t>(2)</a:t>
            </a:r>
            <a:r>
              <a:rPr lang="zh-CN" altLang="en-US" dirty="0" smtClean="0"/>
              <a:t>系统漏洞的风险</a:t>
            </a:r>
            <a:endParaRPr lang="en-US" altLang="zh-CN" dirty="0" smtClean="0"/>
          </a:p>
          <a:p>
            <a:pPr lvl="2"/>
            <a:r>
              <a:rPr lang="zh-CN" altLang="en-US" dirty="0" smtClean="0"/>
              <a:t>病毒或者黑客通过漏洞入侵计算机系统</a:t>
            </a:r>
            <a:endParaRPr lang="en-US" altLang="zh-CN" dirty="0" smtClean="0"/>
          </a:p>
          <a:p>
            <a:pPr lvl="1"/>
            <a:r>
              <a:rPr lang="en-US" altLang="zh-CN" dirty="0" smtClean="0"/>
              <a:t>(3)</a:t>
            </a:r>
            <a:r>
              <a:rPr lang="zh-CN" altLang="en-US" dirty="0" smtClean="0"/>
              <a:t>系统补丁</a:t>
            </a:r>
            <a:endParaRPr lang="en-US" altLang="zh-CN" dirty="0" smtClean="0"/>
          </a:p>
          <a:p>
            <a:pPr lvl="2"/>
            <a:r>
              <a:rPr lang="zh-CN" altLang="en-US" dirty="0" smtClean="0"/>
              <a:t>定义</a:t>
            </a:r>
            <a:endParaRPr lang="en-US" altLang="zh-CN" dirty="0" smtClean="0"/>
          </a:p>
          <a:p>
            <a:pPr lvl="3"/>
            <a:r>
              <a:rPr lang="zh-CN" altLang="en-US" dirty="0" smtClean="0"/>
              <a:t>针对系统漏洞所制作的小程序，其作用是封堵特定的漏洞</a:t>
            </a:r>
            <a:endParaRPr lang="en-US" altLang="zh-CN" dirty="0" smtClean="0"/>
          </a:p>
          <a:p>
            <a:pPr lvl="2"/>
            <a:r>
              <a:rPr lang="zh-CN" altLang="en-US" dirty="0" smtClean="0"/>
              <a:t>注意</a:t>
            </a:r>
            <a:endParaRPr lang="en-US" altLang="zh-CN" dirty="0" smtClean="0"/>
          </a:p>
          <a:p>
            <a:pPr lvl="3"/>
            <a:r>
              <a:rPr lang="zh-CN" altLang="en-US" dirty="0" smtClean="0"/>
              <a:t>集中打一次补丁之后，并不是万事大吉</a:t>
            </a:r>
            <a:endParaRPr lang="en-US" altLang="zh-CN" dirty="0" smtClean="0"/>
          </a:p>
          <a:p>
            <a:pPr lvl="3"/>
            <a:r>
              <a:rPr lang="zh-CN" altLang="en-US" dirty="0" smtClean="0"/>
              <a:t>漏洞逐步被发现，新补丁不断出现</a:t>
            </a:r>
            <a:endParaRPr lang="en-US" altLang="zh-CN" dirty="0" smtClean="0"/>
          </a:p>
          <a:p>
            <a:pPr lvl="1"/>
            <a:endParaRPr lang="zh-CN" altLang="en-US" dirty="0"/>
          </a:p>
        </p:txBody>
      </p:sp>
      <p:sp>
        <p:nvSpPr>
          <p:cNvPr id="4" name="日期占位符 3"/>
          <p:cNvSpPr>
            <a:spLocks noGrp="1"/>
          </p:cNvSpPr>
          <p:nvPr>
            <p:ph type="dt" sz="half" idx="10"/>
          </p:nvPr>
        </p:nvSpPr>
        <p:spPr/>
        <p:txBody>
          <a:bodyPr/>
          <a:lstStyle/>
          <a:p>
            <a:fld id="{25084E8C-DA25-4E76-BE31-057C81A65622}" type="datetime1">
              <a:rPr lang="zh-CN" altLang="en-US" smtClean="0"/>
              <a:pPr/>
              <a:t>2014/1/1</a:t>
            </a:fld>
            <a:endParaRPr lang="zh-CN" altLang="en-US" dirty="0"/>
          </a:p>
        </p:txBody>
      </p:sp>
      <p:sp>
        <p:nvSpPr>
          <p:cNvPr id="5" name="页脚占位符 4"/>
          <p:cNvSpPr>
            <a:spLocks noGrp="1"/>
          </p:cNvSpPr>
          <p:nvPr>
            <p:ph type="ftr" sz="quarter" idx="11"/>
          </p:nvPr>
        </p:nvSpPr>
        <p:spPr/>
        <p:txBody>
          <a:bodyPr/>
          <a:lstStyle/>
          <a:p>
            <a:r>
              <a:rPr lang="zh-CN" altLang="en-US" smtClean="0"/>
              <a:t>马秀麟</a:t>
            </a:r>
            <a:endParaRPr lang="zh-CN" altLang="en-US"/>
          </a:p>
        </p:txBody>
      </p:sp>
      <p:sp>
        <p:nvSpPr>
          <p:cNvPr id="6" name="灯片编号占位符 5"/>
          <p:cNvSpPr>
            <a:spLocks noGrp="1"/>
          </p:cNvSpPr>
          <p:nvPr>
            <p:ph type="sldNum" sz="quarter" idx="12"/>
          </p:nvPr>
        </p:nvSpPr>
        <p:spPr/>
        <p:txBody>
          <a:bodyPr/>
          <a:lstStyle/>
          <a:p>
            <a:fld id="{3C8BA06E-73FA-40BB-96AC-AD8C55B574A9}" type="slidenum">
              <a:rPr lang="zh-CN" altLang="en-US" smtClean="0"/>
              <a:pPr/>
              <a:t>10</a:t>
            </a:fld>
            <a:endParaRPr lang="zh-CN" altLang="en-US"/>
          </a:p>
        </p:txBody>
      </p:sp>
    </p:spTree>
    <p:extLst>
      <p:ext uri="{BB962C8B-B14F-4D97-AF65-F5344CB8AC3E}">
        <p14:creationId xmlns:p14="http://schemas.microsoft.com/office/powerpoint/2010/main" val="3742174097"/>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5.</a:t>
            </a:r>
            <a:r>
              <a:rPr lang="zh-CN" altLang="en-US" dirty="0" smtClean="0"/>
              <a:t>计算机安全实务</a:t>
            </a:r>
            <a:endParaRPr lang="zh-CN" altLang="en-US" dirty="0"/>
          </a:p>
        </p:txBody>
      </p:sp>
      <p:sp>
        <p:nvSpPr>
          <p:cNvPr id="3" name="内容占位符 2"/>
          <p:cNvSpPr>
            <a:spLocks noGrp="1"/>
          </p:cNvSpPr>
          <p:nvPr>
            <p:ph idx="1"/>
          </p:nvPr>
        </p:nvSpPr>
        <p:spPr/>
        <p:txBody>
          <a:bodyPr>
            <a:normAutofit lnSpcReduction="10000"/>
          </a:bodyPr>
          <a:lstStyle/>
          <a:p>
            <a:pPr lvl="1"/>
            <a:r>
              <a:rPr lang="en-US" altLang="zh-CN" dirty="0" smtClean="0"/>
              <a:t>(1)</a:t>
            </a:r>
            <a:r>
              <a:rPr lang="zh-CN" altLang="en-US" dirty="0" smtClean="0"/>
              <a:t>防止来自病毒的攻击</a:t>
            </a:r>
            <a:endParaRPr lang="en-US" altLang="zh-CN" dirty="0" smtClean="0"/>
          </a:p>
          <a:p>
            <a:pPr lvl="2"/>
            <a:r>
              <a:rPr lang="zh-CN" altLang="en-US" dirty="0" smtClean="0"/>
              <a:t>措施</a:t>
            </a:r>
            <a:endParaRPr lang="en-US" altLang="zh-CN" dirty="0" smtClean="0"/>
          </a:p>
          <a:p>
            <a:pPr lvl="3"/>
            <a:r>
              <a:rPr lang="zh-CN" altLang="en-US" dirty="0" smtClean="0"/>
              <a:t>系统实时监控，及时查杀可移动设备上的病毒</a:t>
            </a:r>
            <a:endParaRPr lang="en-US" altLang="zh-CN" dirty="0" smtClean="0"/>
          </a:p>
          <a:p>
            <a:pPr lvl="3"/>
            <a:r>
              <a:rPr lang="zh-CN" altLang="en-US" dirty="0" smtClean="0"/>
              <a:t>不浏览带有高风险的网站</a:t>
            </a:r>
            <a:endParaRPr lang="en-US" altLang="zh-CN" dirty="0" smtClean="0"/>
          </a:p>
          <a:p>
            <a:pPr lvl="2"/>
            <a:r>
              <a:rPr lang="zh-CN" altLang="en-US" dirty="0"/>
              <a:t>思路</a:t>
            </a:r>
            <a:endParaRPr lang="en-US" altLang="zh-CN" dirty="0" smtClean="0"/>
          </a:p>
          <a:p>
            <a:pPr lvl="3"/>
            <a:r>
              <a:rPr lang="zh-CN" altLang="en-US" dirty="0" smtClean="0"/>
              <a:t>安装一套可信的、质量较高的防病毒软件</a:t>
            </a:r>
            <a:endParaRPr lang="en-US" altLang="zh-CN" dirty="0" smtClean="0"/>
          </a:p>
          <a:p>
            <a:pPr lvl="3"/>
            <a:r>
              <a:rPr lang="zh-CN" altLang="en-US" dirty="0" smtClean="0"/>
              <a:t>及时升级防病毒系统</a:t>
            </a:r>
            <a:endParaRPr lang="en-US" altLang="zh-CN" dirty="0" smtClean="0"/>
          </a:p>
          <a:p>
            <a:pPr lvl="3"/>
            <a:r>
              <a:rPr lang="zh-CN" altLang="en-US" dirty="0" smtClean="0"/>
              <a:t>不要同时安装多套防病毒系统</a:t>
            </a:r>
            <a:endParaRPr lang="en-US" altLang="zh-CN" dirty="0" smtClean="0"/>
          </a:p>
          <a:p>
            <a:pPr lvl="2"/>
            <a:r>
              <a:rPr lang="zh-CN" altLang="en-US" dirty="0" smtClean="0"/>
              <a:t>常用软件</a:t>
            </a:r>
            <a:endParaRPr lang="en-US" altLang="zh-CN" dirty="0" smtClean="0"/>
          </a:p>
          <a:p>
            <a:pPr lvl="3"/>
            <a:r>
              <a:rPr lang="en-US" altLang="zh-CN" dirty="0" smtClean="0"/>
              <a:t>360</a:t>
            </a:r>
            <a:r>
              <a:rPr lang="zh-CN" altLang="en-US" dirty="0" smtClean="0"/>
              <a:t>安全卫士、</a:t>
            </a:r>
            <a:r>
              <a:rPr lang="en-US" altLang="zh-CN" dirty="0" smtClean="0"/>
              <a:t>QQ</a:t>
            </a:r>
            <a:r>
              <a:rPr lang="zh-CN" altLang="en-US" dirty="0" smtClean="0"/>
              <a:t>管家等</a:t>
            </a:r>
            <a:endParaRPr lang="en-US" altLang="zh-CN" dirty="0" smtClean="0"/>
          </a:p>
          <a:p>
            <a:pPr lvl="3"/>
            <a:r>
              <a:rPr lang="en-US" altLang="zh-CN" dirty="0" smtClean="0"/>
              <a:t>ESET NOD32</a:t>
            </a:r>
            <a:r>
              <a:rPr lang="zh-CN" altLang="en-US" dirty="0" smtClean="0"/>
              <a:t>、瑞星、金山毒霸、卡巴斯基、诺顿等</a:t>
            </a:r>
          </a:p>
        </p:txBody>
      </p:sp>
      <p:sp>
        <p:nvSpPr>
          <p:cNvPr id="4" name="日期占位符 3"/>
          <p:cNvSpPr>
            <a:spLocks noGrp="1"/>
          </p:cNvSpPr>
          <p:nvPr>
            <p:ph type="dt" sz="half" idx="10"/>
          </p:nvPr>
        </p:nvSpPr>
        <p:spPr/>
        <p:txBody>
          <a:bodyPr/>
          <a:lstStyle/>
          <a:p>
            <a:fld id="{25084E8C-DA25-4E76-BE31-057C81A65622}" type="datetime1">
              <a:rPr lang="zh-CN" altLang="en-US" smtClean="0"/>
              <a:pPr/>
              <a:t>2014/1/1</a:t>
            </a:fld>
            <a:endParaRPr lang="zh-CN" altLang="en-US" dirty="0"/>
          </a:p>
        </p:txBody>
      </p:sp>
      <p:sp>
        <p:nvSpPr>
          <p:cNvPr id="5" name="页脚占位符 4"/>
          <p:cNvSpPr>
            <a:spLocks noGrp="1"/>
          </p:cNvSpPr>
          <p:nvPr>
            <p:ph type="ftr" sz="quarter" idx="11"/>
          </p:nvPr>
        </p:nvSpPr>
        <p:spPr/>
        <p:txBody>
          <a:bodyPr/>
          <a:lstStyle/>
          <a:p>
            <a:r>
              <a:rPr lang="zh-CN" altLang="en-US" smtClean="0"/>
              <a:t>马秀麟</a:t>
            </a:r>
            <a:endParaRPr lang="zh-CN" altLang="en-US"/>
          </a:p>
        </p:txBody>
      </p:sp>
      <p:sp>
        <p:nvSpPr>
          <p:cNvPr id="6" name="灯片编号占位符 5"/>
          <p:cNvSpPr>
            <a:spLocks noGrp="1"/>
          </p:cNvSpPr>
          <p:nvPr>
            <p:ph type="sldNum" sz="quarter" idx="12"/>
          </p:nvPr>
        </p:nvSpPr>
        <p:spPr/>
        <p:txBody>
          <a:bodyPr/>
          <a:lstStyle/>
          <a:p>
            <a:fld id="{3C8BA06E-73FA-40BB-96AC-AD8C55B574A9}" type="slidenum">
              <a:rPr lang="zh-CN" altLang="en-US" smtClean="0"/>
              <a:pPr/>
              <a:t>11</a:t>
            </a:fld>
            <a:endParaRPr lang="zh-CN" altLang="en-US"/>
          </a:p>
        </p:txBody>
      </p:sp>
    </p:spTree>
    <p:extLst>
      <p:ext uri="{BB962C8B-B14F-4D97-AF65-F5344CB8AC3E}">
        <p14:creationId xmlns:p14="http://schemas.microsoft.com/office/powerpoint/2010/main" val="774979599"/>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、计算机安全实务</a:t>
            </a:r>
            <a:endParaRPr lang="zh-CN" altLang="en-US" dirty="0"/>
          </a:p>
        </p:txBody>
      </p:sp>
      <p:sp>
        <p:nvSpPr>
          <p:cNvPr id="3" name="内容占位符 2"/>
          <p:cNvSpPr>
            <a:spLocks noGrp="1"/>
          </p:cNvSpPr>
          <p:nvPr>
            <p:ph idx="1"/>
          </p:nvPr>
        </p:nvSpPr>
        <p:spPr/>
        <p:txBody>
          <a:bodyPr/>
          <a:lstStyle/>
          <a:p>
            <a:pPr lvl="1"/>
            <a:r>
              <a:rPr lang="en-US" altLang="zh-CN" smtClean="0"/>
              <a:t>(2)</a:t>
            </a:r>
            <a:r>
              <a:rPr lang="zh-CN" altLang="en-US" smtClean="0"/>
              <a:t>防止来自系统漏洞的攻击</a:t>
            </a:r>
            <a:endParaRPr lang="en-US" altLang="zh-CN" smtClean="0"/>
          </a:p>
          <a:p>
            <a:pPr lvl="2"/>
            <a:r>
              <a:rPr lang="zh-CN" altLang="en-US" smtClean="0"/>
              <a:t>措施</a:t>
            </a:r>
            <a:endParaRPr lang="en-US" altLang="zh-CN" smtClean="0"/>
          </a:p>
          <a:p>
            <a:pPr lvl="3"/>
            <a:r>
              <a:rPr lang="zh-CN" altLang="en-US" smtClean="0"/>
              <a:t>及时为系统安装补丁程序</a:t>
            </a:r>
            <a:endParaRPr lang="en-US" altLang="zh-CN" smtClean="0"/>
          </a:p>
          <a:p>
            <a:pPr lvl="2"/>
            <a:r>
              <a:rPr lang="zh-CN" altLang="en-US" smtClean="0"/>
              <a:t>方法</a:t>
            </a:r>
            <a:endParaRPr lang="en-US" altLang="zh-CN" smtClean="0"/>
          </a:p>
          <a:p>
            <a:pPr lvl="3"/>
            <a:r>
              <a:rPr lang="zh-CN" altLang="en-US" smtClean="0"/>
              <a:t>借助</a:t>
            </a:r>
            <a:r>
              <a:rPr lang="en-US" altLang="zh-CN" smtClean="0"/>
              <a:t>360</a:t>
            </a:r>
            <a:r>
              <a:rPr lang="zh-CN" altLang="en-US" smtClean="0"/>
              <a:t>安全卫士、</a:t>
            </a:r>
            <a:r>
              <a:rPr lang="en-US" altLang="zh-CN" smtClean="0"/>
              <a:t>QQ</a:t>
            </a:r>
            <a:r>
              <a:rPr lang="zh-CN" altLang="en-US" smtClean="0"/>
              <a:t>管家、瑞星助手等工具</a:t>
            </a:r>
            <a:endParaRPr lang="en-US" altLang="zh-CN" smtClean="0"/>
          </a:p>
          <a:p>
            <a:pPr lvl="1"/>
            <a:r>
              <a:rPr lang="en-US" altLang="zh-CN" smtClean="0"/>
              <a:t>(3)</a:t>
            </a:r>
            <a:r>
              <a:rPr lang="zh-CN" altLang="en-US" smtClean="0"/>
              <a:t>系统备份与还原</a:t>
            </a:r>
            <a:endParaRPr lang="zh-CN" altLang="en-US"/>
          </a:p>
        </p:txBody>
      </p:sp>
    </p:spTree>
    <p:extLst>
      <p:ext uri="{BB962C8B-B14F-4D97-AF65-F5344CB8AC3E}">
        <p14:creationId xmlns:p14="http://schemas.microsoft.com/office/powerpoint/2010/main" val="539372714"/>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5.</a:t>
            </a:r>
            <a:r>
              <a:rPr lang="zh-CN" altLang="en-US" dirty="0"/>
              <a:t>计算机安全实务</a:t>
            </a:r>
          </a:p>
        </p:txBody>
      </p:sp>
      <p:sp>
        <p:nvSpPr>
          <p:cNvPr id="3" name="内容占位符 2"/>
          <p:cNvSpPr>
            <a:spLocks noGrp="1"/>
          </p:cNvSpPr>
          <p:nvPr>
            <p:ph idx="1"/>
          </p:nvPr>
        </p:nvSpPr>
        <p:spPr>
          <a:xfrm>
            <a:off x="457200" y="1772816"/>
            <a:ext cx="7283152" cy="4585141"/>
          </a:xfrm>
        </p:spPr>
        <p:txBody>
          <a:bodyPr>
            <a:noAutofit/>
          </a:bodyPr>
          <a:lstStyle/>
          <a:p>
            <a:pPr lvl="1"/>
            <a:r>
              <a:rPr lang="en-US" altLang="zh-CN" dirty="0" smtClean="0"/>
              <a:t>(4)</a:t>
            </a:r>
            <a:r>
              <a:rPr lang="zh-CN" altLang="en-US" dirty="0" smtClean="0"/>
              <a:t>计算机应用与管理的安全性</a:t>
            </a:r>
            <a:endParaRPr lang="en-US" altLang="zh-CN" dirty="0" smtClean="0"/>
          </a:p>
          <a:p>
            <a:pPr lvl="2"/>
            <a:r>
              <a:rPr lang="zh-CN" altLang="en-US" dirty="0" smtClean="0"/>
              <a:t>账户与密码的安全性</a:t>
            </a:r>
            <a:endParaRPr lang="en-US" altLang="zh-CN" dirty="0" smtClean="0"/>
          </a:p>
          <a:p>
            <a:pPr lvl="3"/>
            <a:r>
              <a:rPr lang="zh-CN" altLang="en-US" sz="1800" dirty="0" smtClean="0"/>
              <a:t>复杂密码</a:t>
            </a:r>
            <a:endParaRPr lang="en-US" altLang="zh-CN" sz="1800" dirty="0" smtClean="0"/>
          </a:p>
          <a:p>
            <a:pPr lvl="3"/>
            <a:r>
              <a:rPr lang="zh-CN" altLang="en-US" sz="1800" dirty="0" smtClean="0"/>
              <a:t>不随意泄漏密码</a:t>
            </a:r>
            <a:endParaRPr lang="en-US" altLang="zh-CN" sz="1800" dirty="0" smtClean="0"/>
          </a:p>
          <a:p>
            <a:pPr lvl="2"/>
            <a:r>
              <a:rPr lang="zh-CN" altLang="en-US" dirty="0" smtClean="0"/>
              <a:t>网络使用的安全性</a:t>
            </a:r>
            <a:endParaRPr lang="en-US" altLang="zh-CN" dirty="0" smtClean="0"/>
          </a:p>
          <a:p>
            <a:pPr lvl="3"/>
            <a:r>
              <a:rPr lang="zh-CN" altLang="en-US" sz="1800" dirty="0" smtClean="0"/>
              <a:t>不访问高风险的网站</a:t>
            </a:r>
            <a:endParaRPr lang="en-US" altLang="zh-CN" sz="1800" dirty="0" smtClean="0"/>
          </a:p>
          <a:p>
            <a:pPr lvl="3"/>
            <a:r>
              <a:rPr lang="zh-CN" altLang="en-US" sz="1800" dirty="0" smtClean="0"/>
              <a:t>使用高安全性浏览器访问存在潜在危险的网站</a:t>
            </a:r>
            <a:endParaRPr lang="en-US" altLang="zh-CN" sz="1800" dirty="0" smtClean="0"/>
          </a:p>
          <a:p>
            <a:pPr lvl="3"/>
            <a:r>
              <a:rPr lang="zh-CN" altLang="en-US" sz="1800" dirty="0" smtClean="0"/>
              <a:t>不随意安装软件</a:t>
            </a:r>
            <a:endParaRPr lang="en-US" altLang="zh-CN" sz="1800" dirty="0" smtClean="0"/>
          </a:p>
          <a:p>
            <a:pPr lvl="3"/>
            <a:r>
              <a:rPr lang="zh-CN" altLang="en-US" sz="1800" dirty="0" smtClean="0"/>
              <a:t>禁用不是必须的加载项</a:t>
            </a:r>
            <a:endParaRPr lang="en-US" altLang="zh-CN" sz="1800" dirty="0" smtClean="0"/>
          </a:p>
          <a:p>
            <a:pPr lvl="2"/>
            <a:r>
              <a:rPr lang="zh-CN" altLang="en-US" dirty="0" smtClean="0"/>
              <a:t>邮件安全性</a:t>
            </a:r>
            <a:endParaRPr lang="en-US" altLang="zh-CN" dirty="0" smtClean="0"/>
          </a:p>
          <a:p>
            <a:pPr lvl="3"/>
            <a:r>
              <a:rPr lang="zh-CN" altLang="en-US" sz="1800" dirty="0" smtClean="0"/>
              <a:t>对于来源不明的邮件慎重打开</a:t>
            </a:r>
            <a:endParaRPr lang="en-US" altLang="zh-CN" sz="1800" dirty="0" smtClean="0"/>
          </a:p>
          <a:p>
            <a:pPr lvl="3"/>
            <a:r>
              <a:rPr lang="zh-CN" altLang="en-US" sz="1800" dirty="0" smtClean="0"/>
              <a:t>对于邮件附件，高度关注其扩展名，防止伪图片文件的攻击</a:t>
            </a:r>
            <a:endParaRPr lang="en-US" altLang="zh-CN" sz="1800" dirty="0" smtClean="0"/>
          </a:p>
        </p:txBody>
      </p:sp>
      <p:sp>
        <p:nvSpPr>
          <p:cNvPr id="4" name="日期占位符 3"/>
          <p:cNvSpPr>
            <a:spLocks noGrp="1"/>
          </p:cNvSpPr>
          <p:nvPr>
            <p:ph type="dt" sz="half" idx="10"/>
          </p:nvPr>
        </p:nvSpPr>
        <p:spPr/>
        <p:txBody>
          <a:bodyPr/>
          <a:lstStyle/>
          <a:p>
            <a:fld id="{25084E8C-DA25-4E76-BE31-057C81A65622}" type="datetime1">
              <a:rPr lang="zh-CN" altLang="en-US" smtClean="0"/>
              <a:pPr/>
              <a:t>2014/1/1</a:t>
            </a:fld>
            <a:endParaRPr lang="zh-CN" altLang="en-US" dirty="0"/>
          </a:p>
        </p:txBody>
      </p:sp>
      <p:sp>
        <p:nvSpPr>
          <p:cNvPr id="5" name="页脚占位符 4"/>
          <p:cNvSpPr>
            <a:spLocks noGrp="1"/>
          </p:cNvSpPr>
          <p:nvPr>
            <p:ph type="ftr" sz="quarter" idx="11"/>
          </p:nvPr>
        </p:nvSpPr>
        <p:spPr/>
        <p:txBody>
          <a:bodyPr/>
          <a:lstStyle/>
          <a:p>
            <a:r>
              <a:rPr lang="zh-CN" altLang="en-US" smtClean="0"/>
              <a:t>马秀麟</a:t>
            </a:r>
            <a:endParaRPr lang="zh-CN" altLang="en-US"/>
          </a:p>
        </p:txBody>
      </p:sp>
      <p:sp>
        <p:nvSpPr>
          <p:cNvPr id="6" name="灯片编号占位符 5"/>
          <p:cNvSpPr>
            <a:spLocks noGrp="1"/>
          </p:cNvSpPr>
          <p:nvPr>
            <p:ph type="sldNum" sz="quarter" idx="12"/>
          </p:nvPr>
        </p:nvSpPr>
        <p:spPr/>
        <p:txBody>
          <a:bodyPr/>
          <a:lstStyle/>
          <a:p>
            <a:fld id="{3C8BA06E-73FA-40BB-96AC-AD8C55B574A9}" type="slidenum">
              <a:rPr lang="zh-CN" altLang="en-US" smtClean="0"/>
              <a:pPr/>
              <a:t>13</a:t>
            </a:fld>
            <a:endParaRPr lang="zh-CN" altLang="en-US"/>
          </a:p>
        </p:txBody>
      </p:sp>
    </p:spTree>
    <p:extLst>
      <p:ext uri="{BB962C8B-B14F-4D97-AF65-F5344CB8AC3E}">
        <p14:creationId xmlns:p14="http://schemas.microsoft.com/office/powerpoint/2010/main" val="201435361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6.</a:t>
            </a:r>
            <a:r>
              <a:rPr lang="zh-CN" altLang="en-US" dirty="0" smtClean="0"/>
              <a:t>计算机应用道德</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6.</a:t>
            </a:r>
            <a:r>
              <a:rPr lang="zh-CN" altLang="en-US" dirty="0" smtClean="0"/>
              <a:t>计算机应用道德</a:t>
            </a:r>
            <a:endParaRPr lang="en-US" altLang="zh-CN" dirty="0" smtClean="0"/>
          </a:p>
          <a:p>
            <a:pPr lvl="1"/>
            <a:r>
              <a:rPr lang="zh-CN" altLang="en-US" dirty="0" smtClean="0"/>
              <a:t>黑客的概念</a:t>
            </a:r>
            <a:endParaRPr lang="en-US" altLang="zh-CN" dirty="0" smtClean="0"/>
          </a:p>
          <a:p>
            <a:pPr lvl="2"/>
            <a:r>
              <a:rPr lang="zh-CN" altLang="en-US" dirty="0" smtClean="0"/>
              <a:t>黑客的定义</a:t>
            </a:r>
            <a:endParaRPr lang="en-US" altLang="zh-CN" dirty="0" smtClean="0"/>
          </a:p>
          <a:p>
            <a:pPr lvl="3"/>
            <a:r>
              <a:rPr lang="zh-CN" altLang="en-US" dirty="0" smtClean="0"/>
              <a:t>非法入侵他人计算机系统的人</a:t>
            </a:r>
            <a:endParaRPr lang="en-US" altLang="zh-CN" dirty="0" smtClean="0"/>
          </a:p>
          <a:p>
            <a:pPr lvl="2"/>
            <a:r>
              <a:rPr lang="zh-CN" altLang="en-US" dirty="0" smtClean="0"/>
              <a:t>黑客的危害</a:t>
            </a:r>
            <a:endParaRPr lang="en-US" altLang="zh-CN" dirty="0" smtClean="0"/>
          </a:p>
          <a:p>
            <a:pPr lvl="3"/>
            <a:r>
              <a:rPr lang="zh-CN" altLang="en-US" dirty="0" smtClean="0"/>
              <a:t>影响网络的正常运行</a:t>
            </a:r>
            <a:endParaRPr lang="en-US" altLang="zh-CN" dirty="0" smtClean="0"/>
          </a:p>
          <a:p>
            <a:pPr lvl="3"/>
            <a:r>
              <a:rPr lang="zh-CN" altLang="en-US" dirty="0" smtClean="0"/>
              <a:t>窃取敏感数据</a:t>
            </a:r>
            <a:endParaRPr lang="en-US" altLang="zh-CN" dirty="0" smtClean="0"/>
          </a:p>
          <a:p>
            <a:pPr lvl="3"/>
            <a:r>
              <a:rPr lang="zh-CN" altLang="en-US" dirty="0" smtClean="0"/>
              <a:t>严重者导致犯罪行为</a:t>
            </a:r>
            <a:endParaRPr lang="en-US" altLang="zh-CN" dirty="0" smtClean="0"/>
          </a:p>
          <a:p>
            <a:pPr lvl="3"/>
            <a:r>
              <a:rPr lang="zh-CN" altLang="en-US" dirty="0" smtClean="0"/>
              <a:t>黑客的行为都是非法的，没有所谓的“好”黑客、红客。</a:t>
            </a:r>
            <a:endParaRPr lang="en-US" altLang="zh-CN" dirty="0" smtClean="0"/>
          </a:p>
          <a:p>
            <a:pPr lvl="3"/>
            <a:r>
              <a:rPr lang="zh-CN" altLang="en-US" dirty="0" smtClean="0"/>
              <a:t>尽管部分黑客在主观上无恶意，但客观上仍危害了计算机安全</a:t>
            </a:r>
            <a:endParaRPr lang="zh-CN" altLang="en-US" dirty="0"/>
          </a:p>
        </p:txBody>
      </p:sp>
    </p:spTree>
    <p:extLst>
      <p:ext uri="{BB962C8B-B14F-4D97-AF65-F5344CB8AC3E}">
        <p14:creationId xmlns:p14="http://schemas.microsoft.com/office/powerpoint/2010/main" val="3882692740"/>
      </p:ext>
    </p:extLst>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6</a:t>
            </a:r>
            <a:r>
              <a:rPr lang="en-US" altLang="zh-CN" dirty="0" smtClean="0"/>
              <a:t>.</a:t>
            </a:r>
            <a:r>
              <a:rPr lang="zh-CN" altLang="en-US" dirty="0" smtClean="0"/>
              <a:t>计算机应用道德</a:t>
            </a:r>
            <a:endParaRPr lang="zh-CN" altLang="en-US" dirty="0"/>
          </a:p>
        </p:txBody>
      </p:sp>
      <p:sp>
        <p:nvSpPr>
          <p:cNvPr id="3" name="内容占位符 2"/>
          <p:cNvSpPr>
            <a:spLocks noGrp="1"/>
          </p:cNvSpPr>
          <p:nvPr>
            <p:ph idx="1"/>
          </p:nvPr>
        </p:nvSpPr>
        <p:spPr/>
        <p:txBody>
          <a:bodyPr/>
          <a:lstStyle/>
          <a:p>
            <a:pPr lvl="1"/>
            <a:r>
              <a:rPr lang="zh-CN" altLang="en-US" dirty="0" smtClean="0"/>
              <a:t>计算机与网络应用道德</a:t>
            </a:r>
            <a:endParaRPr lang="en-US" altLang="zh-CN" dirty="0" smtClean="0"/>
          </a:p>
          <a:p>
            <a:pPr lvl="2"/>
            <a:r>
              <a:rPr lang="zh-CN" altLang="en-US" dirty="0" smtClean="0"/>
              <a:t>不迷恋网络游戏</a:t>
            </a:r>
            <a:endParaRPr lang="en-US" altLang="zh-CN" dirty="0" smtClean="0"/>
          </a:p>
          <a:p>
            <a:pPr lvl="2"/>
            <a:r>
              <a:rPr lang="zh-CN" altLang="en-US" dirty="0" smtClean="0"/>
              <a:t>不传播、不发布不适宜的内容（反动、色情）</a:t>
            </a:r>
            <a:endParaRPr lang="en-US" altLang="zh-CN" dirty="0" smtClean="0"/>
          </a:p>
          <a:p>
            <a:pPr lvl="2"/>
            <a:r>
              <a:rPr lang="zh-CN" altLang="en-US" dirty="0" smtClean="0"/>
              <a:t>不浏览不适宜的网站</a:t>
            </a:r>
            <a:endParaRPr lang="en-US" altLang="zh-CN" dirty="0" smtClean="0"/>
          </a:p>
          <a:p>
            <a:pPr lvl="2"/>
            <a:r>
              <a:rPr lang="zh-CN" altLang="en-US" dirty="0" smtClean="0"/>
              <a:t>不随意上传个人敏感信息（炒作者除外）</a:t>
            </a:r>
            <a:endParaRPr lang="en-US" altLang="zh-CN" dirty="0" smtClean="0"/>
          </a:p>
          <a:p>
            <a:pPr lvl="2"/>
            <a:r>
              <a:rPr lang="zh-CN" altLang="en-US" dirty="0" smtClean="0"/>
              <a:t>对网络中的特殊软件、特定事件不好奇、不尝试</a:t>
            </a:r>
            <a:endParaRPr lang="en-US" altLang="zh-CN" dirty="0" smtClean="0"/>
          </a:p>
          <a:p>
            <a:pPr lvl="2"/>
            <a:r>
              <a:rPr lang="zh-CN" altLang="en-US" dirty="0" smtClean="0"/>
              <a:t>不崇拜黑客，不尝试、不运行黑客软件</a:t>
            </a:r>
            <a:endParaRPr lang="zh-CN" altLang="en-US" dirty="0"/>
          </a:p>
        </p:txBody>
      </p:sp>
    </p:spTree>
    <p:extLst>
      <p:ext uri="{BB962C8B-B14F-4D97-AF65-F5344CB8AC3E}">
        <p14:creationId xmlns:p14="http://schemas.microsoft.com/office/powerpoint/2010/main" val="3731680130"/>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小结</a:t>
            </a:r>
          </a:p>
        </p:txBody>
      </p:sp>
      <p:sp>
        <p:nvSpPr>
          <p:cNvPr id="3" name="内容占位符 2"/>
          <p:cNvSpPr>
            <a:spLocks noGrp="1"/>
          </p:cNvSpPr>
          <p:nvPr>
            <p:ph idx="1"/>
          </p:nvPr>
        </p:nvSpPr>
        <p:spPr/>
        <p:txBody>
          <a:bodyPr/>
          <a:lstStyle/>
          <a:p>
            <a:r>
              <a:rPr lang="zh-CN" altLang="en-US" dirty="0" smtClean="0"/>
              <a:t>特点</a:t>
            </a:r>
            <a:endParaRPr lang="en-US" altLang="zh-CN" dirty="0" smtClean="0"/>
          </a:p>
          <a:p>
            <a:pPr lvl="1"/>
            <a:r>
              <a:rPr lang="zh-CN" altLang="en-US" dirty="0" smtClean="0"/>
              <a:t>本章只有单选题。</a:t>
            </a:r>
            <a:endParaRPr lang="en-US" altLang="zh-CN" dirty="0" smtClean="0"/>
          </a:p>
          <a:p>
            <a:r>
              <a:rPr lang="zh-CN" altLang="en-US" dirty="0" smtClean="0"/>
              <a:t>考核内容</a:t>
            </a:r>
            <a:endParaRPr lang="en-US" altLang="zh-CN" dirty="0" smtClean="0"/>
          </a:p>
          <a:p>
            <a:pPr lvl="1"/>
            <a:r>
              <a:rPr lang="zh-CN" altLang="en-US" dirty="0" smtClean="0"/>
              <a:t>计算机安全的风险</a:t>
            </a:r>
            <a:endParaRPr lang="en-US" altLang="zh-CN" dirty="0" smtClean="0"/>
          </a:p>
          <a:p>
            <a:pPr lvl="1"/>
            <a:r>
              <a:rPr lang="zh-CN" altLang="en-US" dirty="0" smtClean="0"/>
              <a:t>计算机安全服务的技术</a:t>
            </a:r>
            <a:endParaRPr lang="en-US" altLang="zh-CN" dirty="0" smtClean="0"/>
          </a:p>
          <a:p>
            <a:pPr lvl="1"/>
            <a:r>
              <a:rPr lang="zh-CN" altLang="en-US" dirty="0" smtClean="0"/>
              <a:t>计算机病毒的概念</a:t>
            </a:r>
            <a:endParaRPr lang="en-US" altLang="zh-CN" dirty="0" smtClean="0"/>
          </a:p>
          <a:p>
            <a:pPr lvl="1"/>
            <a:r>
              <a:rPr lang="zh-CN" altLang="en-US" smtClean="0"/>
              <a:t>系统漏洞与补丁</a:t>
            </a:r>
            <a:endParaRPr lang="en-US" altLang="zh-CN" dirty="0" smtClean="0"/>
          </a:p>
          <a:p>
            <a:pPr lvl="1"/>
            <a:r>
              <a:rPr lang="zh-CN" altLang="en-US" dirty="0" smtClean="0"/>
              <a:t>计算机与网络的应用道德</a:t>
            </a:r>
            <a:endParaRPr lang="zh-CN" altLang="en-US" dirty="0"/>
          </a:p>
        </p:txBody>
      </p:sp>
    </p:spTree>
    <p:extLst>
      <p:ext uri="{BB962C8B-B14F-4D97-AF65-F5344CB8AC3E}">
        <p14:creationId xmlns:p14="http://schemas.microsoft.com/office/powerpoint/2010/main" val="276356770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564904"/>
            <a:ext cx="8229600"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微软雅黑" panose="020B0503020204020204" pitchFamily="34" charset="-122"/>
                <a:ea typeface="微软雅黑" panose="020B0503020204020204" pitchFamily="34" charset="-122"/>
              </a:rPr>
              <a:t>第</a:t>
            </a:r>
            <a:r>
              <a:rPr lang="en-US" altLang="zh-CN" sz="4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微软雅黑" panose="020B0503020204020204" pitchFamily="34" charset="-122"/>
                <a:ea typeface="微软雅黑" panose="020B0503020204020204" pitchFamily="34" charset="-122"/>
              </a:rPr>
              <a:t>3</a:t>
            </a:r>
            <a:r>
              <a:rPr lang="zh-CN" alt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微软雅黑" panose="020B0503020204020204" pitchFamily="34" charset="-122"/>
                <a:ea typeface="微软雅黑" panose="020B0503020204020204" pitchFamily="34" charset="-122"/>
              </a:rPr>
              <a:t>章  </a:t>
            </a:r>
            <a:r>
              <a:rPr lang="zh-CN" altLang="en-US"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微软雅黑" panose="020B0503020204020204" pitchFamily="34" charset="-122"/>
                <a:ea typeface="微软雅黑" panose="020B0503020204020204" pitchFamily="34" charset="-122"/>
              </a:rPr>
              <a:t>计算机安全</a:t>
            </a:r>
            <a:endParaRPr lang="zh-CN" alt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173321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a:t>
            </a:r>
            <a:r>
              <a:rPr lang="zh-CN" altLang="en-US" dirty="0" smtClean="0"/>
              <a:t>计算机与</a:t>
            </a:r>
            <a:r>
              <a:rPr lang="zh-CN" altLang="en-US" dirty="0"/>
              <a:t>网络</a:t>
            </a:r>
            <a:r>
              <a:rPr lang="zh-CN" altLang="en-US" dirty="0" smtClean="0"/>
              <a:t>风险</a:t>
            </a:r>
            <a:endParaRPr lang="zh-CN" altLang="en-US" dirty="0"/>
          </a:p>
        </p:txBody>
      </p:sp>
      <p:sp>
        <p:nvSpPr>
          <p:cNvPr id="3" name="内容占位符 2"/>
          <p:cNvSpPr>
            <a:spLocks noGrp="1"/>
          </p:cNvSpPr>
          <p:nvPr>
            <p:ph idx="1"/>
          </p:nvPr>
        </p:nvSpPr>
        <p:spPr/>
        <p:txBody>
          <a:bodyPr>
            <a:normAutofit/>
          </a:bodyPr>
          <a:lstStyle/>
          <a:p>
            <a:pPr lvl="1"/>
            <a:r>
              <a:rPr lang="en-US" altLang="zh-CN" dirty="0" smtClean="0"/>
              <a:t>(1)</a:t>
            </a:r>
            <a:r>
              <a:rPr lang="zh-CN" altLang="en-US" dirty="0" smtClean="0"/>
              <a:t>计算机安全性风险</a:t>
            </a:r>
            <a:endParaRPr lang="en-US" altLang="zh-CN" dirty="0" smtClean="0"/>
          </a:p>
          <a:p>
            <a:pPr lvl="2"/>
            <a:r>
              <a:rPr lang="zh-CN" altLang="en-US" dirty="0" smtClean="0"/>
              <a:t>技术层面</a:t>
            </a:r>
            <a:endParaRPr lang="en-US" altLang="zh-CN" dirty="0" smtClean="0"/>
          </a:p>
          <a:p>
            <a:pPr lvl="3"/>
            <a:r>
              <a:rPr lang="zh-CN" altLang="en-US" dirty="0" smtClean="0"/>
              <a:t>系统漏洞</a:t>
            </a:r>
            <a:r>
              <a:rPr lang="en-US" altLang="zh-CN" dirty="0" smtClean="0"/>
              <a:t>——</a:t>
            </a:r>
            <a:r>
              <a:rPr lang="zh-CN" altLang="en-US" dirty="0" smtClean="0"/>
              <a:t>设计缺陷</a:t>
            </a:r>
            <a:endParaRPr lang="en-US" altLang="zh-CN" dirty="0" smtClean="0"/>
          </a:p>
          <a:p>
            <a:pPr lvl="3"/>
            <a:r>
              <a:rPr lang="zh-CN" altLang="en-US" dirty="0" smtClean="0"/>
              <a:t>计算机病毒</a:t>
            </a:r>
            <a:endParaRPr lang="en-US" altLang="zh-CN" dirty="0" smtClean="0"/>
          </a:p>
          <a:p>
            <a:pPr lvl="3"/>
            <a:r>
              <a:rPr lang="zh-CN" altLang="en-US" dirty="0" smtClean="0"/>
              <a:t>木马</a:t>
            </a:r>
            <a:r>
              <a:rPr lang="en-US" altLang="zh-CN" dirty="0" smtClean="0"/>
              <a:t>——</a:t>
            </a:r>
            <a:r>
              <a:rPr lang="zh-CN" altLang="en-US" dirty="0" smtClean="0"/>
              <a:t>盗窃敏感信息</a:t>
            </a:r>
            <a:endParaRPr lang="en-US" altLang="zh-CN" dirty="0" smtClean="0"/>
          </a:p>
          <a:p>
            <a:pPr lvl="3"/>
            <a:r>
              <a:rPr lang="zh-CN" altLang="en-US" dirty="0" smtClean="0"/>
              <a:t>黑客入侵</a:t>
            </a:r>
            <a:endParaRPr lang="en-US" altLang="zh-CN" dirty="0" smtClean="0"/>
          </a:p>
          <a:p>
            <a:pPr lvl="2"/>
            <a:r>
              <a:rPr lang="zh-CN" altLang="en-US" dirty="0" smtClean="0"/>
              <a:t>管理层面</a:t>
            </a:r>
            <a:endParaRPr lang="en-US" altLang="zh-CN" dirty="0" smtClean="0"/>
          </a:p>
          <a:p>
            <a:pPr lvl="3"/>
            <a:r>
              <a:rPr lang="zh-CN" altLang="en-US" dirty="0" smtClean="0"/>
              <a:t>账户、密码泄漏</a:t>
            </a:r>
            <a:endParaRPr lang="en-US" altLang="zh-CN" dirty="0" smtClean="0"/>
          </a:p>
          <a:p>
            <a:pPr lvl="3"/>
            <a:r>
              <a:rPr lang="zh-CN" altLang="en-US" dirty="0" smtClean="0"/>
              <a:t>硬件损失</a:t>
            </a:r>
            <a:r>
              <a:rPr lang="en-US" altLang="zh-CN" dirty="0" smtClean="0"/>
              <a:t>——</a:t>
            </a:r>
            <a:r>
              <a:rPr lang="zh-CN" altLang="en-US" dirty="0" smtClean="0"/>
              <a:t>盗窃、火灾、电源</a:t>
            </a:r>
            <a:endParaRPr lang="en-US" altLang="zh-CN" dirty="0" smtClean="0"/>
          </a:p>
          <a:p>
            <a:pPr lvl="2"/>
            <a:r>
              <a:rPr lang="zh-CN" altLang="en-US" dirty="0" smtClean="0"/>
              <a:t>自然灾难</a:t>
            </a:r>
            <a:endParaRPr lang="en-US" altLang="zh-CN" dirty="0" smtClean="0"/>
          </a:p>
          <a:p>
            <a:pPr lvl="1"/>
            <a:endParaRPr lang="zh-CN" altLang="en-US" dirty="0"/>
          </a:p>
        </p:txBody>
      </p:sp>
    </p:spTree>
    <p:extLst>
      <p:ext uri="{BB962C8B-B14F-4D97-AF65-F5344CB8AC3E}">
        <p14:creationId xmlns:p14="http://schemas.microsoft.com/office/powerpoint/2010/main" val="12788330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1.</a:t>
            </a:r>
            <a:r>
              <a:rPr lang="zh-CN" altLang="en-US" dirty="0" smtClean="0"/>
              <a:t>计算机与网络风险</a:t>
            </a:r>
            <a:endParaRPr lang="zh-CN" altLang="en-US" dirty="0"/>
          </a:p>
        </p:txBody>
      </p:sp>
      <p:sp>
        <p:nvSpPr>
          <p:cNvPr id="3" name="内容占位符 2"/>
          <p:cNvSpPr>
            <a:spLocks noGrp="1"/>
          </p:cNvSpPr>
          <p:nvPr>
            <p:ph idx="1"/>
          </p:nvPr>
        </p:nvSpPr>
        <p:spPr/>
        <p:txBody>
          <a:bodyPr>
            <a:normAutofit/>
          </a:bodyPr>
          <a:lstStyle/>
          <a:p>
            <a:pPr lvl="1"/>
            <a:r>
              <a:rPr lang="en-US" altLang="zh-CN" dirty="0" smtClean="0"/>
              <a:t>(2)</a:t>
            </a:r>
            <a:r>
              <a:rPr lang="zh-CN" altLang="en-US" dirty="0" smtClean="0"/>
              <a:t>计算机网络攻击</a:t>
            </a:r>
            <a:endParaRPr lang="en-US" altLang="zh-CN" dirty="0" smtClean="0"/>
          </a:p>
          <a:p>
            <a:pPr lvl="2"/>
            <a:r>
              <a:rPr lang="zh-CN" altLang="en-US" dirty="0" smtClean="0"/>
              <a:t>类别</a:t>
            </a:r>
            <a:endParaRPr lang="en-US" altLang="zh-CN" dirty="0" smtClean="0"/>
          </a:p>
          <a:p>
            <a:pPr lvl="3"/>
            <a:r>
              <a:rPr lang="zh-CN" altLang="en-US" dirty="0" smtClean="0"/>
              <a:t>主动攻击</a:t>
            </a:r>
            <a:endParaRPr lang="en-US" altLang="zh-CN" dirty="0" smtClean="0"/>
          </a:p>
          <a:p>
            <a:pPr lvl="4"/>
            <a:r>
              <a:rPr lang="zh-CN" altLang="en-US" dirty="0" smtClean="0"/>
              <a:t>以入侵网络、篡改数据、破坏系统运行为目标的攻击</a:t>
            </a:r>
            <a:endParaRPr lang="en-US" altLang="zh-CN" dirty="0"/>
          </a:p>
          <a:p>
            <a:pPr lvl="4"/>
            <a:r>
              <a:rPr lang="zh-CN" altLang="en-US" dirty="0" smtClean="0"/>
              <a:t>主动攻击比较容易被发现</a:t>
            </a:r>
            <a:endParaRPr lang="en-US" altLang="zh-CN" dirty="0" smtClean="0"/>
          </a:p>
          <a:p>
            <a:pPr lvl="3"/>
            <a:r>
              <a:rPr lang="zh-CN" altLang="en-US" dirty="0" smtClean="0"/>
              <a:t>被动攻击</a:t>
            </a:r>
            <a:endParaRPr lang="en-US" altLang="zh-CN" dirty="0" smtClean="0"/>
          </a:p>
          <a:p>
            <a:pPr lvl="4"/>
            <a:r>
              <a:rPr lang="zh-CN" altLang="en-US" dirty="0" smtClean="0"/>
              <a:t>以窃取信息为目标的攻击</a:t>
            </a:r>
            <a:endParaRPr lang="en-US" altLang="zh-CN" dirty="0" smtClean="0"/>
          </a:p>
          <a:p>
            <a:pPr lvl="4"/>
            <a:r>
              <a:rPr lang="zh-CN" altLang="en-US" dirty="0" smtClean="0"/>
              <a:t>被动攻击难以被发现</a:t>
            </a:r>
            <a:endParaRPr lang="en-US" altLang="zh-CN" dirty="0" smtClean="0"/>
          </a:p>
          <a:p>
            <a:pPr lvl="3"/>
            <a:r>
              <a:rPr lang="zh-CN" altLang="en-US" dirty="0" smtClean="0"/>
              <a:t>基于网络的攻击已经成为影响计算机安全的主要因素。</a:t>
            </a:r>
            <a:endParaRPr lang="en-US" altLang="zh-CN" dirty="0" smtClean="0"/>
          </a:p>
          <a:p>
            <a:pPr lvl="2"/>
            <a:r>
              <a:rPr lang="zh-CN" altLang="en-US" dirty="0" smtClean="0"/>
              <a:t>具体形式</a:t>
            </a:r>
            <a:endParaRPr lang="en-US" altLang="zh-CN" dirty="0" smtClean="0"/>
          </a:p>
          <a:p>
            <a:pPr lvl="3"/>
            <a:r>
              <a:rPr lang="zh-CN" altLang="en-US" dirty="0" smtClean="0"/>
              <a:t>截获、中断、篡改、伪造、拒绝服务等</a:t>
            </a:r>
            <a:endParaRPr lang="zh-CN" altLang="en-US" dirty="0"/>
          </a:p>
        </p:txBody>
      </p:sp>
      <p:sp>
        <p:nvSpPr>
          <p:cNvPr id="4" name="日期占位符 3"/>
          <p:cNvSpPr>
            <a:spLocks noGrp="1"/>
          </p:cNvSpPr>
          <p:nvPr>
            <p:ph type="dt" sz="half" idx="10"/>
          </p:nvPr>
        </p:nvSpPr>
        <p:spPr/>
        <p:txBody>
          <a:bodyPr/>
          <a:lstStyle/>
          <a:p>
            <a:fld id="{25084E8C-DA25-4E76-BE31-057C81A65622}" type="datetime1">
              <a:rPr lang="zh-CN" altLang="en-US" smtClean="0"/>
              <a:pPr/>
              <a:t>2014/1/1</a:t>
            </a:fld>
            <a:endParaRPr lang="zh-CN" altLang="en-US" dirty="0"/>
          </a:p>
        </p:txBody>
      </p:sp>
      <p:sp>
        <p:nvSpPr>
          <p:cNvPr id="5" name="页脚占位符 4"/>
          <p:cNvSpPr>
            <a:spLocks noGrp="1"/>
          </p:cNvSpPr>
          <p:nvPr>
            <p:ph type="ftr" sz="quarter" idx="11"/>
          </p:nvPr>
        </p:nvSpPr>
        <p:spPr/>
        <p:txBody>
          <a:bodyPr/>
          <a:lstStyle/>
          <a:p>
            <a:r>
              <a:rPr lang="zh-CN" altLang="en-US" smtClean="0"/>
              <a:t>马秀麟</a:t>
            </a:r>
            <a:endParaRPr lang="zh-CN" altLang="en-US"/>
          </a:p>
        </p:txBody>
      </p:sp>
      <p:sp>
        <p:nvSpPr>
          <p:cNvPr id="6" name="灯片编号占位符 5"/>
          <p:cNvSpPr>
            <a:spLocks noGrp="1"/>
          </p:cNvSpPr>
          <p:nvPr>
            <p:ph type="sldNum" sz="quarter" idx="12"/>
          </p:nvPr>
        </p:nvSpPr>
        <p:spPr/>
        <p:txBody>
          <a:bodyPr/>
          <a:lstStyle/>
          <a:p>
            <a:fld id="{3C8BA06E-73FA-40BB-96AC-AD8C55B574A9}" type="slidenum">
              <a:rPr lang="zh-CN" altLang="en-US" smtClean="0"/>
              <a:pPr/>
              <a:t>4</a:t>
            </a:fld>
            <a:endParaRPr lang="zh-CN" altLang="en-US"/>
          </a:p>
        </p:txBody>
      </p:sp>
    </p:spTree>
    <p:extLst>
      <p:ext uri="{BB962C8B-B14F-4D97-AF65-F5344CB8AC3E}">
        <p14:creationId xmlns:p14="http://schemas.microsoft.com/office/powerpoint/2010/main" val="3701630211"/>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428596" y="836712"/>
            <a:ext cx="8229600" cy="763469"/>
          </a:xfrm>
        </p:spPr>
        <p:txBody>
          <a:bodyPr>
            <a:normAutofit/>
          </a:bodyPr>
          <a:lstStyle/>
          <a:p>
            <a:pPr eaLnBrk="1" hangingPunct="1"/>
            <a:r>
              <a:rPr lang="zh-CN" altLang="en-US" dirty="0" smtClean="0"/>
              <a:t> </a:t>
            </a:r>
            <a:r>
              <a:rPr lang="en-US" altLang="zh-CN" dirty="0"/>
              <a:t>2</a:t>
            </a:r>
            <a:r>
              <a:rPr lang="en-US" altLang="zh-CN" dirty="0" smtClean="0"/>
              <a:t>.</a:t>
            </a:r>
            <a:r>
              <a:rPr lang="zh-CN" altLang="en-US" dirty="0" smtClean="0"/>
              <a:t>计算机安全的定义</a:t>
            </a:r>
          </a:p>
        </p:txBody>
      </p:sp>
      <p:sp>
        <p:nvSpPr>
          <p:cNvPr id="36867" name="内容占位符 2"/>
          <p:cNvSpPr>
            <a:spLocks noGrp="1"/>
          </p:cNvSpPr>
          <p:nvPr>
            <p:ph idx="1"/>
          </p:nvPr>
        </p:nvSpPr>
        <p:spPr>
          <a:xfrm>
            <a:off x="457200" y="1772816"/>
            <a:ext cx="7355160" cy="4585141"/>
          </a:xfrm>
        </p:spPr>
        <p:txBody>
          <a:bodyPr>
            <a:noAutofit/>
          </a:bodyPr>
          <a:lstStyle/>
          <a:p>
            <a:pPr eaLnBrk="1" hangingPunct="1"/>
            <a:r>
              <a:rPr lang="en-US" altLang="zh-CN" sz="2400" dirty="0" smtClean="0"/>
              <a:t>2</a:t>
            </a:r>
            <a:r>
              <a:rPr lang="zh-CN" altLang="en-US" sz="2400" dirty="0" smtClean="0"/>
              <a:t>、计算机安全的定义</a:t>
            </a:r>
          </a:p>
          <a:p>
            <a:pPr lvl="1" eaLnBrk="1" hangingPunct="1"/>
            <a:r>
              <a:rPr lang="en-US" altLang="zh-CN" sz="2400" dirty="0" smtClean="0"/>
              <a:t>(1)</a:t>
            </a:r>
            <a:r>
              <a:rPr lang="zh-CN" altLang="en-US" sz="2400" dirty="0" smtClean="0"/>
              <a:t>计算机系统安全通常指的是一种机制</a:t>
            </a:r>
          </a:p>
          <a:p>
            <a:pPr lvl="2" eaLnBrk="1" hangingPunct="1"/>
            <a:r>
              <a:rPr lang="zh-CN" altLang="en-US" sz="2000" dirty="0" smtClean="0"/>
              <a:t>即只有被授权的人才能使用相应的资源，信息资源不受自然和人为有害因素的威胁和危害。</a:t>
            </a:r>
          </a:p>
          <a:p>
            <a:pPr lvl="2" eaLnBrk="1" hangingPunct="1"/>
            <a:r>
              <a:rPr lang="zh-CN" altLang="en-US" sz="2000" dirty="0" smtClean="0"/>
              <a:t>使计算机系统的硬件、软件、数据受到保护，不因偶然的或恶意的原因而遭到破坏、更改、泄露；同时，系统能连续正常工作。</a:t>
            </a:r>
          </a:p>
          <a:p>
            <a:pPr lvl="1" eaLnBrk="1" hangingPunct="1"/>
            <a:r>
              <a:rPr lang="en-US" altLang="zh-CN" sz="2400" dirty="0" smtClean="0"/>
              <a:t>(2)</a:t>
            </a:r>
            <a:r>
              <a:rPr lang="zh-CN" altLang="en-US" sz="2400" dirty="0" smtClean="0"/>
              <a:t>计算机安全的属性</a:t>
            </a:r>
          </a:p>
          <a:p>
            <a:pPr lvl="2" eaLnBrk="1" hangingPunct="1"/>
            <a:r>
              <a:rPr lang="zh-CN" altLang="en-US" sz="2000" dirty="0" smtClean="0"/>
              <a:t>安全通常包含</a:t>
            </a:r>
            <a:r>
              <a:rPr lang="en-US" altLang="zh-CN" sz="2000" dirty="0" smtClean="0"/>
              <a:t>5</a:t>
            </a:r>
            <a:r>
              <a:rPr lang="zh-CN" altLang="en-US" sz="2000" dirty="0" smtClean="0"/>
              <a:t>个属性：可用性、可靠性、完整性、保密性和不可抵赖性，</a:t>
            </a:r>
            <a:r>
              <a:rPr lang="zh-CN" altLang="en-US" sz="2000" dirty="0" smtClean="0">
                <a:solidFill>
                  <a:srgbClr val="FF0000"/>
                </a:solidFill>
              </a:rPr>
              <a:t>不包括内容的正确性</a:t>
            </a:r>
          </a:p>
          <a:p>
            <a:pPr lvl="2" eaLnBrk="1" hangingPunct="1"/>
            <a:r>
              <a:rPr lang="zh-CN" altLang="en-US" sz="2000" dirty="0" smtClean="0"/>
              <a:t>计算机网络信息系统的其他安全属性还包括：可控性、可审查性、认证、访问控制等。</a:t>
            </a:r>
          </a:p>
        </p:txBody>
      </p:sp>
      <p:sp>
        <p:nvSpPr>
          <p:cNvPr id="36868" name="灯片编号占位符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726B506-7455-4029-94C5-A343284C5EE1}" type="slidenum">
              <a:rPr lang="en-US" altLang="zh-CN" smtClean="0">
                <a:solidFill>
                  <a:schemeClr val="tx1"/>
                </a:solidFill>
                <a:ea typeface="宋体" charset="-122"/>
              </a:rPr>
              <a:pPr/>
              <a:t>5</a:t>
            </a:fld>
            <a:endParaRPr lang="en-US" altLang="zh-CN" smtClean="0">
              <a:solidFill>
                <a:schemeClr val="tx1"/>
              </a:solidFill>
              <a:ea typeface="宋体" charset="-122"/>
            </a:endParaRPr>
          </a:p>
        </p:txBody>
      </p:sp>
    </p:spTree>
    <p:extLst>
      <p:ext uri="{BB962C8B-B14F-4D97-AF65-F5344CB8AC3E}">
        <p14:creationId xmlns:p14="http://schemas.microsoft.com/office/powerpoint/2010/main" val="2230620701"/>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3528" y="764704"/>
            <a:ext cx="8229600" cy="899315"/>
          </a:xfrm>
        </p:spPr>
        <p:txBody>
          <a:bodyPr>
            <a:normAutofit/>
          </a:bodyPr>
          <a:lstStyle/>
          <a:p>
            <a:r>
              <a:rPr lang="en-US" altLang="zh-CN" dirty="0" smtClean="0"/>
              <a:t>2.</a:t>
            </a:r>
            <a:r>
              <a:rPr lang="zh-CN" altLang="en-US" dirty="0" smtClean="0"/>
              <a:t>计算机与</a:t>
            </a:r>
            <a:r>
              <a:rPr lang="zh-CN" altLang="en-US" dirty="0"/>
              <a:t>网络安全</a:t>
            </a:r>
            <a:endParaRPr lang="zh-CN" altLang="en-US" sz="4800" dirty="0" smtClean="0"/>
          </a:p>
        </p:txBody>
      </p:sp>
      <p:sp>
        <p:nvSpPr>
          <p:cNvPr id="38915" name="Rectangle 3"/>
          <p:cNvSpPr>
            <a:spLocks noGrp="1" noChangeArrowheads="1"/>
          </p:cNvSpPr>
          <p:nvPr>
            <p:ph idx="1"/>
          </p:nvPr>
        </p:nvSpPr>
        <p:spPr/>
        <p:txBody>
          <a:bodyPr>
            <a:normAutofit fontScale="92500" lnSpcReduction="20000"/>
          </a:bodyPr>
          <a:lstStyle/>
          <a:p>
            <a:pPr lvl="1" eaLnBrk="1" hangingPunct="1">
              <a:lnSpc>
                <a:spcPct val="90000"/>
              </a:lnSpc>
            </a:pPr>
            <a:r>
              <a:rPr lang="en-US" altLang="zh-CN" dirty="0" smtClean="0"/>
              <a:t>(2)</a:t>
            </a:r>
            <a:r>
              <a:rPr lang="zh-CN" altLang="en-US" dirty="0" smtClean="0"/>
              <a:t>计算机网络安全技术</a:t>
            </a:r>
          </a:p>
          <a:p>
            <a:pPr lvl="2" eaLnBrk="1" hangingPunct="1">
              <a:lnSpc>
                <a:spcPct val="90000"/>
              </a:lnSpc>
            </a:pPr>
            <a:r>
              <a:rPr lang="zh-CN" altLang="en-US" dirty="0" smtClean="0"/>
              <a:t>技术手段</a:t>
            </a:r>
            <a:endParaRPr lang="en-US" altLang="zh-CN" dirty="0" smtClean="0"/>
          </a:p>
          <a:p>
            <a:pPr lvl="3">
              <a:lnSpc>
                <a:spcPct val="90000"/>
              </a:lnSpc>
            </a:pPr>
            <a:r>
              <a:rPr lang="zh-CN" altLang="en-US" dirty="0" smtClean="0"/>
              <a:t>数据加密技术</a:t>
            </a:r>
            <a:endParaRPr lang="en-US" altLang="zh-CN" dirty="0" smtClean="0"/>
          </a:p>
          <a:p>
            <a:pPr lvl="3">
              <a:lnSpc>
                <a:spcPct val="90000"/>
              </a:lnSpc>
            </a:pPr>
            <a:r>
              <a:rPr lang="zh-CN" altLang="en-US" dirty="0" smtClean="0"/>
              <a:t>数字签名技术</a:t>
            </a:r>
            <a:endParaRPr lang="en-US" altLang="zh-CN" dirty="0" smtClean="0"/>
          </a:p>
          <a:p>
            <a:pPr lvl="3">
              <a:lnSpc>
                <a:spcPct val="90000"/>
              </a:lnSpc>
            </a:pPr>
            <a:r>
              <a:rPr lang="zh-CN" altLang="en-US" dirty="0" smtClean="0"/>
              <a:t>数字证书</a:t>
            </a:r>
            <a:endParaRPr lang="en-US" altLang="zh-CN" dirty="0" smtClean="0"/>
          </a:p>
          <a:p>
            <a:pPr lvl="3">
              <a:lnSpc>
                <a:spcPct val="90000"/>
              </a:lnSpc>
            </a:pPr>
            <a:r>
              <a:rPr lang="zh-CN" altLang="en-US" dirty="0" smtClean="0"/>
              <a:t>访问控制技术</a:t>
            </a:r>
            <a:endParaRPr lang="en-US" altLang="zh-CN" dirty="0" smtClean="0"/>
          </a:p>
          <a:p>
            <a:pPr lvl="2" eaLnBrk="1" hangingPunct="1">
              <a:lnSpc>
                <a:spcPct val="90000"/>
              </a:lnSpc>
            </a:pPr>
            <a:r>
              <a:rPr lang="zh-CN" altLang="en-US" dirty="0" smtClean="0"/>
              <a:t>外在表现</a:t>
            </a:r>
          </a:p>
          <a:p>
            <a:pPr lvl="3" eaLnBrk="1" hangingPunct="1">
              <a:lnSpc>
                <a:spcPct val="90000"/>
              </a:lnSpc>
            </a:pPr>
            <a:r>
              <a:rPr lang="zh-CN" altLang="en-US" dirty="0" smtClean="0"/>
              <a:t>身份认证</a:t>
            </a:r>
            <a:r>
              <a:rPr lang="en-US" altLang="zh-CN" dirty="0" smtClean="0"/>
              <a:t>——</a:t>
            </a:r>
            <a:r>
              <a:rPr lang="zh-CN" altLang="en-US" dirty="0" smtClean="0"/>
              <a:t>用户合法性</a:t>
            </a:r>
            <a:endParaRPr lang="en-US" altLang="zh-CN" dirty="0" smtClean="0"/>
          </a:p>
          <a:p>
            <a:pPr lvl="4">
              <a:lnSpc>
                <a:spcPct val="90000"/>
              </a:lnSpc>
            </a:pPr>
            <a:r>
              <a:rPr lang="zh-CN" altLang="en-US" dirty="0" smtClean="0"/>
              <a:t>密码技术</a:t>
            </a:r>
            <a:endParaRPr lang="en-US" altLang="zh-CN" dirty="0" smtClean="0"/>
          </a:p>
          <a:p>
            <a:pPr lvl="3">
              <a:lnSpc>
                <a:spcPct val="90000"/>
              </a:lnSpc>
            </a:pPr>
            <a:r>
              <a:rPr lang="zh-CN" altLang="en-US" dirty="0" smtClean="0"/>
              <a:t>消息认证</a:t>
            </a:r>
            <a:endParaRPr lang="en-US" altLang="zh-CN" dirty="0" smtClean="0"/>
          </a:p>
          <a:p>
            <a:pPr lvl="4" eaLnBrk="1" hangingPunct="1">
              <a:lnSpc>
                <a:spcPct val="90000"/>
              </a:lnSpc>
            </a:pPr>
            <a:r>
              <a:rPr lang="zh-CN" altLang="en-US" sz="1800" dirty="0" smtClean="0"/>
              <a:t>消息认证</a:t>
            </a:r>
            <a:r>
              <a:rPr lang="en-US" altLang="zh-CN" sz="1800" dirty="0" smtClean="0"/>
              <a:t>——</a:t>
            </a:r>
            <a:r>
              <a:rPr lang="zh-CN" altLang="en-US" sz="1800" dirty="0" smtClean="0"/>
              <a:t>消息的不可抵赖性（数字签名技术）</a:t>
            </a:r>
            <a:endParaRPr lang="en-US" altLang="zh-CN" sz="1800" dirty="0" smtClean="0"/>
          </a:p>
          <a:p>
            <a:pPr lvl="4" eaLnBrk="1" hangingPunct="1">
              <a:lnSpc>
                <a:spcPct val="90000"/>
              </a:lnSpc>
            </a:pPr>
            <a:r>
              <a:rPr lang="zh-CN" altLang="en-US" sz="1800" dirty="0" smtClean="0"/>
              <a:t>报文摘要</a:t>
            </a:r>
            <a:endParaRPr lang="en-US" altLang="zh-CN" sz="1800" dirty="0" smtClean="0"/>
          </a:p>
          <a:p>
            <a:pPr lvl="4" eaLnBrk="1" hangingPunct="1">
              <a:lnSpc>
                <a:spcPct val="90000"/>
              </a:lnSpc>
            </a:pPr>
            <a:r>
              <a:rPr lang="zh-CN" altLang="en-US" sz="1800" dirty="0" smtClean="0"/>
              <a:t>数据加密技术</a:t>
            </a:r>
          </a:p>
          <a:p>
            <a:pPr lvl="3" eaLnBrk="1" hangingPunct="1">
              <a:lnSpc>
                <a:spcPct val="90000"/>
              </a:lnSpc>
            </a:pPr>
            <a:r>
              <a:rPr lang="zh-CN" altLang="en-US" dirty="0" smtClean="0"/>
              <a:t>访问控制技术</a:t>
            </a:r>
            <a:endParaRPr lang="en-US" altLang="zh-CN" dirty="0" smtClean="0"/>
          </a:p>
          <a:p>
            <a:pPr lvl="4">
              <a:lnSpc>
                <a:spcPct val="90000"/>
              </a:lnSpc>
            </a:pPr>
            <a:r>
              <a:rPr lang="zh-CN" altLang="en-US" dirty="0" smtClean="0"/>
              <a:t>分类分层设置访问控制</a:t>
            </a:r>
            <a:endParaRPr lang="en-US" altLang="zh-CN" dirty="0" smtClean="0"/>
          </a:p>
          <a:p>
            <a:pPr lvl="4">
              <a:lnSpc>
                <a:spcPct val="90000"/>
              </a:lnSpc>
            </a:pPr>
            <a:r>
              <a:rPr lang="zh-CN" altLang="en-US" dirty="0"/>
              <a:t>防火墙技术</a:t>
            </a:r>
            <a:r>
              <a:rPr lang="en-US" altLang="zh-CN" dirty="0"/>
              <a:t>——</a:t>
            </a:r>
            <a:r>
              <a:rPr lang="zh-CN" altLang="en-US" dirty="0"/>
              <a:t>数据</a:t>
            </a:r>
            <a:r>
              <a:rPr lang="zh-CN" altLang="en-US" dirty="0" smtClean="0"/>
              <a:t>隔离</a:t>
            </a:r>
            <a:endParaRPr lang="zh-CN" altLang="en-US" dirty="0"/>
          </a:p>
        </p:txBody>
      </p:sp>
    </p:spTree>
    <p:extLst>
      <p:ext uri="{BB962C8B-B14F-4D97-AF65-F5344CB8AC3E}">
        <p14:creationId xmlns:p14="http://schemas.microsoft.com/office/powerpoint/2010/main" val="28072106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20675" y="764704"/>
            <a:ext cx="8229600" cy="1000125"/>
          </a:xfrm>
        </p:spPr>
        <p:txBody>
          <a:bodyPr/>
          <a:lstStyle/>
          <a:p>
            <a:pPr eaLnBrk="1" hangingPunct="1"/>
            <a:r>
              <a:rPr lang="en-US" altLang="zh-CN" dirty="0" smtClean="0"/>
              <a:t>3.</a:t>
            </a:r>
            <a:r>
              <a:rPr lang="zh-CN" altLang="en-US" dirty="0" smtClean="0"/>
              <a:t>计算机病毒</a:t>
            </a:r>
          </a:p>
        </p:txBody>
      </p:sp>
      <p:sp>
        <p:nvSpPr>
          <p:cNvPr id="39939" name="Rectangle 3"/>
          <p:cNvSpPr>
            <a:spLocks noGrp="1" noChangeArrowheads="1"/>
          </p:cNvSpPr>
          <p:nvPr>
            <p:ph idx="1"/>
          </p:nvPr>
        </p:nvSpPr>
        <p:spPr/>
        <p:txBody>
          <a:bodyPr>
            <a:normAutofit fontScale="92500" lnSpcReduction="10000"/>
          </a:bodyPr>
          <a:lstStyle/>
          <a:p>
            <a:pPr eaLnBrk="1" hangingPunct="1"/>
            <a:r>
              <a:rPr lang="en-US" altLang="zh-CN" sz="2800" dirty="0" smtClean="0"/>
              <a:t>3</a:t>
            </a:r>
            <a:r>
              <a:rPr lang="zh-CN" altLang="en-US" sz="2800" dirty="0" smtClean="0"/>
              <a:t>、计算机病毒</a:t>
            </a:r>
          </a:p>
          <a:p>
            <a:pPr lvl="1" eaLnBrk="1" hangingPunct="1"/>
            <a:r>
              <a:rPr lang="en-US" altLang="zh-CN" dirty="0" smtClean="0"/>
              <a:t>(1)</a:t>
            </a:r>
            <a:r>
              <a:rPr lang="zh-CN" altLang="en-US" dirty="0" smtClean="0"/>
              <a:t>计算机病毒定义</a:t>
            </a:r>
          </a:p>
          <a:p>
            <a:pPr lvl="2" eaLnBrk="1" hangingPunct="1"/>
            <a:r>
              <a:rPr lang="zh-CN" altLang="en-US" dirty="0" smtClean="0"/>
              <a:t>是指编制成单独的或者附着在其他计算机程序上用以破坏或降低计算机功能或者毁坏数据，影响计算机使用，并能够自我复制的一组</a:t>
            </a:r>
            <a:r>
              <a:rPr lang="zh-CN" altLang="en-US" dirty="0" smtClean="0">
                <a:solidFill>
                  <a:srgbClr val="FF0000"/>
                </a:solidFill>
              </a:rPr>
              <a:t>计算机指令或者程序代码。</a:t>
            </a:r>
          </a:p>
          <a:p>
            <a:pPr lvl="1" eaLnBrk="1" hangingPunct="1"/>
            <a:r>
              <a:rPr lang="en-US" altLang="zh-CN" dirty="0" smtClean="0"/>
              <a:t>(2)</a:t>
            </a:r>
            <a:r>
              <a:rPr lang="zh-CN" altLang="en-US" dirty="0" smtClean="0"/>
              <a:t>计算机病毒发作的现象</a:t>
            </a:r>
          </a:p>
          <a:p>
            <a:pPr lvl="2" eaLnBrk="1" hangingPunct="1"/>
            <a:r>
              <a:rPr lang="zh-CN" altLang="en-US" dirty="0" smtClean="0"/>
              <a:t>运行速度降低、频繁死机或重启，屏幕上出现莫名其妙的图片、出现意外网络流量等</a:t>
            </a:r>
          </a:p>
          <a:p>
            <a:pPr lvl="1" eaLnBrk="1" hangingPunct="1"/>
            <a:r>
              <a:rPr lang="en-US" altLang="zh-CN" dirty="0" smtClean="0"/>
              <a:t>(3)</a:t>
            </a:r>
            <a:r>
              <a:rPr lang="zh-CN" altLang="en-US" dirty="0" smtClean="0"/>
              <a:t>计算机病毒的特征</a:t>
            </a:r>
          </a:p>
          <a:p>
            <a:pPr lvl="2" eaLnBrk="1" hangingPunct="1"/>
            <a:r>
              <a:rPr lang="zh-CN" altLang="en-US" dirty="0" smtClean="0"/>
              <a:t>可执行性、寄生性、传染性、破坏性、</a:t>
            </a:r>
          </a:p>
          <a:p>
            <a:pPr lvl="2" eaLnBrk="1" hangingPunct="1"/>
            <a:r>
              <a:rPr lang="zh-CN" altLang="en-US" dirty="0" smtClean="0"/>
              <a:t>欺骗性、隐蔽性和潜伏性、衍生性</a:t>
            </a:r>
          </a:p>
        </p:txBody>
      </p:sp>
      <p:pic>
        <p:nvPicPr>
          <p:cNvPr id="2050" name="Ink 5"/>
          <p:cNvPicPr>
            <a:picLocks noRot="1" noChangeAspect="1" noEditPoints="1" noChangeArrowheads="1" noChangeShapeType="1"/>
          </p:cNvPicPr>
          <p:nvPr/>
        </p:nvPicPr>
        <p:blipFill>
          <a:blip r:embed="rId2"/>
          <a:srcRect/>
          <a:stretch>
            <a:fillRect/>
          </a:stretch>
        </p:blipFill>
        <p:spPr bwMode="auto">
          <a:xfrm>
            <a:off x="4183063" y="2901951"/>
            <a:ext cx="252412" cy="1011237"/>
          </a:xfrm>
          <a:prstGeom prst="rect">
            <a:avLst/>
          </a:prstGeom>
          <a:noFill/>
          <a:ln w="9525">
            <a:noFill/>
            <a:miter lim="800000"/>
            <a:headEnd/>
            <a:tailEnd/>
          </a:ln>
        </p:spPr>
      </p:pic>
    </p:spTree>
    <p:extLst>
      <p:ext uri="{BB962C8B-B14F-4D97-AF65-F5344CB8AC3E}">
        <p14:creationId xmlns:p14="http://schemas.microsoft.com/office/powerpoint/2010/main" val="3756569970"/>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a:t>
            </a:r>
            <a:r>
              <a:rPr lang="zh-CN" altLang="en-US" dirty="0" smtClean="0"/>
              <a:t>计算机病毒</a:t>
            </a:r>
            <a:endParaRPr lang="zh-CN" altLang="en-US" dirty="0"/>
          </a:p>
        </p:txBody>
      </p:sp>
      <p:sp>
        <p:nvSpPr>
          <p:cNvPr id="3" name="内容占位符 2"/>
          <p:cNvSpPr>
            <a:spLocks noGrp="1"/>
          </p:cNvSpPr>
          <p:nvPr>
            <p:ph idx="1"/>
          </p:nvPr>
        </p:nvSpPr>
        <p:spPr/>
        <p:txBody>
          <a:bodyPr>
            <a:normAutofit fontScale="92500" lnSpcReduction="10000"/>
          </a:bodyPr>
          <a:lstStyle/>
          <a:p>
            <a:pPr lvl="1"/>
            <a:r>
              <a:rPr lang="en-US" altLang="zh-CN" dirty="0" smtClean="0"/>
              <a:t>(4)</a:t>
            </a:r>
            <a:r>
              <a:rPr lang="zh-CN" altLang="en-US" dirty="0" smtClean="0"/>
              <a:t>病毒的类型</a:t>
            </a:r>
            <a:endParaRPr lang="en-US" altLang="zh-CN" dirty="0" smtClean="0"/>
          </a:p>
          <a:p>
            <a:pPr lvl="2"/>
            <a:r>
              <a:rPr lang="zh-CN" altLang="en-US" dirty="0" smtClean="0"/>
              <a:t>引导型病毒</a:t>
            </a:r>
            <a:endParaRPr lang="en-US" altLang="zh-CN" dirty="0" smtClean="0"/>
          </a:p>
          <a:p>
            <a:pPr lvl="3"/>
            <a:r>
              <a:rPr lang="zh-CN" altLang="en-US" dirty="0" smtClean="0"/>
              <a:t>感染计算机硬盘的引导区，每次开机都先运行病毒体</a:t>
            </a:r>
            <a:endParaRPr lang="en-US" altLang="zh-CN" dirty="0" smtClean="0"/>
          </a:p>
          <a:p>
            <a:pPr lvl="2"/>
            <a:r>
              <a:rPr lang="zh-CN" altLang="en-US" dirty="0" smtClean="0"/>
              <a:t>系统型病毒</a:t>
            </a:r>
            <a:endParaRPr lang="en-US" altLang="zh-CN" dirty="0" smtClean="0"/>
          </a:p>
          <a:p>
            <a:pPr lvl="3"/>
            <a:r>
              <a:rPr lang="zh-CN" altLang="en-US" dirty="0" smtClean="0"/>
              <a:t>感染计算机操作系统的核心文件</a:t>
            </a:r>
            <a:endParaRPr lang="en-US" altLang="zh-CN" dirty="0" smtClean="0"/>
          </a:p>
          <a:p>
            <a:pPr lvl="2"/>
            <a:r>
              <a:rPr lang="zh-CN" altLang="en-US" dirty="0" smtClean="0"/>
              <a:t>文件型病毒</a:t>
            </a:r>
            <a:endParaRPr lang="en-US" altLang="zh-CN" dirty="0" smtClean="0"/>
          </a:p>
          <a:p>
            <a:pPr lvl="3"/>
            <a:r>
              <a:rPr lang="zh-CN" altLang="en-US" dirty="0" smtClean="0"/>
              <a:t>感染计算机中的可执行文件，当该文件被用户执行时，优先执行病毒体</a:t>
            </a:r>
            <a:endParaRPr lang="en-US" altLang="zh-CN" dirty="0" smtClean="0"/>
          </a:p>
          <a:p>
            <a:pPr lvl="1"/>
            <a:r>
              <a:rPr lang="en-US" altLang="zh-CN" dirty="0" smtClean="0"/>
              <a:t>(5)</a:t>
            </a:r>
            <a:r>
              <a:rPr lang="zh-CN" altLang="en-US" dirty="0" smtClean="0"/>
              <a:t>计算机病毒防护</a:t>
            </a:r>
            <a:endParaRPr lang="en-US" altLang="zh-CN" dirty="0" smtClean="0"/>
          </a:p>
          <a:p>
            <a:pPr lvl="2"/>
            <a:r>
              <a:rPr lang="zh-CN" altLang="en-US" dirty="0" smtClean="0"/>
              <a:t>安装病毒监控软件</a:t>
            </a:r>
            <a:endParaRPr lang="en-US" altLang="zh-CN" dirty="0" smtClean="0"/>
          </a:p>
          <a:p>
            <a:pPr lvl="2"/>
            <a:r>
              <a:rPr lang="zh-CN" altLang="en-US" dirty="0" smtClean="0"/>
              <a:t>定期升级杀毒软件</a:t>
            </a:r>
            <a:endParaRPr lang="en-US" altLang="zh-CN" dirty="0" smtClean="0"/>
          </a:p>
          <a:p>
            <a:pPr lvl="2"/>
            <a:r>
              <a:rPr lang="zh-CN" altLang="en-US" dirty="0" smtClean="0"/>
              <a:t>定期扫描计算机系统</a:t>
            </a:r>
            <a:endParaRPr lang="zh-CN" altLang="en-US" dirty="0"/>
          </a:p>
        </p:txBody>
      </p:sp>
    </p:spTree>
    <p:extLst>
      <p:ext uri="{BB962C8B-B14F-4D97-AF65-F5344CB8AC3E}">
        <p14:creationId xmlns:p14="http://schemas.microsoft.com/office/powerpoint/2010/main" val="1463417349"/>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4.</a:t>
            </a:r>
            <a:r>
              <a:rPr lang="zh-CN" altLang="en-US" dirty="0" smtClean="0"/>
              <a:t>系统漏洞与补丁</a:t>
            </a:r>
            <a:endParaRPr lang="zh-CN" altLang="en-US" dirty="0"/>
          </a:p>
        </p:txBody>
      </p:sp>
      <p:sp>
        <p:nvSpPr>
          <p:cNvPr id="3" name="内容占位符 2"/>
          <p:cNvSpPr>
            <a:spLocks noGrp="1"/>
          </p:cNvSpPr>
          <p:nvPr>
            <p:ph idx="1"/>
          </p:nvPr>
        </p:nvSpPr>
        <p:spPr/>
        <p:txBody>
          <a:bodyPr>
            <a:normAutofit/>
          </a:bodyPr>
          <a:lstStyle/>
          <a:p>
            <a:r>
              <a:rPr lang="en-US" altLang="zh-CN" dirty="0" smtClean="0"/>
              <a:t>4</a:t>
            </a:r>
            <a:r>
              <a:rPr lang="zh-CN" altLang="en-US" dirty="0" smtClean="0"/>
              <a:t>、系统漏洞与补丁</a:t>
            </a:r>
            <a:endParaRPr lang="en-US" altLang="zh-CN" dirty="0" smtClean="0"/>
          </a:p>
          <a:p>
            <a:pPr lvl="1"/>
            <a:r>
              <a:rPr lang="en-US" altLang="zh-CN" dirty="0" smtClean="0"/>
              <a:t>(1)</a:t>
            </a:r>
            <a:r>
              <a:rPr lang="zh-CN" altLang="en-US" dirty="0" smtClean="0"/>
              <a:t>系统漏洞的定义</a:t>
            </a:r>
            <a:endParaRPr lang="en-US" altLang="zh-CN" dirty="0" smtClean="0"/>
          </a:p>
          <a:p>
            <a:pPr lvl="2"/>
            <a:r>
              <a:rPr lang="zh-CN" altLang="en-US" dirty="0" smtClean="0"/>
              <a:t>定义</a:t>
            </a:r>
            <a:endParaRPr lang="en-US" altLang="zh-CN" dirty="0" smtClean="0"/>
          </a:p>
          <a:p>
            <a:pPr lvl="3"/>
            <a:r>
              <a:rPr lang="zh-CN" altLang="en-US" dirty="0" smtClean="0"/>
              <a:t>设计缺陷</a:t>
            </a:r>
            <a:endParaRPr lang="en-US" altLang="zh-CN" dirty="0" smtClean="0"/>
          </a:p>
          <a:p>
            <a:pPr lvl="3"/>
            <a:r>
              <a:rPr lang="zh-CN" altLang="en-US" dirty="0" smtClean="0"/>
              <a:t>程序的后门</a:t>
            </a:r>
            <a:endParaRPr lang="en-US" altLang="zh-CN" dirty="0" smtClean="0"/>
          </a:p>
          <a:p>
            <a:pPr lvl="2"/>
            <a:r>
              <a:rPr lang="zh-CN" altLang="en-US" dirty="0" smtClean="0"/>
              <a:t>特点</a:t>
            </a:r>
            <a:endParaRPr lang="en-US" altLang="zh-CN" dirty="0" smtClean="0"/>
          </a:p>
          <a:p>
            <a:pPr lvl="3"/>
            <a:r>
              <a:rPr lang="zh-CN" altLang="en-US" dirty="0" smtClean="0"/>
              <a:t>逐步发现、逐步封堵</a:t>
            </a:r>
            <a:endParaRPr lang="en-US" altLang="zh-CN" dirty="0" smtClean="0"/>
          </a:p>
        </p:txBody>
      </p:sp>
    </p:spTree>
    <p:extLst>
      <p:ext uri="{BB962C8B-B14F-4D97-AF65-F5344CB8AC3E}">
        <p14:creationId xmlns:p14="http://schemas.microsoft.com/office/powerpoint/2010/main" val="30939299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955</Words>
  <Application>Microsoft Office PowerPoint</Application>
  <PresentationFormat>全屏显示(4:3)</PresentationFormat>
  <Paragraphs>160</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PowerPoint 演示文稿</vt:lpstr>
      <vt:lpstr>第3章  计算机安全</vt:lpstr>
      <vt:lpstr>1.计算机与网络风险</vt:lpstr>
      <vt:lpstr>1.计算机与网络风险</vt:lpstr>
      <vt:lpstr> 2.计算机安全的定义</vt:lpstr>
      <vt:lpstr>2.计算机与网络安全</vt:lpstr>
      <vt:lpstr>3.计算机病毒</vt:lpstr>
      <vt:lpstr>3.计算机病毒</vt:lpstr>
      <vt:lpstr>4.系统漏洞与补丁</vt:lpstr>
      <vt:lpstr>4.系统漏洞与补丁</vt:lpstr>
      <vt:lpstr>5.计算机安全实务</vt:lpstr>
      <vt:lpstr>5、计算机安全实务</vt:lpstr>
      <vt:lpstr>5.计算机安全实务</vt:lpstr>
      <vt:lpstr>6.计算机应用道德</vt:lpstr>
      <vt:lpstr>6.计算机应用道德</vt:lpstr>
      <vt:lpstr>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Xiongyu</dc:creator>
  <cp:lastModifiedBy>maxl</cp:lastModifiedBy>
  <cp:revision>15</cp:revision>
  <dcterms:created xsi:type="dcterms:W3CDTF">2013-12-18T08:31:28Z</dcterms:created>
  <dcterms:modified xsi:type="dcterms:W3CDTF">2014-01-01T11:59:24Z</dcterms:modified>
</cp:coreProperties>
</file>