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4" r:id="rId5"/>
    <p:sldId id="285" r:id="rId6"/>
    <p:sldId id="287" r:id="rId7"/>
    <p:sldId id="288" r:id="rId8"/>
    <p:sldId id="261" r:id="rId9"/>
    <p:sldId id="286" r:id="rId10"/>
    <p:sldId id="266" r:id="rId11"/>
    <p:sldId id="289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92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10-01-25T01:38:17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3.</a:t>
            </a:r>
            <a:r>
              <a:rPr lang="zh-CN" altLang="en-US" dirty="0" smtClean="0"/>
              <a:t>数据的输入与存储</a:t>
            </a:r>
            <a:endParaRPr lang="zh-CN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zh-CN" dirty="0" smtClean="0"/>
              <a:t>(2)</a:t>
            </a:r>
            <a:r>
              <a:rPr lang="zh-CN" altLang="en-US" dirty="0"/>
              <a:t>输入字符串</a:t>
            </a:r>
            <a:r>
              <a:rPr lang="zh-CN" altLang="en-US" dirty="0" smtClean="0"/>
              <a:t>数据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输入方法</a:t>
            </a:r>
            <a:endParaRPr lang="en-US" altLang="zh-CN" dirty="0" smtClean="0"/>
          </a:p>
          <a:p>
            <a:pPr lvl="3"/>
            <a:r>
              <a:rPr lang="zh-CN" altLang="zh-CN" sz="2400" dirty="0"/>
              <a:t>以非数字和非“</a:t>
            </a:r>
            <a:r>
              <a:rPr lang="en-US" altLang="zh-CN" sz="2400" dirty="0"/>
              <a:t>=</a:t>
            </a:r>
            <a:r>
              <a:rPr lang="zh-CN" altLang="zh-CN" sz="2400" dirty="0"/>
              <a:t>”开头</a:t>
            </a:r>
          </a:p>
          <a:p>
            <a:pPr lvl="3"/>
            <a:r>
              <a:rPr lang="zh-CN" altLang="zh-CN" sz="2400" dirty="0" smtClean="0"/>
              <a:t>不</a:t>
            </a:r>
            <a:r>
              <a:rPr lang="zh-CN" altLang="zh-CN" sz="2400" dirty="0"/>
              <a:t>符合数值格式且非公式</a:t>
            </a:r>
          </a:p>
          <a:p>
            <a:pPr lvl="3">
              <a:lnSpc>
                <a:spcPct val="90000"/>
              </a:lnSpc>
            </a:pPr>
            <a:r>
              <a:rPr lang="zh-CN" altLang="en-US" sz="2400" dirty="0"/>
              <a:t>使用前导符号英文单引号</a:t>
            </a:r>
            <a:r>
              <a:rPr lang="en-US" altLang="zh-CN" sz="2400" dirty="0"/>
              <a:t>’——</a:t>
            </a:r>
            <a:r>
              <a:rPr lang="zh-CN" altLang="en-US" sz="2400" dirty="0"/>
              <a:t>输入数值形态的字符串</a:t>
            </a:r>
            <a:endParaRPr lang="en-US" altLang="zh-CN" sz="2400" dirty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字符</a:t>
            </a:r>
            <a:r>
              <a:rPr lang="zh-CN" altLang="en-US" dirty="0"/>
              <a:t>对齐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——</a:t>
            </a:r>
            <a:r>
              <a:rPr lang="zh-CN" altLang="en-US" dirty="0" smtClean="0"/>
              <a:t>默认为左对齐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长字符串行内换行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&lt;Alt&gt;+&lt;Enter&gt;</a:t>
            </a:r>
          </a:p>
          <a:p>
            <a:pPr lvl="2"/>
            <a:r>
              <a:rPr lang="zh-CN" altLang="zh-CN" dirty="0"/>
              <a:t>实例</a:t>
            </a:r>
          </a:p>
          <a:p>
            <a:pPr lvl="3"/>
            <a:r>
              <a:rPr lang="zh-CN" altLang="zh-CN" sz="2400" dirty="0"/>
              <a:t>张三， 李四， </a:t>
            </a:r>
            <a:r>
              <a:rPr lang="en-US" altLang="zh-CN" sz="2400" dirty="0"/>
              <a:t>‘201212345678</a:t>
            </a:r>
            <a:r>
              <a:rPr lang="zh-CN" altLang="zh-CN" sz="2400" dirty="0"/>
              <a:t>， </a:t>
            </a:r>
            <a:endParaRPr lang="en-US" altLang="zh-CN" sz="2400" dirty="0" smtClean="0"/>
          </a:p>
          <a:p>
            <a:pPr lvl="3"/>
            <a:r>
              <a:rPr lang="en-US" altLang="zh-CN" sz="2400" dirty="0" smtClean="0"/>
              <a:t>2012-2-31</a:t>
            </a:r>
          </a:p>
        </p:txBody>
      </p:sp>
    </p:spTree>
    <p:extLst>
      <p:ext uri="{BB962C8B-B14F-4D97-AF65-F5344CB8AC3E}">
        <p14:creationId xmlns:p14="http://schemas.microsoft.com/office/powerpoint/2010/main" val="216061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数据的输入与存储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dirty="0" smtClean="0"/>
              <a:t>(3)</a:t>
            </a:r>
            <a:r>
              <a:rPr lang="zh-CN" altLang="en-US" dirty="0" smtClean="0"/>
              <a:t>输入数字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输入方法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数码开头，符合数值习惯（比如日期格式）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对齐方式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默认为右对齐方式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实例</a:t>
            </a:r>
            <a:endParaRPr lang="en-US" altLang="zh-CN" dirty="0" smtClean="0"/>
          </a:p>
          <a:p>
            <a:pPr lvl="3"/>
            <a:r>
              <a:rPr lang="en-US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158</a:t>
            </a:r>
            <a:r>
              <a:rPr lang="zh-CN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，</a:t>
            </a:r>
            <a:r>
              <a:rPr lang="en-US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427</a:t>
            </a:r>
            <a:r>
              <a:rPr lang="zh-CN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，</a:t>
            </a:r>
            <a:r>
              <a:rPr lang="en-US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32E5,  2011-12-12,  2023/11/12</a:t>
            </a:r>
            <a:endParaRPr lang="zh-CN" altLang="zh-CN" dirty="0" smtClean="0">
              <a:effectLst/>
            </a:endParaRPr>
          </a:p>
          <a:p>
            <a:pPr lvl="3"/>
            <a:r>
              <a:rPr lang="zh-CN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注意：</a:t>
            </a:r>
            <a:r>
              <a:rPr lang="en-US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32E5</a:t>
            </a:r>
            <a:r>
              <a:rPr lang="zh-CN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等价于：</a:t>
            </a:r>
            <a:r>
              <a:rPr lang="en-US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32</a:t>
            </a:r>
            <a:r>
              <a:rPr lang="zh-CN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*</a:t>
            </a:r>
            <a:r>
              <a:rPr lang="en-US" altLang="zh-CN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10</a:t>
            </a:r>
            <a:r>
              <a:rPr lang="en-US" altLang="zh-CN" b="1" kern="1200" baseline="300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46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数据的输入与存储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zh-CN" dirty="0" smtClean="0"/>
              <a:t>(4)</a:t>
            </a:r>
            <a:r>
              <a:rPr lang="zh-CN" altLang="en-US" dirty="0" smtClean="0"/>
              <a:t>输入公式 </a:t>
            </a:r>
          </a:p>
          <a:p>
            <a:pPr lvl="2">
              <a:lnSpc>
                <a:spcPct val="90000"/>
              </a:lnSpc>
            </a:pPr>
            <a:r>
              <a:rPr lang="zh-CN" altLang="en-US" sz="2600" dirty="0" smtClean="0"/>
              <a:t>方法</a:t>
            </a:r>
            <a:endParaRPr lang="en-US" altLang="zh-CN" sz="2600" dirty="0" smtClean="0"/>
          </a:p>
          <a:p>
            <a:pPr lvl="3">
              <a:lnSpc>
                <a:spcPct val="90000"/>
              </a:lnSpc>
            </a:pPr>
            <a:r>
              <a:rPr lang="en-US" altLang="zh-CN" sz="2200" dirty="0" smtClean="0"/>
              <a:t>=</a:t>
            </a:r>
            <a:r>
              <a:rPr lang="zh-CN" altLang="en-US" sz="2200" dirty="0" smtClean="0"/>
              <a:t>号开始，或者使用工具栏按钮</a:t>
            </a:r>
            <a:r>
              <a:rPr lang="en-US" altLang="zh-CN" sz="2200" dirty="0" err="1" smtClean="0"/>
              <a:t>fx</a:t>
            </a:r>
            <a:endParaRPr lang="en-US" altLang="zh-CN" sz="2200" dirty="0" smtClean="0"/>
          </a:p>
          <a:p>
            <a:pPr lvl="3">
              <a:lnSpc>
                <a:spcPct val="90000"/>
              </a:lnSpc>
            </a:pPr>
            <a:r>
              <a:rPr lang="zh-CN" altLang="en-US" sz="2200" dirty="0" smtClean="0"/>
              <a:t>在输入过程中，可以以鼠标单击选用单元格，以便把其地址填入公式中</a:t>
            </a:r>
            <a:endParaRPr lang="en-US" altLang="zh-CN" sz="2200" dirty="0" smtClean="0"/>
          </a:p>
          <a:p>
            <a:pPr lvl="2">
              <a:lnSpc>
                <a:spcPct val="90000"/>
              </a:lnSpc>
            </a:pPr>
            <a:r>
              <a:rPr lang="zh-CN" altLang="en-US" sz="2600" dirty="0" smtClean="0"/>
              <a:t>规则</a:t>
            </a:r>
            <a:endParaRPr lang="en-US" altLang="zh-CN" sz="2600" dirty="0" smtClean="0"/>
          </a:p>
          <a:p>
            <a:pPr lvl="3">
              <a:lnSpc>
                <a:spcPct val="90000"/>
              </a:lnSpc>
            </a:pPr>
            <a:r>
              <a:rPr lang="zh-CN" altLang="en-US" sz="2200" dirty="0" smtClean="0"/>
              <a:t>对于公式中的字符型量，加英文双引号，例如“女”，人名等</a:t>
            </a:r>
          </a:p>
          <a:p>
            <a:pPr lvl="3">
              <a:lnSpc>
                <a:spcPct val="90000"/>
              </a:lnSpc>
            </a:pPr>
            <a:r>
              <a:rPr lang="zh-CN" altLang="en-US" sz="2200" dirty="0" smtClean="0"/>
              <a:t>公司中的所有运算符号、括号等，全部使用英文符号</a:t>
            </a:r>
            <a:endParaRPr lang="zh-CN" altLang="en-US" dirty="0" smtClean="0"/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(5)</a:t>
            </a:r>
            <a:r>
              <a:rPr lang="zh-CN" altLang="en-US" dirty="0" smtClean="0"/>
              <a:t>数据编辑：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编辑方法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直接编辑数据 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利用编辑栏编辑数据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093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4.</a:t>
            </a:r>
            <a:r>
              <a:rPr lang="zh-CN" altLang="en-US" dirty="0" smtClean="0"/>
              <a:t>设置数据格式</a:t>
            </a:r>
            <a:endParaRPr lang="zh-CN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数据格式设置</a:t>
            </a:r>
          </a:p>
          <a:p>
            <a:pPr lvl="1"/>
            <a:r>
              <a:rPr lang="en-US" altLang="zh-CN" dirty="0"/>
              <a:t>(1)</a:t>
            </a:r>
            <a:r>
              <a:rPr lang="zh-CN" altLang="en-US" dirty="0"/>
              <a:t>设置文字格式</a:t>
            </a:r>
          </a:p>
          <a:p>
            <a:pPr lvl="2"/>
            <a:r>
              <a:rPr lang="zh-CN" altLang="en-US" dirty="0" smtClean="0"/>
              <a:t>内容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字型</a:t>
            </a:r>
            <a:r>
              <a:rPr lang="zh-CN" altLang="en-US" dirty="0"/>
              <a:t>、字号、字体、</a:t>
            </a:r>
            <a:r>
              <a:rPr lang="zh-CN" altLang="en-US" dirty="0" smtClean="0"/>
              <a:t>颜色等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操作操作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简单方式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字体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复杂方式</a:t>
            </a:r>
            <a:endParaRPr lang="en-US" altLang="zh-CN" dirty="0" smtClean="0"/>
          </a:p>
          <a:p>
            <a:pPr lvl="4"/>
            <a:r>
              <a:rPr lang="en-US" altLang="zh-CN" dirty="0"/>
              <a:t>【</a:t>
            </a:r>
            <a:r>
              <a:rPr lang="zh-CN" altLang="en-US" dirty="0"/>
              <a:t>开始</a:t>
            </a:r>
            <a:r>
              <a:rPr lang="en-US" altLang="zh-CN" dirty="0"/>
              <a:t>】</a:t>
            </a:r>
            <a:r>
              <a:rPr lang="zh-CN" altLang="en-US" dirty="0"/>
              <a:t>选项卡</a:t>
            </a:r>
            <a:r>
              <a:rPr lang="en-US" altLang="zh-CN" dirty="0"/>
              <a:t>——【</a:t>
            </a:r>
            <a:r>
              <a:rPr lang="zh-CN" altLang="en-US" dirty="0"/>
              <a:t>字体</a:t>
            </a:r>
            <a:r>
              <a:rPr lang="en-US" altLang="zh-CN" dirty="0"/>
              <a:t>】</a:t>
            </a:r>
            <a:r>
              <a:rPr lang="zh-CN" altLang="en-US" dirty="0" smtClean="0"/>
              <a:t>区块的“对话框启动器”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8708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4.</a:t>
            </a:r>
            <a:r>
              <a:rPr lang="zh-CN" altLang="en-US" sz="44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设置数据格式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设置边框底纹    </a:t>
            </a:r>
          </a:p>
          <a:p>
            <a:pPr lvl="2"/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为区域添加边框、填充颜色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含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网格的处理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操作方法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简单方式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字体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——【</a:t>
            </a:r>
            <a:r>
              <a:rPr lang="zh-CN" altLang="en-US" dirty="0" smtClean="0"/>
              <a:t>边框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复杂方式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字体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右下角的斜箭头，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启动“单元格格式”对话框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854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设置数据格式</a:t>
            </a:r>
            <a:endParaRPr lang="zh-CN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CN" dirty="0" smtClean="0"/>
              <a:t>(3)</a:t>
            </a:r>
            <a:r>
              <a:rPr lang="zh-CN" altLang="en-US" b="1" dirty="0">
                <a:solidFill>
                  <a:srgbClr val="FF0000"/>
                </a:solidFill>
              </a:rPr>
              <a:t>设置数据显示格式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重点：</a:t>
            </a:r>
          </a:p>
          <a:p>
            <a:pPr lvl="2"/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把数据按照需要设置为各种格式，比如货币格式、日期格式、保留若干位小数的格式</a:t>
            </a:r>
            <a:endParaRPr lang="en-US" altLang="zh-CN" dirty="0" smtClean="0"/>
          </a:p>
          <a:p>
            <a:pPr lvl="2" rtl="0" eaLnBrk="1" latinLnBrk="0" hangingPunct="1"/>
            <a:r>
              <a:rPr lang="zh-CN" altLang="en-US" sz="2400" b="1" kern="1200" dirty="0" smtClean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+mn-cs"/>
              </a:rPr>
              <a:t>操作方法</a:t>
            </a:r>
            <a:endParaRPr lang="en-US" sz="2400" b="1" kern="1200" dirty="0" smtClean="0"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lvl="3" rtl="0" eaLnBrk="1" latinLnBrk="0" hangingPunct="1"/>
            <a:r>
              <a:rPr lang="zh-CN" altLang="en-US" sz="2100" dirty="0" smtClean="0"/>
              <a:t>简单方式</a:t>
            </a:r>
            <a:endParaRPr lang="en-US" altLang="en-US" sz="2100" dirty="0" smtClean="0"/>
          </a:p>
          <a:p>
            <a:pPr lvl="4" rtl="0" eaLnBrk="1" latinLnBrk="0" hangingPunct="1"/>
            <a:r>
              <a:rPr lang="en-US" altLang="en-US" sz="2100" dirty="0" smtClean="0"/>
              <a:t>【</a:t>
            </a:r>
            <a:r>
              <a:rPr lang="zh-CN" altLang="en-US" sz="2100" dirty="0" smtClean="0"/>
              <a:t>开始</a:t>
            </a:r>
            <a:r>
              <a:rPr lang="en-US" altLang="en-US" sz="2100" dirty="0" smtClean="0"/>
              <a:t>】</a:t>
            </a:r>
            <a:r>
              <a:rPr lang="zh-CN" altLang="en-US" sz="2100" dirty="0" smtClean="0"/>
              <a:t>选项卡</a:t>
            </a:r>
            <a:r>
              <a:rPr lang="en-US" altLang="en-US" sz="2100" dirty="0" smtClean="0"/>
              <a:t>——【</a:t>
            </a:r>
            <a:r>
              <a:rPr lang="zh-CN" altLang="en-US" sz="2100" dirty="0" smtClean="0"/>
              <a:t>数字</a:t>
            </a:r>
            <a:r>
              <a:rPr lang="en-US" altLang="en-US" sz="2100" dirty="0" smtClean="0"/>
              <a:t>】</a:t>
            </a:r>
            <a:r>
              <a:rPr lang="zh-CN" altLang="en-US" sz="2100" dirty="0" smtClean="0"/>
              <a:t>区块</a:t>
            </a:r>
            <a:endParaRPr lang="en-US" altLang="en-US" sz="2100" dirty="0" smtClean="0"/>
          </a:p>
          <a:p>
            <a:pPr lvl="4" rtl="0" eaLnBrk="1" latinLnBrk="0" hangingPunct="1"/>
            <a:r>
              <a:rPr lang="zh-CN" altLang="en-US" sz="2100" dirty="0" smtClean="0"/>
              <a:t>直接利用各个下拉列表，选用某一格式。</a:t>
            </a:r>
            <a:endParaRPr lang="en-US" altLang="en-US" sz="2100" dirty="0" smtClean="0"/>
          </a:p>
          <a:p>
            <a:pPr lvl="3" rtl="0" eaLnBrk="1" latinLnBrk="0" hangingPunct="1"/>
            <a:r>
              <a:rPr lang="zh-CN" altLang="en-US" sz="2100" dirty="0" smtClean="0"/>
              <a:t>复杂方式</a:t>
            </a:r>
            <a:endParaRPr lang="en-US" altLang="en-US" sz="2100" dirty="0" smtClean="0"/>
          </a:p>
          <a:p>
            <a:pPr lvl="4"/>
            <a:r>
              <a:rPr lang="en-US" altLang="en-US" sz="2100" dirty="0" smtClean="0"/>
              <a:t>【</a:t>
            </a:r>
            <a:r>
              <a:rPr lang="zh-CN" altLang="en-US" sz="2100" dirty="0" smtClean="0"/>
              <a:t>开始</a:t>
            </a:r>
            <a:r>
              <a:rPr lang="en-US" altLang="en-US" sz="2100" dirty="0" smtClean="0"/>
              <a:t>】</a:t>
            </a:r>
            <a:r>
              <a:rPr lang="zh-CN" altLang="en-US" sz="2100" dirty="0" smtClean="0"/>
              <a:t>选项卡</a:t>
            </a:r>
            <a:r>
              <a:rPr lang="en-US" altLang="en-US" sz="2100" dirty="0" smtClean="0"/>
              <a:t>——【</a:t>
            </a:r>
            <a:r>
              <a:rPr lang="zh-CN" altLang="en-US" sz="2100" dirty="0" smtClean="0"/>
              <a:t>数字</a:t>
            </a:r>
            <a:r>
              <a:rPr lang="en-US" altLang="en-US" sz="2100" dirty="0" smtClean="0"/>
              <a:t>】</a:t>
            </a:r>
            <a:r>
              <a:rPr lang="zh-CN" altLang="en-US" sz="2100" dirty="0" smtClean="0"/>
              <a:t>区块</a:t>
            </a:r>
            <a:r>
              <a:rPr lang="en-US" altLang="zh-CN" sz="2100" dirty="0" smtClean="0"/>
              <a:t>——</a:t>
            </a:r>
            <a:r>
              <a:rPr lang="zh-CN" altLang="en-US" sz="2100" dirty="0" smtClean="0"/>
              <a:t>右下角的斜箭头，</a:t>
            </a:r>
            <a:endParaRPr lang="en-US" altLang="en-US" sz="2100" dirty="0" smtClean="0"/>
          </a:p>
          <a:p>
            <a:pPr lvl="4" rtl="0" eaLnBrk="1" latinLnBrk="0" hangingPunct="1"/>
            <a:r>
              <a:rPr lang="zh-CN" altLang="en-US" sz="2100" dirty="0" smtClean="0"/>
              <a:t>启动“单元格格式”对话框，选择“数字”选项卡</a:t>
            </a:r>
            <a:endParaRPr lang="en-US" altLang="zh-CN" sz="2100" dirty="0" smtClean="0"/>
          </a:p>
        </p:txBody>
      </p:sp>
    </p:spTree>
    <p:extLst>
      <p:ext uri="{BB962C8B-B14F-4D97-AF65-F5344CB8AC3E}">
        <p14:creationId xmlns:p14="http://schemas.microsoft.com/office/powerpoint/2010/main" val="216438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设置数据格式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zh-CN" dirty="0"/>
              <a:t>(4)</a:t>
            </a:r>
            <a:r>
              <a:rPr lang="zh-CN" altLang="en-US" dirty="0"/>
              <a:t>设置数据对齐方式</a:t>
            </a:r>
          </a:p>
          <a:p>
            <a:pPr lvl="2"/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数据的左对齐、右对齐、合并及居中、水平居中、垂直居中、自动换行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重点：合并及居中。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操作方法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简单方法</a:t>
            </a:r>
            <a:endParaRPr lang="en-US" altLang="zh-CN" dirty="0" smtClean="0"/>
          </a:p>
          <a:p>
            <a:pPr lvl="4"/>
            <a:r>
              <a:rPr lang="en-US" altLang="en-US" sz="2100" dirty="0" smtClean="0"/>
              <a:t>【</a:t>
            </a:r>
            <a:r>
              <a:rPr lang="zh-CN" altLang="en-US" sz="2100" dirty="0" smtClean="0"/>
              <a:t>开始</a:t>
            </a:r>
            <a:r>
              <a:rPr lang="en-US" altLang="en-US" sz="2100" dirty="0" smtClean="0"/>
              <a:t>】</a:t>
            </a:r>
            <a:r>
              <a:rPr lang="zh-CN" altLang="en-US" sz="2100" dirty="0" smtClean="0"/>
              <a:t>选项卡</a:t>
            </a:r>
            <a:r>
              <a:rPr lang="en-US" altLang="en-US" sz="2100" dirty="0" smtClean="0"/>
              <a:t>——【</a:t>
            </a:r>
            <a:r>
              <a:rPr lang="zh-CN" altLang="en-US" sz="2100" dirty="0" smtClean="0"/>
              <a:t>对齐方式</a:t>
            </a:r>
            <a:r>
              <a:rPr lang="en-US" altLang="en-US" sz="2100" dirty="0" smtClean="0"/>
              <a:t>】</a:t>
            </a:r>
            <a:r>
              <a:rPr lang="zh-CN" altLang="en-US" sz="2100" dirty="0" smtClean="0"/>
              <a:t>区块</a:t>
            </a:r>
            <a:endParaRPr lang="en-US" altLang="en-US" sz="2100" dirty="0" smtClean="0"/>
          </a:p>
          <a:p>
            <a:pPr lvl="4"/>
            <a:r>
              <a:rPr lang="zh-CN" altLang="en-US" sz="2100" dirty="0" smtClean="0"/>
              <a:t>直接单击各个按钮，设置对齐方式、</a:t>
            </a:r>
            <a:endParaRPr lang="en-US" altLang="zh-CN" sz="2100" dirty="0" smtClean="0"/>
          </a:p>
          <a:p>
            <a:pPr lvl="3"/>
            <a:r>
              <a:rPr lang="zh-CN" altLang="en-US" dirty="0" smtClean="0"/>
              <a:t>复杂方法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选项卡－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数字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区块右下角小箭头，打开“单元格格式”对话框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对齐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选项卡，设置各种对齐模式。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24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4.</a:t>
            </a:r>
            <a:r>
              <a:rPr lang="zh-CN" altLang="en-US" sz="44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华文新魏" pitchFamily="2" charset="-122"/>
                <a:ea typeface="华文新魏" pitchFamily="2" charset="-122"/>
                <a:cs typeface="+mj-cs"/>
              </a:rPr>
              <a:t>设置数据格式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zh-CN" dirty="0" smtClean="0"/>
              <a:t>(5)</a:t>
            </a:r>
            <a:r>
              <a:rPr lang="zh-CN" altLang="en-US" dirty="0" smtClean="0"/>
              <a:t>调整列宽、行高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改变列宽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直接拖动工作表列标记的边界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改变行高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直接拖动工作表行标记的边界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(6)</a:t>
            </a:r>
            <a:r>
              <a:rPr lang="zh-CN" altLang="en-US" dirty="0" smtClean="0"/>
              <a:t>条件格式</a:t>
            </a:r>
          </a:p>
          <a:p>
            <a:pPr lvl="2"/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对符合条件的文字设置特殊显示格式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操作方法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选定数据区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条件格式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设置查找条件。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045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公式与函数的应用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的运算式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运算式的思路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输入</a:t>
            </a:r>
            <a:r>
              <a:rPr lang="zh-CN" altLang="en-US" b="1" dirty="0" smtClean="0">
                <a:solidFill>
                  <a:srgbClr val="FF0000"/>
                </a:solidFill>
              </a:rPr>
              <a:t>带有一般意义</a:t>
            </a:r>
            <a:r>
              <a:rPr lang="zh-CN" altLang="en-US" dirty="0" smtClean="0"/>
              <a:t>公式。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通过单元格复制实现批量运算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使用公式计算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常见公式的类型</a:t>
            </a:r>
          </a:p>
          <a:p>
            <a:pPr lvl="3"/>
            <a:r>
              <a:rPr lang="zh-CN" altLang="en-US" dirty="0" smtClean="0"/>
              <a:t>直接输入数学表达式，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例如：</a:t>
            </a:r>
            <a:r>
              <a:rPr lang="en-US" altLang="zh-CN" dirty="0" smtClean="0"/>
              <a:t>=A2*0.7+82</a:t>
            </a:r>
          </a:p>
          <a:p>
            <a:pPr lvl="3"/>
            <a:r>
              <a:rPr lang="zh-CN" altLang="en-US" dirty="0" smtClean="0"/>
              <a:t>输入带有函数的计算公式，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例如：</a:t>
            </a:r>
            <a:r>
              <a:rPr lang="en-US" altLang="zh-CN" dirty="0" smtClean="0"/>
              <a:t>=sum(A2:A100)</a:t>
            </a:r>
          </a:p>
          <a:p>
            <a:pPr lvl="2"/>
            <a:r>
              <a:rPr lang="zh-CN" altLang="en-US" dirty="0" smtClean="0"/>
              <a:t>注意事项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公式应具有一般化的意义、符合复制到其他单元格中的要求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22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5.</a:t>
            </a:r>
            <a:r>
              <a:rPr lang="zh-CN" altLang="en-US" dirty="0" smtClean="0"/>
              <a:t>公式与函数的应用</a:t>
            </a:r>
            <a:endParaRPr lang="zh-CN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zh-CN" dirty="0" smtClean="0"/>
              <a:t>(</a:t>
            </a:r>
            <a:r>
              <a:rPr lang="en-US" altLang="zh-CN" dirty="0" smtClean="0"/>
              <a:t>3)</a:t>
            </a:r>
            <a:r>
              <a:rPr lang="zh-CN" altLang="en-US" dirty="0"/>
              <a:t>常见</a:t>
            </a:r>
            <a:r>
              <a:rPr lang="zh-CN" altLang="en-US" dirty="0" smtClean="0"/>
              <a:t>函数</a:t>
            </a:r>
            <a:endParaRPr lang="zh-CN" altLang="en-US" dirty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常规</a:t>
            </a:r>
            <a:r>
              <a:rPr lang="zh-CN" altLang="en-US" dirty="0"/>
              <a:t>统计函数</a:t>
            </a:r>
          </a:p>
          <a:p>
            <a:pPr lvl="3">
              <a:lnSpc>
                <a:spcPct val="90000"/>
              </a:lnSpc>
            </a:pPr>
            <a:r>
              <a:rPr lang="zh-CN" altLang="en-US" dirty="0"/>
              <a:t>求和：</a:t>
            </a:r>
            <a:r>
              <a:rPr lang="en-US" altLang="zh-CN" dirty="0"/>
              <a:t>SUM</a:t>
            </a:r>
            <a:r>
              <a:rPr lang="zh-CN" altLang="en-US" dirty="0"/>
              <a:t>（区域）  </a:t>
            </a:r>
          </a:p>
          <a:p>
            <a:pPr lvl="3">
              <a:lnSpc>
                <a:spcPct val="90000"/>
              </a:lnSpc>
            </a:pPr>
            <a:r>
              <a:rPr lang="zh-CN" altLang="en-US" dirty="0"/>
              <a:t>统计个数： </a:t>
            </a:r>
            <a:r>
              <a:rPr lang="en-US" altLang="zh-CN" dirty="0"/>
              <a:t>COUNT</a:t>
            </a:r>
            <a:r>
              <a:rPr lang="zh-CN" altLang="en-US" dirty="0"/>
              <a:t>（区域）     </a:t>
            </a:r>
            <a:r>
              <a:rPr lang="en-US" altLang="zh-CN" dirty="0"/>
              <a:t>【</a:t>
            </a:r>
            <a:r>
              <a:rPr lang="zh-CN" altLang="en-US" dirty="0"/>
              <a:t>数值型量</a:t>
            </a:r>
            <a:r>
              <a:rPr lang="en-US" altLang="zh-CN" dirty="0"/>
              <a:t>】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dirty="0"/>
              <a:t>                     </a:t>
            </a:r>
            <a:r>
              <a:rPr lang="en-US" altLang="zh-CN" dirty="0" smtClean="0"/>
              <a:t>       </a:t>
            </a:r>
            <a:r>
              <a:rPr lang="en-US" altLang="zh-CN" dirty="0"/>
              <a:t>COUNTA</a:t>
            </a:r>
            <a:r>
              <a:rPr lang="zh-CN" altLang="en-US" dirty="0"/>
              <a:t>（区域）  </a:t>
            </a:r>
            <a:r>
              <a:rPr lang="en-US" altLang="zh-CN" dirty="0"/>
              <a:t>【</a:t>
            </a:r>
            <a:r>
              <a:rPr lang="zh-CN" altLang="en-US" dirty="0"/>
              <a:t>全体类型量</a:t>
            </a:r>
            <a:r>
              <a:rPr lang="en-US" altLang="zh-CN" dirty="0"/>
              <a:t>】</a:t>
            </a:r>
          </a:p>
          <a:p>
            <a:pPr lvl="3">
              <a:lnSpc>
                <a:spcPct val="90000"/>
              </a:lnSpc>
            </a:pPr>
            <a:r>
              <a:rPr lang="zh-CN" altLang="en-US" dirty="0"/>
              <a:t>求平均值： </a:t>
            </a:r>
            <a:r>
              <a:rPr lang="en-US" altLang="zh-CN" dirty="0"/>
              <a:t>Average(</a:t>
            </a:r>
            <a:r>
              <a:rPr lang="zh-CN" altLang="en-US" dirty="0"/>
              <a:t>区域</a:t>
            </a:r>
            <a:r>
              <a:rPr lang="en-US" altLang="zh-CN" dirty="0"/>
              <a:t>)       </a:t>
            </a:r>
          </a:p>
          <a:p>
            <a:pPr lvl="3">
              <a:lnSpc>
                <a:spcPct val="90000"/>
              </a:lnSpc>
            </a:pPr>
            <a:r>
              <a:rPr lang="zh-CN" altLang="en-US" dirty="0"/>
              <a:t>求最大值： </a:t>
            </a:r>
            <a:r>
              <a:rPr lang="en-US" altLang="zh-CN" dirty="0"/>
              <a:t>MAX</a:t>
            </a:r>
            <a:r>
              <a:rPr lang="zh-CN" altLang="en-US" dirty="0"/>
              <a:t>（区域）   求最小值： </a:t>
            </a:r>
            <a:r>
              <a:rPr lang="en-US" altLang="zh-CN" dirty="0"/>
              <a:t>MIN</a:t>
            </a:r>
            <a:r>
              <a:rPr lang="zh-CN" altLang="en-US" dirty="0"/>
              <a:t>（区域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数学函数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/>
              <a:t>取</a:t>
            </a:r>
            <a:r>
              <a:rPr lang="zh-CN" altLang="en-US" dirty="0" smtClean="0"/>
              <a:t>整数：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(</a:t>
            </a:r>
            <a:r>
              <a:rPr lang="zh-CN" altLang="en-US" dirty="0" smtClean="0"/>
              <a:t>单元格</a:t>
            </a:r>
            <a:r>
              <a:rPr lang="en-US" altLang="zh-CN" dirty="0" smtClean="0"/>
              <a:t>)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四舍五入：</a:t>
            </a:r>
            <a:r>
              <a:rPr lang="en-US" altLang="zh-CN" dirty="0" smtClean="0"/>
              <a:t>Round(</a:t>
            </a:r>
            <a:r>
              <a:rPr lang="zh-CN" altLang="en-US" dirty="0" smtClean="0"/>
              <a:t>单元格</a:t>
            </a:r>
            <a:r>
              <a:rPr lang="en-US" altLang="zh-CN" dirty="0" smtClean="0"/>
              <a:t>,</a:t>
            </a:r>
            <a:r>
              <a:rPr lang="zh-CN" altLang="en-US" dirty="0" smtClean="0"/>
              <a:t>小数位数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pPr lvl="3">
              <a:lnSpc>
                <a:spcPct val="9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550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  电子表格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ExcEL2010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5.</a:t>
            </a:r>
            <a:r>
              <a:rPr lang="zh-CN" altLang="en-US" dirty="0"/>
              <a:t>公式与函数的应用 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(4)</a:t>
            </a:r>
            <a:r>
              <a:rPr lang="zh-CN" altLang="en-US" dirty="0"/>
              <a:t>复制公式</a:t>
            </a:r>
          </a:p>
          <a:p>
            <a:pPr lvl="2"/>
            <a:r>
              <a:rPr lang="zh-CN" altLang="en-US" dirty="0"/>
              <a:t>填充方式</a:t>
            </a:r>
            <a:r>
              <a:rPr lang="zh-CN" altLang="en-US" dirty="0" smtClean="0"/>
              <a:t>复制</a:t>
            </a:r>
            <a:endParaRPr lang="zh-CN" altLang="en-US" dirty="0"/>
          </a:p>
          <a:p>
            <a:pPr lvl="3"/>
            <a:r>
              <a:rPr lang="zh-CN" altLang="en-US" dirty="0"/>
              <a:t>拖动填充柄</a:t>
            </a:r>
          </a:p>
          <a:p>
            <a:pPr lvl="2"/>
            <a:r>
              <a:rPr lang="zh-CN" altLang="en-US" dirty="0"/>
              <a:t>利用剪贴板复制：</a:t>
            </a:r>
          </a:p>
          <a:p>
            <a:pPr lvl="3"/>
            <a:r>
              <a:rPr lang="zh-CN" altLang="en-US" dirty="0" smtClean="0"/>
              <a:t>选择带公式的单元格</a:t>
            </a:r>
            <a:r>
              <a:rPr lang="zh-CN" altLang="en-US" dirty="0"/>
              <a:t>－</a:t>
            </a:r>
            <a:r>
              <a:rPr lang="en-US" altLang="zh-CN" dirty="0"/>
              <a:t>【</a:t>
            </a:r>
            <a:r>
              <a:rPr lang="zh-CN" altLang="en-US" dirty="0"/>
              <a:t>复制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（或</a:t>
            </a:r>
            <a:r>
              <a:rPr lang="en-US" altLang="zh-CN" dirty="0" smtClean="0"/>
              <a:t>&lt;Ctrl&gt;+C</a:t>
            </a:r>
            <a:r>
              <a:rPr lang="zh-CN" altLang="en-US" dirty="0" smtClean="0"/>
              <a:t>），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</a:t>
            </a:r>
            <a:r>
              <a:rPr lang="zh-CN" altLang="en-US" dirty="0"/>
              <a:t>目标区域－</a:t>
            </a:r>
            <a:r>
              <a:rPr lang="en-US" altLang="zh-CN" dirty="0"/>
              <a:t>【</a:t>
            </a:r>
            <a:r>
              <a:rPr lang="zh-CN" altLang="en-US" dirty="0"/>
              <a:t>粘贴</a:t>
            </a:r>
            <a:r>
              <a:rPr lang="en-US" altLang="zh-CN" dirty="0" smtClean="0"/>
              <a:t>】(</a:t>
            </a:r>
            <a:r>
              <a:rPr lang="zh-CN" altLang="en-US" dirty="0" smtClean="0"/>
              <a:t>或</a:t>
            </a:r>
            <a:r>
              <a:rPr lang="en-US" altLang="zh-CN" dirty="0" smtClean="0"/>
              <a:t>&lt;Ctrl&gt;+V)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735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6.Excel</a:t>
            </a:r>
            <a:r>
              <a:rPr lang="zh-CN" altLang="en-US" dirty="0" smtClean="0"/>
              <a:t>的数据库功能</a:t>
            </a:r>
            <a:endParaRPr lang="zh-CN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en-US" altLang="zh-CN" dirty="0"/>
              <a:t>EXCEL</a:t>
            </a:r>
            <a:r>
              <a:rPr lang="zh-CN" altLang="en-US" dirty="0"/>
              <a:t>的数据库功能</a:t>
            </a:r>
            <a:endParaRPr lang="zh-CN" altLang="en-US" i="1" dirty="0"/>
          </a:p>
          <a:p>
            <a:pPr lvl="1"/>
            <a:r>
              <a:rPr lang="en-US" altLang="zh-CN" dirty="0"/>
              <a:t>(1)Excel</a:t>
            </a:r>
            <a:r>
              <a:rPr lang="zh-CN" altLang="en-US" dirty="0"/>
              <a:t>的数据库及其结构</a:t>
            </a:r>
          </a:p>
          <a:p>
            <a:pPr lvl="2"/>
            <a:r>
              <a:rPr lang="en-US" altLang="zh-CN" dirty="0" smtClean="0"/>
              <a:t>Excel</a:t>
            </a:r>
            <a:r>
              <a:rPr lang="zh-CN" altLang="en-US" dirty="0" smtClean="0"/>
              <a:t>的标题行或字段名行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标题行位于数据表起始行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每列的内容用于说明该列数据的含义。</a:t>
            </a:r>
            <a:endParaRPr lang="zh-CN" altLang="en-US" dirty="0"/>
          </a:p>
          <a:p>
            <a:pPr lvl="2"/>
            <a:r>
              <a:rPr lang="en-US" altLang="zh-CN" dirty="0" smtClean="0"/>
              <a:t>Excel</a:t>
            </a:r>
            <a:r>
              <a:rPr lang="zh-CN" altLang="en-US" dirty="0"/>
              <a:t>的数据库</a:t>
            </a:r>
            <a:r>
              <a:rPr lang="zh-CN" altLang="en-US" dirty="0" smtClean="0"/>
              <a:t>记录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数据记录位于标题行下面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每一行被称为一条记录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每一行说明研究对象个体的全部信息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530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6.Excel</a:t>
            </a:r>
            <a:r>
              <a:rPr lang="zh-CN" altLang="en-US" dirty="0" smtClean="0"/>
              <a:t>的数据库功能</a:t>
            </a:r>
            <a:endParaRPr lang="zh-CN" altLang="en-US" i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(2)Excel</a:t>
            </a:r>
            <a:r>
              <a:rPr lang="zh-CN" altLang="en-US" dirty="0"/>
              <a:t>下的数据排序</a:t>
            </a:r>
          </a:p>
          <a:p>
            <a:pPr lvl="2"/>
            <a:r>
              <a:rPr lang="zh-CN" altLang="en-US" dirty="0"/>
              <a:t>①方法：</a:t>
            </a:r>
          </a:p>
          <a:p>
            <a:pPr lvl="3"/>
            <a:r>
              <a:rPr lang="zh-CN" altLang="en-US" dirty="0"/>
              <a:t>选定数据库区域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</a:t>
            </a:r>
            <a:r>
              <a:rPr lang="en-US" altLang="zh-CN" dirty="0"/>
              <a:t>【</a:t>
            </a:r>
            <a:r>
              <a:rPr lang="zh-CN" altLang="en-US" dirty="0"/>
              <a:t>数据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排序</a:t>
            </a:r>
            <a:r>
              <a:rPr lang="en-US" altLang="zh-CN" dirty="0"/>
              <a:t>】</a:t>
            </a:r>
            <a:r>
              <a:rPr lang="zh-CN" altLang="en-US" dirty="0"/>
              <a:t>，</a:t>
            </a:r>
          </a:p>
          <a:p>
            <a:pPr lvl="3"/>
            <a:r>
              <a:rPr lang="zh-CN" altLang="en-US" dirty="0"/>
              <a:t>再选择排序关键字，最后</a:t>
            </a:r>
            <a:r>
              <a:rPr lang="en-US" altLang="zh-CN" dirty="0"/>
              <a:t>【</a:t>
            </a:r>
            <a:r>
              <a:rPr lang="zh-CN" altLang="en-US" dirty="0"/>
              <a:t>确定</a:t>
            </a:r>
            <a:r>
              <a:rPr lang="en-US" altLang="zh-CN" dirty="0" smtClean="0"/>
              <a:t>】</a:t>
            </a:r>
          </a:p>
          <a:p>
            <a:pPr lvl="2"/>
            <a:r>
              <a:rPr lang="en-US" altLang="zh-CN" dirty="0" smtClean="0"/>
              <a:t>②</a:t>
            </a:r>
            <a:r>
              <a:rPr lang="zh-CN" altLang="en-US" dirty="0"/>
              <a:t>注意事项</a:t>
            </a:r>
          </a:p>
          <a:p>
            <a:pPr lvl="3"/>
            <a:r>
              <a:rPr lang="zh-CN" altLang="en-US" dirty="0" smtClean="0"/>
              <a:t>通常不要</a:t>
            </a:r>
            <a:r>
              <a:rPr lang="zh-CN" altLang="en-US" dirty="0"/>
              <a:t>只选定一列排序关键字数据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在排序过程中可以只设置主关键字，也可以设置多关键字。</a:t>
            </a:r>
            <a:endParaRPr lang="en-US" altLang="zh-CN" dirty="0" smtClean="0"/>
          </a:p>
          <a:p>
            <a:pPr lvl="3"/>
            <a:r>
              <a:rPr lang="zh-CN" altLang="en-US" i="1" dirty="0" smtClean="0"/>
              <a:t>只要插入点在数据表区域，能自动扩展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18678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72464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6.Excel</a:t>
            </a:r>
            <a:r>
              <a:rPr lang="zh-CN" altLang="en-US" dirty="0" smtClean="0"/>
              <a:t>的数据库功能</a:t>
            </a:r>
            <a:r>
              <a:rPr lang="zh-CN" altLang="en-US" i="1" dirty="0"/>
              <a:t> 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/>
          </a:bodyPr>
          <a:lstStyle/>
          <a:p>
            <a:pPr lvl="1"/>
            <a:r>
              <a:rPr lang="en-US" altLang="zh-CN" i="1" dirty="0"/>
              <a:t>(</a:t>
            </a:r>
            <a:r>
              <a:rPr lang="en-US" altLang="zh-CN" dirty="0"/>
              <a:t>3)Excel</a:t>
            </a:r>
            <a:r>
              <a:rPr lang="zh-CN" altLang="en-US" dirty="0" smtClean="0"/>
              <a:t>的自动筛选</a:t>
            </a:r>
            <a:r>
              <a:rPr lang="zh-CN" altLang="en-US" dirty="0"/>
              <a:t>功能</a:t>
            </a:r>
          </a:p>
          <a:p>
            <a:pPr lvl="2"/>
            <a:r>
              <a:rPr lang="zh-CN" altLang="en-US" dirty="0" smtClean="0"/>
              <a:t>筛选的含义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从数据表中把满足要求的记录筛选出来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自动筛选方法</a:t>
            </a:r>
            <a:endParaRPr lang="zh-CN" altLang="en-US" dirty="0"/>
          </a:p>
          <a:p>
            <a:pPr lvl="3"/>
            <a:r>
              <a:rPr lang="zh-CN" altLang="en-US" dirty="0" smtClean="0"/>
              <a:t>选定全部数据区域（一定包含标题行）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【</a:t>
            </a:r>
            <a:r>
              <a:rPr lang="zh-CN" altLang="en-US" dirty="0"/>
              <a:t>数据</a:t>
            </a:r>
            <a:r>
              <a:rPr lang="en-US" altLang="zh-CN" dirty="0" smtClean="0"/>
              <a:t>】——【</a:t>
            </a:r>
            <a:r>
              <a:rPr lang="zh-CN" altLang="en-US" dirty="0"/>
              <a:t>筛选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，启动</a:t>
            </a:r>
            <a:r>
              <a:rPr lang="en-US" altLang="zh-CN" dirty="0" smtClean="0"/>
              <a:t>【</a:t>
            </a:r>
            <a:r>
              <a:rPr lang="zh-CN" altLang="en-US" dirty="0"/>
              <a:t>自动筛选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此时在标题行的每个字段名右侧出现筛选按钮。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单击所需的筛选按钮，设置筛选条件。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0500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6.Excel</a:t>
            </a:r>
            <a:r>
              <a:rPr lang="zh-CN" altLang="en-US" dirty="0"/>
              <a:t>的数据库功能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筛选的类型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针对“固定值”的筛选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符合范围的筛选（数值在一定范围之间）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模糊筛选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“包含”式的筛选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“指定格式”方式的筛选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带有通配符号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注意事项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对于复杂的筛选条件，可通过多次筛选操作完成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910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9"/>
            <a:ext cx="8229600" cy="79608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6.Excel</a:t>
            </a:r>
            <a:r>
              <a:rPr lang="zh-CN" altLang="en-US" dirty="0" smtClean="0"/>
              <a:t>的数据库功能</a:t>
            </a:r>
            <a:endParaRPr lang="zh-CN" altLang="en-US" i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altLang="zh-CN" dirty="0" smtClean="0"/>
              <a:t>(4)</a:t>
            </a:r>
            <a:r>
              <a:rPr lang="zh-CN" altLang="en-US" dirty="0"/>
              <a:t>分类汇总</a:t>
            </a:r>
          </a:p>
          <a:p>
            <a:pPr lvl="2"/>
            <a:r>
              <a:rPr lang="zh-CN" altLang="en-US" dirty="0" smtClean="0"/>
              <a:t>分类</a:t>
            </a:r>
            <a:r>
              <a:rPr lang="zh-CN" altLang="en-US" dirty="0"/>
              <a:t>汇总的含义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分组计算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计算方式包括分组求和、求最大、求最小、求平均和计数。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方法</a:t>
            </a:r>
            <a:r>
              <a:rPr lang="zh-CN" altLang="en-US" dirty="0"/>
              <a:t>：</a:t>
            </a:r>
          </a:p>
          <a:p>
            <a:pPr lvl="3"/>
            <a:r>
              <a:rPr lang="zh-CN" altLang="en-US" dirty="0"/>
              <a:t>选定数据库区域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选择</a:t>
            </a:r>
            <a:r>
              <a:rPr lang="en-US" altLang="zh-CN" dirty="0"/>
              <a:t>【</a:t>
            </a:r>
            <a:r>
              <a:rPr lang="zh-CN" altLang="en-US" dirty="0"/>
              <a:t>数据</a:t>
            </a:r>
            <a:r>
              <a:rPr lang="en-US" altLang="zh-CN" dirty="0" smtClean="0"/>
              <a:t>】—【</a:t>
            </a:r>
            <a:r>
              <a:rPr lang="zh-CN" altLang="en-US" dirty="0"/>
              <a:t>分类汇总</a:t>
            </a:r>
            <a:r>
              <a:rPr lang="en-US" altLang="zh-CN" dirty="0"/>
              <a:t>】</a:t>
            </a:r>
            <a:r>
              <a:rPr lang="zh-CN" altLang="en-US" dirty="0" smtClean="0"/>
              <a:t>，弹出“分类汇总”对话框。</a:t>
            </a:r>
            <a:endParaRPr lang="zh-CN" altLang="en-US" dirty="0"/>
          </a:p>
          <a:p>
            <a:pPr lvl="3"/>
            <a:r>
              <a:rPr lang="zh-CN" altLang="en-US" dirty="0" smtClean="0"/>
              <a:t>先选择</a:t>
            </a:r>
            <a:r>
              <a:rPr lang="zh-CN" altLang="en-US" dirty="0"/>
              <a:t>“分类字段”</a:t>
            </a:r>
            <a:r>
              <a:rPr lang="zh-CN" altLang="en-US" dirty="0" smtClean="0"/>
              <a:t>，再选择</a:t>
            </a:r>
            <a:r>
              <a:rPr lang="zh-CN" altLang="en-US" dirty="0"/>
              <a:t>“计算方式”，选择“被计算字段”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最后</a:t>
            </a:r>
            <a:r>
              <a:rPr lang="en-US" altLang="zh-CN" dirty="0"/>
              <a:t>【</a:t>
            </a:r>
            <a:r>
              <a:rPr lang="zh-CN" altLang="en-US" dirty="0"/>
              <a:t>确定</a:t>
            </a:r>
            <a:r>
              <a:rPr lang="en-US" altLang="zh-CN" dirty="0"/>
              <a:t>】</a:t>
            </a:r>
          </a:p>
          <a:p>
            <a:pPr lvl="2"/>
            <a:r>
              <a:rPr lang="en-US" altLang="zh-CN" dirty="0"/>
              <a:t>③</a:t>
            </a:r>
            <a:r>
              <a:rPr lang="zh-CN" altLang="en-US" dirty="0"/>
              <a:t>注意事项：</a:t>
            </a:r>
          </a:p>
          <a:p>
            <a:pPr lvl="3"/>
            <a:r>
              <a:rPr lang="zh-CN" altLang="en-US" dirty="0"/>
              <a:t>只有分类字段值有序后才能正确地分类汇总</a:t>
            </a:r>
          </a:p>
          <a:p>
            <a:pPr lvl="3"/>
            <a:r>
              <a:rPr lang="zh-CN" altLang="en-US" dirty="0" smtClean="0"/>
              <a:t>如果原始数据在分类字段上无序，则一定</a:t>
            </a:r>
            <a:r>
              <a:rPr lang="zh-CN" altLang="en-US" dirty="0"/>
              <a:t>要先根据分类字段</a:t>
            </a:r>
            <a:r>
              <a:rPr lang="zh-CN" altLang="en-US" dirty="0" smtClean="0"/>
              <a:t>排序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1380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9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7.Excel</a:t>
            </a:r>
            <a:r>
              <a:rPr lang="zh-CN" altLang="en-US" dirty="0" smtClean="0"/>
              <a:t>的图形功能</a:t>
            </a:r>
            <a:endParaRPr lang="zh-CN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dirty="0" smtClean="0"/>
              <a:t>7</a:t>
            </a:r>
            <a:r>
              <a:rPr lang="zh-CN" altLang="en-US" sz="2800" dirty="0" smtClean="0"/>
              <a:t>、</a:t>
            </a:r>
            <a:r>
              <a:rPr lang="en-US" altLang="zh-CN" sz="2800" dirty="0"/>
              <a:t>EXCEL</a:t>
            </a:r>
            <a:r>
              <a:rPr lang="zh-CN" altLang="en-US" sz="2800" dirty="0"/>
              <a:t>的图形功能</a:t>
            </a:r>
          </a:p>
          <a:p>
            <a:pPr lvl="1">
              <a:lnSpc>
                <a:spcPct val="80000"/>
              </a:lnSpc>
            </a:pPr>
            <a:r>
              <a:rPr lang="en-US" altLang="zh-CN" dirty="0"/>
              <a:t>(1)</a:t>
            </a:r>
            <a:r>
              <a:rPr lang="zh-CN" altLang="en-US" dirty="0" smtClean="0"/>
              <a:t>作图流程</a:t>
            </a:r>
            <a:endParaRPr lang="zh-CN" altLang="en-US" dirty="0"/>
          </a:p>
          <a:p>
            <a:pPr lvl="2">
              <a:lnSpc>
                <a:spcPct val="80000"/>
              </a:lnSpc>
            </a:pPr>
            <a:r>
              <a:rPr lang="zh-CN" altLang="en-US" sz="2000" dirty="0" smtClean="0"/>
              <a:t>选定</a:t>
            </a:r>
            <a:r>
              <a:rPr lang="zh-CN" altLang="en-US" sz="2000" dirty="0"/>
              <a:t>作图依据的</a:t>
            </a:r>
            <a:r>
              <a:rPr lang="zh-CN" altLang="en-US" sz="2000" dirty="0" smtClean="0"/>
              <a:t>区域</a:t>
            </a:r>
            <a:endParaRPr lang="en-US" altLang="zh-CN" sz="2000" dirty="0" smtClean="0"/>
          </a:p>
          <a:p>
            <a:pPr lvl="3">
              <a:lnSpc>
                <a:spcPct val="80000"/>
              </a:lnSpc>
            </a:pPr>
            <a:r>
              <a:rPr lang="zh-CN" altLang="en-US" sz="1900" dirty="0" smtClean="0"/>
              <a:t>连续区域</a:t>
            </a:r>
            <a:endParaRPr lang="en-US" altLang="zh-CN" sz="1900" dirty="0" smtClean="0"/>
          </a:p>
          <a:p>
            <a:pPr lvl="3">
              <a:lnSpc>
                <a:spcPct val="80000"/>
              </a:lnSpc>
            </a:pPr>
            <a:r>
              <a:rPr lang="zh-CN" altLang="en-US" sz="1900" dirty="0" smtClean="0"/>
              <a:t>非连续区域的选择</a:t>
            </a:r>
            <a:endParaRPr lang="zh-CN" altLang="en-US" sz="1900" dirty="0"/>
          </a:p>
          <a:p>
            <a:pPr lvl="2">
              <a:lnSpc>
                <a:spcPct val="80000"/>
              </a:lnSpc>
            </a:pPr>
            <a:r>
              <a:rPr lang="zh-CN" altLang="en-US" sz="2000" dirty="0" smtClean="0"/>
              <a:t>基本命令</a:t>
            </a:r>
            <a:endParaRPr lang="en-US" altLang="zh-CN" sz="2000" dirty="0" smtClean="0"/>
          </a:p>
          <a:p>
            <a:pPr lvl="3">
              <a:lnSpc>
                <a:spcPct val="80000"/>
              </a:lnSpc>
            </a:pPr>
            <a:r>
              <a:rPr lang="zh-CN" altLang="en-US" sz="1900" dirty="0" smtClean="0"/>
              <a:t>进入</a:t>
            </a:r>
            <a:r>
              <a:rPr lang="en-US" altLang="zh-CN" sz="1900" dirty="0" smtClean="0"/>
              <a:t>【</a:t>
            </a:r>
            <a:r>
              <a:rPr lang="zh-CN" altLang="en-US" sz="1900" dirty="0"/>
              <a:t>插入</a:t>
            </a:r>
            <a:r>
              <a:rPr lang="en-US" altLang="zh-CN" sz="1900" dirty="0" smtClean="0"/>
              <a:t>】</a:t>
            </a:r>
            <a:r>
              <a:rPr lang="zh-CN" altLang="en-US" sz="1900" dirty="0" smtClean="0"/>
              <a:t>选项卡，单击</a:t>
            </a:r>
            <a:r>
              <a:rPr lang="en-US" altLang="zh-CN" sz="1900" dirty="0" smtClean="0"/>
              <a:t>【</a:t>
            </a:r>
            <a:r>
              <a:rPr lang="zh-CN" altLang="en-US" sz="1900" dirty="0"/>
              <a:t>图表</a:t>
            </a:r>
            <a:r>
              <a:rPr lang="en-US" altLang="zh-CN" sz="1900" dirty="0" smtClean="0"/>
              <a:t>】</a:t>
            </a:r>
            <a:r>
              <a:rPr lang="zh-CN" altLang="en-US" sz="1900" dirty="0" smtClean="0"/>
              <a:t>按钮，启动图形功能</a:t>
            </a:r>
            <a:endParaRPr lang="en-US" altLang="zh-CN" sz="1900" dirty="0" smtClean="0"/>
          </a:p>
          <a:p>
            <a:pPr lvl="3">
              <a:lnSpc>
                <a:spcPct val="80000"/>
              </a:lnSpc>
            </a:pPr>
            <a:r>
              <a:rPr lang="zh-CN" altLang="en-US" sz="1900" dirty="0" smtClean="0"/>
              <a:t>选择图标类型；</a:t>
            </a:r>
            <a:endParaRPr lang="en-US" altLang="zh-CN" sz="1900" dirty="0" smtClean="0"/>
          </a:p>
          <a:p>
            <a:pPr lvl="3">
              <a:lnSpc>
                <a:spcPct val="80000"/>
              </a:lnSpc>
            </a:pPr>
            <a:r>
              <a:rPr lang="zh-CN" altLang="en-US" sz="1900" dirty="0" smtClean="0"/>
              <a:t>直接插入图表；</a:t>
            </a:r>
            <a:endParaRPr lang="en-US" altLang="zh-CN" sz="1900" dirty="0" smtClean="0"/>
          </a:p>
          <a:p>
            <a:pPr marL="1600200" marR="0" lvl="3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sz="1900" dirty="0" smtClean="0"/>
              <a:t>（</a:t>
            </a:r>
            <a:r>
              <a:rPr lang="zh-CN" altLang="en-US" sz="1900" dirty="0"/>
              <a:t>图表会按照数据源变化与调整）</a:t>
            </a:r>
            <a:r>
              <a:rPr lang="zh-CN" altLang="en-US" sz="1900" dirty="0" smtClean="0"/>
              <a:t>。</a:t>
            </a:r>
            <a:endParaRPr lang="en-US" altLang="zh-CN" sz="1900" dirty="0" smtClean="0"/>
          </a:p>
          <a:p>
            <a:pPr lvl="2">
              <a:lnSpc>
                <a:spcPct val="80000"/>
              </a:lnSpc>
            </a:pPr>
            <a:r>
              <a:rPr lang="zh-CN" altLang="en-US" sz="2200" dirty="0" smtClean="0"/>
              <a:t>注意：</a:t>
            </a:r>
            <a:r>
              <a:rPr lang="zh-CN" altLang="en-US" sz="2200" dirty="0" smtClean="0">
                <a:solidFill>
                  <a:srgbClr val="FF0000"/>
                </a:solidFill>
              </a:rPr>
              <a:t>（不能用绘图工具制作图表）。</a:t>
            </a:r>
            <a:endParaRPr lang="en-US" altLang="zh-CN" sz="19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360500" y="105310306"/>
              <a:ext cx="0" cy="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60500" y="87758588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630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7.Excel</a:t>
            </a:r>
            <a:r>
              <a:rPr lang="zh-CN" altLang="en-US" dirty="0" smtClean="0"/>
              <a:t>的图形功能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宋体"/>
                <a:ea typeface="宋体"/>
              </a:rPr>
              <a:t>(2)</a:t>
            </a:r>
            <a:r>
              <a:rPr lang="zh-CN" altLang="en-US" dirty="0" smtClean="0">
                <a:latin typeface="宋体"/>
                <a:ea typeface="宋体"/>
              </a:rPr>
              <a:t>调整图表</a:t>
            </a:r>
            <a:endParaRPr lang="en-US" altLang="zh-CN" dirty="0" smtClean="0">
              <a:latin typeface="宋体"/>
              <a:ea typeface="宋体"/>
            </a:endParaRPr>
          </a:p>
          <a:p>
            <a:pPr lvl="2">
              <a:lnSpc>
                <a:spcPct val="80000"/>
              </a:lnSpc>
            </a:pPr>
            <a:r>
              <a:rPr lang="zh-CN" altLang="en-US" dirty="0" smtClean="0">
                <a:latin typeface="宋体"/>
                <a:ea typeface="宋体"/>
              </a:rPr>
              <a:t>基本方法</a:t>
            </a:r>
            <a:endParaRPr lang="en-US" altLang="zh-CN" dirty="0" smtClean="0">
              <a:latin typeface="宋体"/>
              <a:ea typeface="宋体"/>
            </a:endParaRPr>
          </a:p>
          <a:p>
            <a:pPr lvl="3">
              <a:lnSpc>
                <a:spcPct val="80000"/>
              </a:lnSpc>
            </a:pPr>
            <a:r>
              <a:rPr lang="zh-CN" altLang="en-US" dirty="0" smtClean="0">
                <a:latin typeface="宋体"/>
                <a:ea typeface="宋体"/>
              </a:rPr>
              <a:t>选中新插入的图表</a:t>
            </a:r>
            <a:endParaRPr lang="en-US" altLang="zh-CN" dirty="0" smtClean="0">
              <a:latin typeface="宋体"/>
              <a:ea typeface="宋体"/>
            </a:endParaRPr>
          </a:p>
          <a:p>
            <a:pPr lvl="3">
              <a:lnSpc>
                <a:spcPct val="80000"/>
              </a:lnSpc>
            </a:pPr>
            <a:r>
              <a:rPr lang="zh-CN" altLang="en-US" dirty="0" smtClean="0">
                <a:latin typeface="宋体"/>
                <a:ea typeface="宋体"/>
              </a:rPr>
              <a:t>系统出现新选项卡</a:t>
            </a:r>
            <a:r>
              <a:rPr lang="en-US" altLang="zh-CN" dirty="0" smtClean="0">
                <a:latin typeface="宋体"/>
                <a:ea typeface="宋体"/>
              </a:rPr>
              <a:t>【</a:t>
            </a:r>
            <a:r>
              <a:rPr lang="zh-CN" altLang="en-US" dirty="0" smtClean="0">
                <a:latin typeface="宋体"/>
                <a:ea typeface="宋体"/>
              </a:rPr>
              <a:t>图表工具</a:t>
            </a:r>
            <a:r>
              <a:rPr lang="en-US" altLang="zh-CN" dirty="0" smtClean="0">
                <a:latin typeface="宋体"/>
                <a:ea typeface="宋体"/>
              </a:rPr>
              <a:t>-</a:t>
            </a:r>
            <a:r>
              <a:rPr lang="zh-CN" altLang="en-US" dirty="0" smtClean="0">
                <a:latin typeface="宋体"/>
                <a:ea typeface="宋体"/>
              </a:rPr>
              <a:t>设计</a:t>
            </a:r>
            <a:r>
              <a:rPr lang="en-US" altLang="zh-CN" dirty="0" smtClean="0">
                <a:latin typeface="宋体"/>
                <a:ea typeface="宋体"/>
              </a:rPr>
              <a:t>】</a:t>
            </a:r>
            <a:r>
              <a:rPr lang="zh-CN" altLang="en-US" dirty="0" smtClean="0">
                <a:latin typeface="宋体"/>
                <a:ea typeface="宋体"/>
              </a:rPr>
              <a:t>和</a:t>
            </a:r>
            <a:r>
              <a:rPr lang="en-US" altLang="zh-CN" dirty="0" smtClean="0">
                <a:latin typeface="宋体"/>
                <a:ea typeface="宋体"/>
              </a:rPr>
              <a:t>【</a:t>
            </a:r>
            <a:r>
              <a:rPr lang="zh-CN" altLang="en-US" dirty="0" smtClean="0">
                <a:latin typeface="宋体"/>
                <a:ea typeface="宋体"/>
              </a:rPr>
              <a:t>图表工具</a:t>
            </a:r>
            <a:r>
              <a:rPr lang="en-US" altLang="zh-CN" dirty="0" smtClean="0">
                <a:latin typeface="宋体"/>
                <a:ea typeface="宋体"/>
              </a:rPr>
              <a:t>-</a:t>
            </a:r>
            <a:r>
              <a:rPr lang="zh-CN" altLang="en-US" dirty="0" smtClean="0">
                <a:latin typeface="宋体"/>
                <a:ea typeface="宋体"/>
              </a:rPr>
              <a:t>布局</a:t>
            </a:r>
            <a:r>
              <a:rPr lang="en-US" altLang="zh-CN" dirty="0" smtClean="0">
                <a:latin typeface="宋体"/>
                <a:ea typeface="宋体"/>
              </a:rPr>
              <a:t>】</a:t>
            </a:r>
          </a:p>
          <a:p>
            <a:pPr lvl="3">
              <a:lnSpc>
                <a:spcPct val="80000"/>
              </a:lnSpc>
            </a:pPr>
            <a:r>
              <a:rPr lang="zh-CN" altLang="en-US" dirty="0" smtClean="0">
                <a:latin typeface="宋体"/>
                <a:ea typeface="宋体"/>
              </a:rPr>
              <a:t>利用</a:t>
            </a:r>
            <a:r>
              <a:rPr lang="en-US" altLang="zh-CN" dirty="0" smtClean="0">
                <a:latin typeface="宋体"/>
                <a:ea typeface="宋体"/>
              </a:rPr>
              <a:t>【</a:t>
            </a:r>
            <a:r>
              <a:rPr lang="zh-CN" altLang="en-US" dirty="0" smtClean="0">
                <a:latin typeface="宋体"/>
                <a:ea typeface="宋体"/>
              </a:rPr>
              <a:t>图表工具</a:t>
            </a:r>
            <a:r>
              <a:rPr lang="en-US" altLang="zh-CN" dirty="0" smtClean="0">
                <a:latin typeface="宋体"/>
                <a:ea typeface="宋体"/>
              </a:rPr>
              <a:t>】</a:t>
            </a:r>
            <a:r>
              <a:rPr lang="zh-CN" altLang="en-US" dirty="0" smtClean="0">
                <a:latin typeface="宋体"/>
                <a:ea typeface="宋体"/>
              </a:rPr>
              <a:t>功能区中的按钮可以调整图表的效果。</a:t>
            </a:r>
            <a:endParaRPr lang="en-US" altLang="zh-CN" dirty="0" smtClean="0">
              <a:latin typeface="宋体"/>
              <a:ea typeface="宋体"/>
            </a:endParaRPr>
          </a:p>
          <a:p>
            <a:pPr lvl="2">
              <a:lnSpc>
                <a:spcPct val="80000"/>
              </a:lnSpc>
            </a:pPr>
            <a:r>
              <a:rPr lang="zh-CN" altLang="en-US" dirty="0" smtClean="0">
                <a:latin typeface="宋体"/>
                <a:ea typeface="宋体"/>
              </a:rPr>
              <a:t>改变图表的存在方式</a:t>
            </a:r>
            <a:endParaRPr lang="en-US" altLang="zh-CN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存在方式</a:t>
            </a:r>
          </a:p>
          <a:p>
            <a:pPr lvl="4">
              <a:lnSpc>
                <a:spcPct val="80000"/>
              </a:lnSpc>
            </a:pPr>
            <a:r>
              <a:rPr lang="zh-CN" altLang="en-US" sz="1900" dirty="0" smtClean="0"/>
              <a:t>独立图形             </a:t>
            </a:r>
          </a:p>
          <a:p>
            <a:pPr lvl="4">
              <a:lnSpc>
                <a:spcPct val="80000"/>
              </a:lnSpc>
            </a:pPr>
            <a:r>
              <a:rPr lang="zh-CN" altLang="en-US" sz="1900" dirty="0" smtClean="0"/>
              <a:t>嵌入式图形 </a:t>
            </a:r>
            <a:endParaRPr lang="en-US" altLang="zh-CN" sz="1900" dirty="0" smtClean="0"/>
          </a:p>
          <a:p>
            <a:pPr lvl="3">
              <a:lnSpc>
                <a:spcPct val="80000"/>
              </a:lnSpc>
            </a:pPr>
            <a:r>
              <a:rPr lang="zh-CN" altLang="en-US" dirty="0" smtClean="0"/>
              <a:t>改变位置</a:t>
            </a:r>
            <a:endParaRPr lang="en-US" altLang="zh-CN" dirty="0" smtClean="0"/>
          </a:p>
          <a:p>
            <a:pPr lvl="4">
              <a:lnSpc>
                <a:spcPct val="8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图表工具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】——</a:t>
            </a:r>
            <a:r>
              <a:rPr lang="zh-CN" altLang="en-US" dirty="0" smtClean="0"/>
              <a:t>最右侧“位置”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8198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7.Excel</a:t>
            </a:r>
            <a:r>
              <a:rPr lang="zh-CN" altLang="en-US" dirty="0" smtClean="0"/>
              <a:t>的图形功能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r>
              <a:rPr lang="zh-CN" altLang="en-US" dirty="0" smtClean="0"/>
              <a:t>修改图表的其他信</a:t>
            </a:r>
            <a:r>
              <a:rPr lang="zh-CN" altLang="en-US" sz="2800" b="1" dirty="0" smtClean="0"/>
              <a:t>息</a:t>
            </a:r>
          </a:p>
          <a:p>
            <a:pPr lvl="3">
              <a:lnSpc>
                <a:spcPct val="80000"/>
              </a:lnSpc>
            </a:pPr>
            <a:r>
              <a:rPr lang="zh-CN" altLang="en-US" b="1" dirty="0" smtClean="0"/>
              <a:t>“设计”选项卡</a:t>
            </a:r>
            <a:endParaRPr lang="en-US" altLang="zh-CN" sz="1800" b="1" dirty="0" smtClean="0"/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图表类型（折线图、柱型图等）</a:t>
            </a:r>
            <a:endParaRPr lang="en-US" altLang="zh-CN" dirty="0" smtClean="0"/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行列方式</a:t>
            </a:r>
            <a:endParaRPr lang="en-US" altLang="zh-CN" dirty="0" smtClean="0"/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图表样式</a:t>
            </a:r>
          </a:p>
          <a:p>
            <a:pPr lvl="3">
              <a:lnSpc>
                <a:spcPct val="80000"/>
              </a:lnSpc>
            </a:pPr>
            <a:r>
              <a:rPr lang="zh-CN" altLang="en-US" sz="1800" b="1" dirty="0" smtClean="0"/>
              <a:t>“布局”选项卡</a:t>
            </a:r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标题、坐标轴、网格线</a:t>
            </a:r>
          </a:p>
          <a:p>
            <a:pPr lvl="4">
              <a:lnSpc>
                <a:spcPct val="80000"/>
              </a:lnSpc>
            </a:pPr>
            <a:r>
              <a:rPr lang="zh-CN" altLang="en-US" dirty="0" smtClean="0"/>
              <a:t>图例（位置）、数据标志、数据表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4581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特点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选题、操作题</a:t>
            </a:r>
            <a:endParaRPr lang="en-US" altLang="zh-CN" dirty="0" smtClean="0"/>
          </a:p>
          <a:p>
            <a:r>
              <a:rPr lang="zh-CN" altLang="en-US" dirty="0" smtClean="0"/>
              <a:t>考核内容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设置单元格格式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字体、数字格式、合并居中、对齐方式等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条件格式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边框、底纹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公式与计算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输入公式（公式规范化、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个统计函数的使用）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填充与复制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9543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1.</a:t>
            </a:r>
            <a:r>
              <a:rPr lang="zh-CN" altLang="en-US" dirty="0" smtClean="0"/>
              <a:t>电子表格的概念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、电子表格的概念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电子表格用途：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数据表格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强大的计算能力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数据库功能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数据检索与排序能力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制作数据表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图形功能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统计图，按照数据生成图形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电子表格的版本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Lotus 123</a:t>
            </a:r>
            <a:r>
              <a:rPr lang="zh-CN" altLang="en-US" dirty="0" smtClean="0"/>
              <a:t>（美国莲花公司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Excel</a:t>
            </a:r>
          </a:p>
          <a:p>
            <a:pPr lvl="3"/>
            <a:r>
              <a:rPr lang="en-US" altLang="zh-CN" dirty="0" smtClean="0"/>
              <a:t>Excel97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Excel2003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 2007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Excel2010</a:t>
            </a:r>
          </a:p>
          <a:p>
            <a:pPr lvl="2"/>
            <a:r>
              <a:rPr lang="zh-CN" altLang="en-US" dirty="0" smtClean="0"/>
              <a:t>国内</a:t>
            </a:r>
            <a:r>
              <a:rPr lang="en-US" altLang="zh-CN" dirty="0" smtClean="0"/>
              <a:t>CCED</a:t>
            </a:r>
          </a:p>
        </p:txBody>
      </p:sp>
    </p:spTree>
    <p:extLst>
      <p:ext uri="{BB962C8B-B14F-4D97-AF65-F5344CB8AC3E}">
        <p14:creationId xmlns:p14="http://schemas.microsoft.com/office/powerpoint/2010/main" val="312766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数据库管理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排序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自动筛选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分类汇总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制作统计图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行、列模式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图例位置</a:t>
            </a:r>
            <a:endParaRPr lang="en-US" altLang="zh-CN" dirty="0" smtClean="0"/>
          </a:p>
          <a:p>
            <a:pPr lvl="2"/>
            <a:r>
              <a:rPr lang="zh-CN" altLang="en-US" smtClean="0"/>
              <a:t>图表标题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6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2.Excel</a:t>
            </a:r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Excel2010</a:t>
            </a:r>
            <a:r>
              <a:rPr lang="zh-CN" altLang="en-US" dirty="0" smtClean="0"/>
              <a:t>主界面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基本</a:t>
            </a:r>
            <a:r>
              <a:rPr lang="zh-CN" altLang="en-US" dirty="0"/>
              <a:t>组成</a:t>
            </a:r>
            <a:endParaRPr lang="en-US" altLang="zh-CN" dirty="0"/>
          </a:p>
          <a:p>
            <a:pPr lvl="2"/>
            <a:r>
              <a:rPr lang="zh-CN" altLang="en-US" dirty="0"/>
              <a:t>工作簿（文档）</a:t>
            </a:r>
            <a:r>
              <a:rPr lang="en-US" altLang="zh-CN" dirty="0"/>
              <a:t>——</a:t>
            </a:r>
            <a:r>
              <a:rPr lang="zh-CN" altLang="en-US" dirty="0"/>
              <a:t>多个</a:t>
            </a:r>
            <a:r>
              <a:rPr lang="zh-CN" altLang="en-US" dirty="0" smtClean="0"/>
              <a:t>页面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Excel</a:t>
            </a:r>
            <a:r>
              <a:rPr lang="zh-CN" altLang="en-US" dirty="0" smtClean="0"/>
              <a:t>文档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工作簿（</a:t>
            </a:r>
            <a:r>
              <a:rPr lang="en-US" altLang="zh-CN" dirty="0" err="1" smtClean="0"/>
              <a:t>xlsx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工作表</a:t>
            </a:r>
            <a:r>
              <a:rPr lang="en-US" altLang="zh-CN" dirty="0"/>
              <a:t>——</a:t>
            </a:r>
            <a:r>
              <a:rPr lang="zh-CN" altLang="en-US" dirty="0"/>
              <a:t>一个页面，有</a:t>
            </a:r>
            <a:r>
              <a:rPr lang="zh-CN" altLang="en-US" dirty="0" smtClean="0"/>
              <a:t>标记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默认有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个页面</a:t>
            </a:r>
            <a:endParaRPr lang="en-US" altLang="zh-CN" dirty="0"/>
          </a:p>
          <a:p>
            <a:pPr lvl="2"/>
            <a:r>
              <a:rPr lang="zh-CN" altLang="en-US" dirty="0"/>
              <a:t>单元格</a:t>
            </a:r>
            <a:r>
              <a:rPr lang="en-US" altLang="zh-CN" dirty="0"/>
              <a:t>——</a:t>
            </a:r>
            <a:r>
              <a:rPr lang="zh-CN" altLang="en-US" dirty="0"/>
              <a:t>基本</a:t>
            </a:r>
            <a:r>
              <a:rPr lang="zh-CN" altLang="en-US" dirty="0" smtClean="0"/>
              <a:t>存储单位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以行、列号标记</a:t>
            </a:r>
            <a:endParaRPr lang="en-US" altLang="zh-CN" dirty="0" smtClean="0"/>
          </a:p>
          <a:p>
            <a:pPr lvl="3"/>
            <a:r>
              <a:rPr lang="zh-CN" altLang="en-US" dirty="0"/>
              <a:t>列</a:t>
            </a:r>
            <a:r>
              <a:rPr lang="zh-CN" altLang="en-US" dirty="0" smtClean="0"/>
              <a:t>号为字母，行号是数码。比如</a:t>
            </a:r>
            <a:r>
              <a:rPr lang="en-US" altLang="zh-CN" dirty="0" smtClean="0"/>
              <a:t>HS98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709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2.Excel</a:t>
            </a:r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>
                <a:latin typeface="+mn-ea"/>
              </a:rPr>
              <a:t>(2)Excel</a:t>
            </a:r>
            <a:r>
              <a:rPr lang="zh-CN" altLang="en-US" dirty="0" smtClean="0">
                <a:latin typeface="+mn-ea"/>
              </a:rPr>
              <a:t>的工作表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工作表范围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en-US" altLang="zh-CN" dirty="0" smtClean="0">
                <a:latin typeface="+mn-ea"/>
              </a:rPr>
              <a:t>Excel 2000/2003</a:t>
            </a:r>
            <a:r>
              <a:rPr lang="en-US" altLang="zh-CN" baseline="0" dirty="0" smtClean="0">
                <a:latin typeface="+mn-ea"/>
              </a:rPr>
              <a:t> :      </a:t>
            </a:r>
            <a:r>
              <a:rPr lang="zh-CN" altLang="en-US" dirty="0" smtClean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A1:IV65536    256</a:t>
            </a:r>
            <a:r>
              <a:rPr lang="zh-CN" altLang="en-US" dirty="0" smtClean="0">
                <a:latin typeface="+mn-ea"/>
              </a:rPr>
              <a:t>列。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en-US" altLang="zh-CN" dirty="0" smtClean="0">
                <a:latin typeface="+mn-ea"/>
              </a:rPr>
              <a:t>Excel</a:t>
            </a:r>
            <a:r>
              <a:rPr lang="en-US" altLang="zh-CN" baseline="0" dirty="0" smtClean="0">
                <a:latin typeface="+mn-ea"/>
              </a:rPr>
              <a:t> 2007/2010</a:t>
            </a:r>
            <a:r>
              <a:rPr lang="zh-CN" altLang="en-US" baseline="0" dirty="0" smtClean="0">
                <a:latin typeface="+mn-ea"/>
              </a:rPr>
              <a:t>：    </a:t>
            </a:r>
            <a:r>
              <a:rPr lang="en-US" altLang="zh-CN" baseline="0" dirty="0" smtClean="0">
                <a:latin typeface="+mn-ea"/>
              </a:rPr>
              <a:t>A1:XFD104,8576</a:t>
            </a:r>
          </a:p>
          <a:p>
            <a:pPr lvl="2"/>
            <a:r>
              <a:rPr lang="zh-CN" altLang="en-US" dirty="0" smtClean="0">
                <a:latin typeface="+mn-ea"/>
              </a:rPr>
              <a:t>工作表操作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插入工作表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更高工作表名称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更改工作表标签颜色</a:t>
            </a:r>
            <a:endParaRPr lang="en-US" altLang="zh-CN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778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2.Excel</a:t>
            </a:r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主界面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zh-CN" dirty="0" smtClean="0">
                <a:latin typeface="+mn-ea"/>
              </a:rPr>
              <a:t>(3)</a:t>
            </a:r>
            <a:r>
              <a:rPr lang="zh-CN" altLang="en-US" dirty="0">
                <a:latin typeface="+mn-ea"/>
              </a:rPr>
              <a:t>单元格：</a:t>
            </a:r>
          </a:p>
          <a:p>
            <a:pPr lvl="2"/>
            <a:r>
              <a:rPr lang="zh-CN" altLang="en-US" dirty="0" smtClean="0">
                <a:latin typeface="+mn-ea"/>
              </a:rPr>
              <a:t>标记方法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列号行号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例如：</a:t>
            </a:r>
            <a:r>
              <a:rPr lang="en-US" altLang="zh-CN" dirty="0" smtClean="0">
                <a:latin typeface="+mn-ea"/>
              </a:rPr>
              <a:t>H8, D7, IV26</a:t>
            </a:r>
            <a:r>
              <a:rPr lang="zh-CN" altLang="en-US" dirty="0" smtClean="0">
                <a:latin typeface="+mn-ea"/>
              </a:rPr>
              <a:t>等</a:t>
            </a:r>
            <a:endParaRPr lang="en-US" altLang="zh-CN" dirty="0" smtClean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数据存储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基本存储单位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数值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字符串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公式：存储公式、显示运算结果</a:t>
            </a:r>
            <a:endParaRPr lang="en-US" altLang="zh-CN" dirty="0">
              <a:latin typeface="+mn-ea"/>
            </a:endParaRPr>
          </a:p>
          <a:p>
            <a:pPr lvl="2"/>
            <a:r>
              <a:rPr lang="zh-CN" altLang="en-US" dirty="0" smtClean="0">
                <a:latin typeface="+mn-ea"/>
              </a:rPr>
              <a:t>单元格的三维地址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工作表名</a:t>
            </a:r>
            <a:r>
              <a:rPr lang="en-US" altLang="zh-CN" dirty="0" smtClean="0">
                <a:latin typeface="+mn-ea"/>
              </a:rPr>
              <a:t>!</a:t>
            </a:r>
            <a:r>
              <a:rPr lang="zh-CN" altLang="en-US" dirty="0" smtClean="0">
                <a:latin typeface="+mn-ea"/>
              </a:rPr>
              <a:t>列号行号。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例如：</a:t>
            </a:r>
            <a:r>
              <a:rPr lang="en-US" altLang="zh-CN" dirty="0" smtClean="0">
                <a:latin typeface="+mn-ea"/>
              </a:rPr>
              <a:t>sheet1!S2,  </a:t>
            </a:r>
            <a:r>
              <a:rPr lang="zh-CN" altLang="en-US" dirty="0" smtClean="0">
                <a:latin typeface="+mn-ea"/>
              </a:rPr>
              <a:t>或者： 考试表</a:t>
            </a:r>
            <a:r>
              <a:rPr lang="en-US" altLang="zh-CN" dirty="0" smtClean="0">
                <a:latin typeface="+mn-ea"/>
              </a:rPr>
              <a:t>!A1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721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2.Excel</a:t>
            </a:r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altLang="zh-CN" dirty="0" smtClean="0"/>
          </a:p>
          <a:p>
            <a:pPr lvl="2"/>
            <a:r>
              <a:rPr lang="zh-CN" altLang="en-US" dirty="0">
                <a:latin typeface="+mn-ea"/>
              </a:rPr>
              <a:t>显示规则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字符串数据超长</a:t>
            </a:r>
            <a:endParaRPr lang="en-US" altLang="zh-CN" dirty="0">
              <a:latin typeface="+mn-ea"/>
            </a:endParaRPr>
          </a:p>
          <a:p>
            <a:pPr lvl="4"/>
            <a:r>
              <a:rPr lang="zh-CN" altLang="en-US" dirty="0">
                <a:latin typeface="+mn-ea"/>
              </a:rPr>
              <a:t>右侧单元格空白，可以越界显示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数值型数据超宽</a:t>
            </a:r>
            <a:endParaRPr lang="en-US" altLang="zh-CN" dirty="0">
              <a:latin typeface="+mn-ea"/>
            </a:endParaRPr>
          </a:p>
          <a:p>
            <a:pPr lvl="4"/>
            <a:r>
              <a:rPr lang="zh-CN" altLang="en-US" dirty="0">
                <a:latin typeface="+mn-ea"/>
              </a:rPr>
              <a:t>显示为一串</a:t>
            </a:r>
            <a:r>
              <a:rPr lang="en-US" altLang="zh-CN" dirty="0">
                <a:latin typeface="+mn-ea"/>
              </a:rPr>
              <a:t>#########</a:t>
            </a:r>
          </a:p>
          <a:p>
            <a:pPr lvl="1"/>
            <a:r>
              <a:rPr lang="en-US" altLang="zh-CN" dirty="0" smtClean="0">
                <a:latin typeface="+mn-ea"/>
              </a:rPr>
              <a:t>(4)</a:t>
            </a:r>
            <a:r>
              <a:rPr lang="zh-CN" altLang="en-US" dirty="0">
                <a:latin typeface="+mn-ea"/>
              </a:rPr>
              <a:t>区域：</a:t>
            </a:r>
            <a:endParaRPr lang="en-US" altLang="zh-CN" dirty="0">
              <a:latin typeface="+mn-ea"/>
            </a:endParaRPr>
          </a:p>
          <a:p>
            <a:pPr lvl="2"/>
            <a:r>
              <a:rPr lang="zh-CN" altLang="en-US" dirty="0">
                <a:latin typeface="+mn-ea"/>
              </a:rPr>
              <a:t>含义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一个矩形范围内的全部单元格   </a:t>
            </a:r>
          </a:p>
          <a:p>
            <a:pPr lvl="2"/>
            <a:r>
              <a:rPr lang="zh-CN" altLang="en-US" dirty="0">
                <a:latin typeface="+mn-ea"/>
              </a:rPr>
              <a:t>表示</a:t>
            </a:r>
            <a:r>
              <a:rPr lang="zh-CN" altLang="en-US" dirty="0" smtClean="0">
                <a:latin typeface="+mn-ea"/>
              </a:rPr>
              <a:t>方法</a:t>
            </a:r>
            <a:r>
              <a:rPr lang="en-US" altLang="zh-CN" dirty="0" smtClean="0">
                <a:latin typeface="+mn-ea"/>
              </a:rPr>
              <a:t>——</a:t>
            </a:r>
            <a:r>
              <a:rPr lang="zh-CN" altLang="en-US" dirty="0" smtClean="0">
                <a:latin typeface="+mn-ea"/>
              </a:rPr>
              <a:t>以对角坐标表示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左上角坐标：右下角坐标  </a:t>
            </a:r>
            <a:endParaRPr lang="en-US" altLang="zh-CN" dirty="0" smtClean="0">
              <a:latin typeface="+mn-ea"/>
            </a:endParaRPr>
          </a:p>
          <a:p>
            <a:pPr lvl="3"/>
            <a:r>
              <a:rPr lang="zh-CN" altLang="en-US" dirty="0" smtClean="0">
                <a:latin typeface="+mn-ea"/>
              </a:rPr>
              <a:t>右</a:t>
            </a:r>
            <a:r>
              <a:rPr lang="zh-CN" altLang="en-US" dirty="0">
                <a:latin typeface="+mn-ea"/>
              </a:rPr>
              <a:t>上角坐标：左下角坐标</a:t>
            </a:r>
            <a:endParaRPr lang="en-US" altLang="zh-CN" dirty="0">
              <a:latin typeface="+mn-ea"/>
            </a:endParaRPr>
          </a:p>
          <a:p>
            <a:pPr lvl="3"/>
            <a:r>
              <a:rPr lang="zh-CN" altLang="en-US" dirty="0">
                <a:latin typeface="+mn-ea"/>
              </a:rPr>
              <a:t>例如：</a:t>
            </a:r>
            <a:r>
              <a:rPr lang="en-US" altLang="zh-CN" dirty="0">
                <a:latin typeface="+mn-ea"/>
              </a:rPr>
              <a:t>HS98:IT77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888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2.Excel</a:t>
            </a:r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(5)Excel</a:t>
            </a:r>
            <a:r>
              <a:rPr lang="zh-CN" altLang="en-US" dirty="0" smtClean="0"/>
              <a:t>的视图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普通视图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列表方式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页面布局视图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按照页面方式显示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能够调整页面边距</a:t>
            </a:r>
            <a:endParaRPr lang="en-US" altLang="zh-CN" dirty="0" smtClean="0"/>
          </a:p>
          <a:p>
            <a:pPr lvl="2"/>
            <a:r>
              <a:rPr lang="zh-CN" altLang="en-US" dirty="0"/>
              <a:t>分</a:t>
            </a:r>
            <a:r>
              <a:rPr lang="zh-CN" altLang="en-US" dirty="0" smtClean="0"/>
              <a:t>页预览视图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4449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kern="1200" dirty="0" smtClean="0">
                <a:latin typeface="华文行楷" pitchFamily="2" charset="-122"/>
                <a:ea typeface="华文行楷" pitchFamily="2" charset="-122"/>
              </a:rPr>
              <a:t>3.</a:t>
            </a:r>
            <a:r>
              <a:rPr lang="zh-CN" altLang="en-US" sz="4400" kern="1200" dirty="0" smtClean="0">
                <a:latin typeface="华文行楷" pitchFamily="2" charset="-122"/>
                <a:ea typeface="华文行楷" pitchFamily="2" charset="-122"/>
              </a:rPr>
              <a:t>数据的输入与存储</a:t>
            </a:r>
            <a:endParaRPr lang="zh-CN" altLang="en-US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4230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、数据的输入与存储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(1)</a:t>
            </a:r>
            <a:r>
              <a:rPr lang="zh-CN" altLang="en-US" dirty="0" smtClean="0"/>
              <a:t>数据类型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字符型数据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不能参与算术运算的数据，是字符型数据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实例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张三、李四，‘</a:t>
            </a:r>
            <a:r>
              <a:rPr lang="en-US" altLang="zh-CN" dirty="0" smtClean="0"/>
              <a:t>201311222312</a:t>
            </a:r>
          </a:p>
          <a:p>
            <a:pPr lvl="4"/>
            <a:r>
              <a:rPr lang="en-US" altLang="zh-CN" dirty="0" smtClean="0"/>
              <a:t>2013-2-31</a:t>
            </a:r>
          </a:p>
          <a:p>
            <a:pPr lvl="2"/>
            <a:r>
              <a:rPr lang="zh-CN" altLang="en-US" dirty="0" smtClean="0"/>
              <a:t>数值型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能够参与算术运算的数据，是数值型数据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货币、日期、时间都是数值型数据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特点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——</a:t>
            </a:r>
            <a:r>
              <a:rPr lang="zh-CN" altLang="en-US" dirty="0" smtClean="0"/>
              <a:t>以数码开头，且符合数值格式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日期、时间格式应该属于数值型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实例</a:t>
            </a:r>
            <a:endParaRPr lang="en-US" altLang="zh-CN" dirty="0" smtClean="0"/>
          </a:p>
          <a:p>
            <a:pPr lvl="4"/>
            <a:r>
              <a:rPr lang="en-US" altLang="zh-CN" dirty="0" smtClean="0">
                <a:latin typeface="+mn-ea"/>
              </a:rPr>
              <a:t>158</a:t>
            </a:r>
            <a:r>
              <a:rPr lang="zh-CN" altLang="en-US" dirty="0" smtClean="0">
                <a:latin typeface="+mn-ea"/>
              </a:rPr>
              <a:t>，</a:t>
            </a:r>
            <a:r>
              <a:rPr lang="en-US" altLang="zh-CN" dirty="0" smtClean="0">
                <a:latin typeface="+mn-ea"/>
              </a:rPr>
              <a:t>427</a:t>
            </a:r>
            <a:r>
              <a:rPr lang="zh-CN" altLang="en-US" dirty="0" smtClean="0">
                <a:latin typeface="+mn-ea"/>
              </a:rPr>
              <a:t>，</a:t>
            </a:r>
            <a:r>
              <a:rPr lang="en-US" altLang="zh-CN" dirty="0" smtClean="0">
                <a:latin typeface="+mn-ea"/>
              </a:rPr>
              <a:t>32E5,  2011-12-12,  2023/11/12</a:t>
            </a:r>
          </a:p>
          <a:p>
            <a:pPr lvl="4"/>
            <a:r>
              <a:rPr lang="zh-CN" altLang="en-US" dirty="0" smtClean="0">
                <a:latin typeface="+mn-ea"/>
              </a:rPr>
              <a:t>注意：</a:t>
            </a:r>
            <a:r>
              <a:rPr lang="en-US" altLang="zh-CN" dirty="0" smtClean="0">
                <a:latin typeface="+mn-ea"/>
              </a:rPr>
              <a:t>32E5</a:t>
            </a:r>
            <a:r>
              <a:rPr lang="zh-CN" altLang="en-US" dirty="0" smtClean="0">
                <a:latin typeface="+mn-ea"/>
              </a:rPr>
              <a:t>等价于：</a:t>
            </a:r>
            <a:r>
              <a:rPr lang="en-US" altLang="zh-CN" dirty="0" smtClean="0">
                <a:latin typeface="+mn-ea"/>
              </a:rPr>
              <a:t>32</a:t>
            </a:r>
            <a:r>
              <a:rPr lang="zh-CN" altLang="en-US" dirty="0" smtClean="0">
                <a:latin typeface="+mn-ea"/>
              </a:rPr>
              <a:t>*</a:t>
            </a:r>
            <a:r>
              <a:rPr lang="en-US" altLang="zh-CN" dirty="0" smtClean="0">
                <a:latin typeface="+mn-ea"/>
              </a:rPr>
              <a:t>10</a:t>
            </a:r>
            <a:r>
              <a:rPr lang="en-US" altLang="zh-CN" baseline="30000" dirty="0" smtClean="0">
                <a:latin typeface="+mn-ea"/>
              </a:rPr>
              <a:t>5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5130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1668</Words>
  <Application>Microsoft Office PowerPoint</Application>
  <PresentationFormat>全屏显示(4:3)</PresentationFormat>
  <Paragraphs>310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PowerPoint 演示文稿</vt:lpstr>
      <vt:lpstr>第5章  电子表格ExcEL2010</vt:lpstr>
      <vt:lpstr>1.电子表格的概念</vt:lpstr>
      <vt:lpstr>2.Excel主界面</vt:lpstr>
      <vt:lpstr>2.Excel主界面</vt:lpstr>
      <vt:lpstr>2.Excel主界面</vt:lpstr>
      <vt:lpstr>2.Excel主界面</vt:lpstr>
      <vt:lpstr>2.Excel主界面</vt:lpstr>
      <vt:lpstr>3.数据的输入与存储</vt:lpstr>
      <vt:lpstr>3.数据的输入与存储</vt:lpstr>
      <vt:lpstr>3.数据的输入与存储</vt:lpstr>
      <vt:lpstr>3.数据的输入与存储</vt:lpstr>
      <vt:lpstr>4.设置数据格式</vt:lpstr>
      <vt:lpstr>4.设置数据格式</vt:lpstr>
      <vt:lpstr>4.设置数据格式</vt:lpstr>
      <vt:lpstr>4.设置数据格式</vt:lpstr>
      <vt:lpstr>4.设置数据格式</vt:lpstr>
      <vt:lpstr>5.公式与函数的应用</vt:lpstr>
      <vt:lpstr>5.公式与函数的应用</vt:lpstr>
      <vt:lpstr>5.公式与函数的应用  </vt:lpstr>
      <vt:lpstr>6.Excel的数据库功能</vt:lpstr>
      <vt:lpstr>6.Excel的数据库功能</vt:lpstr>
      <vt:lpstr>6.Excel的数据库功能  </vt:lpstr>
      <vt:lpstr>6.Excel的数据库功能</vt:lpstr>
      <vt:lpstr>6.Excel的数据库功能</vt:lpstr>
      <vt:lpstr>7.Excel的图形功能</vt:lpstr>
      <vt:lpstr>7.Excel的图形功能</vt:lpstr>
      <vt:lpstr>7.Excel的图形功能</vt:lpstr>
      <vt:lpstr>小结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25</cp:revision>
  <dcterms:created xsi:type="dcterms:W3CDTF">2013-12-18T08:31:28Z</dcterms:created>
  <dcterms:modified xsi:type="dcterms:W3CDTF">2014-01-01T12:05:43Z</dcterms:modified>
</cp:coreProperties>
</file>