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84" r:id="rId11"/>
    <p:sldId id="267" r:id="rId12"/>
    <p:sldId id="285" r:id="rId13"/>
    <p:sldId id="268" r:id="rId14"/>
    <p:sldId id="286" r:id="rId15"/>
    <p:sldId id="269" r:id="rId16"/>
    <p:sldId id="270" r:id="rId17"/>
    <p:sldId id="271" r:id="rId18"/>
    <p:sldId id="272" r:id="rId19"/>
    <p:sldId id="273" r:id="rId20"/>
    <p:sldId id="287" r:id="rId21"/>
    <p:sldId id="274" r:id="rId22"/>
    <p:sldId id="275" r:id="rId23"/>
    <p:sldId id="288" r:id="rId24"/>
    <p:sldId id="276" r:id="rId25"/>
    <p:sldId id="277" r:id="rId26"/>
    <p:sldId id="279" r:id="rId27"/>
    <p:sldId id="280" r:id="rId28"/>
    <p:sldId id="281" r:id="rId29"/>
    <p:sldId id="283" r:id="rId30"/>
    <p:sldId id="289" r:id="rId31"/>
    <p:sldId id="290" r:id="rId32"/>
    <p:sldId id="291" r:id="rId33"/>
    <p:sldId id="292" r:id="rId3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38" autoAdjust="0"/>
  </p:normalViewPr>
  <p:slideViewPr>
    <p:cSldViewPr>
      <p:cViewPr varScale="1">
        <p:scale>
          <a:sx n="62" d="100"/>
          <a:sy n="62" d="100"/>
        </p:scale>
        <p:origin x="-3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5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555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53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06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008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sz="4000"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华文行楷" pitchFamily="2" charset="-122"/>
                <a:ea typeface="华文行楷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8"/>
          </a:xfrm>
        </p:spPr>
        <p:txBody>
          <a:bodyPr/>
          <a:lstStyle>
            <a:lvl1pPr marL="342900" indent="-342900">
              <a:buFont typeface="Wingdings" pitchFamily="2" charset="2"/>
              <a:buChar char="Ø"/>
              <a:defRPr sz="2800" b="1">
                <a:latin typeface="黑体" pitchFamily="49" charset="-122"/>
                <a:ea typeface="黑体" pitchFamily="49" charset="-122"/>
              </a:defRPr>
            </a:lvl1pPr>
            <a:lvl2pPr marL="742950" indent="-285750">
              <a:buFont typeface="Wingdings" pitchFamily="2" charset="2"/>
              <a:buChar char="n"/>
              <a:defRPr sz="2800" b="1">
                <a:solidFill>
                  <a:srgbClr val="002060"/>
                </a:solidFill>
                <a:latin typeface="华文仿宋" pitchFamily="2" charset="-122"/>
                <a:ea typeface="华文仿宋" pitchFamily="2" charset="-122"/>
              </a:defRPr>
            </a:lvl2pPr>
            <a:lvl3pPr marL="1143000" indent="-228600">
              <a:buFont typeface="Wingdings" pitchFamily="2" charset="2"/>
              <a:buChar char="u"/>
              <a:defRPr/>
            </a:lvl3pPr>
            <a:lvl4pPr marL="1600200" indent="-228600">
              <a:buFont typeface="Wingdings" pitchFamily="2" charset="2"/>
              <a:buChar char="ü"/>
              <a:defRPr/>
            </a:lvl4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510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369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89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581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259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308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184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21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5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nu.edu.cn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ftp://ftp&#26381;&#21153;&#22120;&#30340;&#22495;&#21517;&#25110;ip&#22320;&#22336;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43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kern="1200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4953" dir="5400000" sy="-100000"/>
                </a:effectLst>
                <a:latin typeface="华文行楷" pitchFamily="2" charset="-122"/>
                <a:ea typeface="华文行楷" pitchFamily="2" charset="-122"/>
                <a:cs typeface="+mj-cs"/>
              </a:rPr>
              <a:t>4.Internet</a:t>
            </a:r>
            <a:r>
              <a:rPr lang="zh-CN" altLang="zh-CN" sz="4000" b="1" kern="1200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4953" dir="5400000" sy="-100000"/>
                </a:effectLst>
                <a:latin typeface="华文行楷" pitchFamily="2" charset="-122"/>
                <a:ea typeface="华文行楷" pitchFamily="2" charset="-122"/>
                <a:cs typeface="+mj-cs"/>
              </a:rPr>
              <a:t>基本知识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 eaLnBrk="1" hangingPunct="1"/>
            <a:r>
              <a:rPr lang="en-US" altLang="zh-CN" dirty="0" smtClean="0"/>
              <a:t>(3)Internet</a:t>
            </a:r>
            <a:r>
              <a:rPr lang="zh-CN" altLang="en-US" dirty="0" smtClean="0"/>
              <a:t>的作用与特点</a:t>
            </a:r>
          </a:p>
          <a:p>
            <a:pPr lvl="2" eaLnBrk="1" hangingPunct="1"/>
            <a:r>
              <a:rPr lang="zh-CN" altLang="en-US" dirty="0" smtClean="0"/>
              <a:t>开放性、平等性、</a:t>
            </a:r>
            <a:endParaRPr lang="en-US" altLang="zh-CN" dirty="0" smtClean="0"/>
          </a:p>
          <a:p>
            <a:pPr lvl="2" eaLnBrk="1" hangingPunct="1"/>
            <a:r>
              <a:rPr lang="zh-CN" altLang="en-US" dirty="0" smtClean="0"/>
              <a:t>技术通用性、专用协议、</a:t>
            </a:r>
            <a:endParaRPr lang="en-US" altLang="zh-CN" dirty="0" smtClean="0"/>
          </a:p>
          <a:p>
            <a:pPr lvl="2" eaLnBrk="1" hangingPunct="1"/>
            <a:r>
              <a:rPr lang="zh-CN" altLang="en-US" dirty="0" smtClean="0"/>
              <a:t>内容广泛</a:t>
            </a:r>
          </a:p>
          <a:p>
            <a:pPr lvl="1" eaLnBrk="1" hangingPunct="1"/>
            <a:r>
              <a:rPr lang="en-US" altLang="zh-CN" dirty="0" smtClean="0"/>
              <a:t>(4)Internet</a:t>
            </a:r>
            <a:r>
              <a:rPr lang="zh-CN" altLang="en-US" dirty="0" smtClean="0"/>
              <a:t>使用</a:t>
            </a:r>
            <a:r>
              <a:rPr lang="en-US" altLang="zh-CN" dirty="0" smtClean="0"/>
              <a:t>TCP/IP</a:t>
            </a:r>
            <a:r>
              <a:rPr lang="zh-CN" altLang="en-US" dirty="0" smtClean="0"/>
              <a:t>协议</a:t>
            </a:r>
          </a:p>
          <a:p>
            <a:pPr lvl="2" eaLnBrk="1" hangingPunct="1"/>
            <a:r>
              <a:rPr lang="en-US" altLang="zh-CN" dirty="0" smtClean="0"/>
              <a:t>TCP/IP</a:t>
            </a:r>
            <a:r>
              <a:rPr lang="zh-CN" altLang="en-US" dirty="0" smtClean="0"/>
              <a:t>协议是一个协议族</a:t>
            </a:r>
            <a:endParaRPr lang="en-US" altLang="zh-CN" dirty="0" smtClean="0"/>
          </a:p>
          <a:p>
            <a:pPr lvl="2" eaLnBrk="1" hangingPunct="1"/>
            <a:r>
              <a:rPr lang="zh-CN" altLang="en-US" dirty="0" smtClean="0"/>
              <a:t>含义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传输控制协议</a:t>
            </a:r>
            <a:r>
              <a:rPr lang="en-US" altLang="zh-CN" dirty="0" smtClean="0"/>
              <a:t>/</a:t>
            </a:r>
            <a:r>
              <a:rPr lang="zh-CN" altLang="en-US" dirty="0" smtClean="0"/>
              <a:t>互联网协议</a:t>
            </a:r>
          </a:p>
          <a:p>
            <a:pPr lvl="2" eaLnBrk="1" hangingPunct="1"/>
            <a:r>
              <a:rPr lang="zh-CN" altLang="en-US" dirty="0" smtClean="0"/>
              <a:t>版本</a:t>
            </a:r>
          </a:p>
          <a:p>
            <a:pPr lvl="3" eaLnBrk="1" hangingPunct="1"/>
            <a:r>
              <a:rPr lang="en-US" altLang="zh-CN" sz="2200" dirty="0" smtClean="0"/>
              <a:t>IPv4——</a:t>
            </a:r>
            <a:r>
              <a:rPr lang="zh-CN" altLang="en-US" sz="2200" dirty="0" smtClean="0"/>
              <a:t>当前（</a:t>
            </a:r>
            <a:r>
              <a:rPr lang="en-US" altLang="zh-CN" sz="2200" dirty="0" smtClean="0"/>
              <a:t>32bit</a:t>
            </a:r>
            <a:r>
              <a:rPr lang="zh-CN" altLang="en-US" sz="2200" dirty="0" smtClean="0"/>
              <a:t>地址）</a:t>
            </a:r>
          </a:p>
          <a:p>
            <a:pPr lvl="3"/>
            <a:r>
              <a:rPr lang="en-US" altLang="zh-CN" sz="2200" dirty="0" smtClean="0"/>
              <a:t>IPv6——</a:t>
            </a:r>
            <a:r>
              <a:rPr lang="zh-CN" altLang="en-US" sz="2200" dirty="0" smtClean="0"/>
              <a:t>发展中（</a:t>
            </a:r>
            <a:r>
              <a:rPr lang="en-US" altLang="zh-CN" sz="2200" dirty="0" smtClean="0"/>
              <a:t>128bit</a:t>
            </a:r>
            <a:r>
              <a:rPr lang="zh-CN" altLang="en-US" sz="2200" dirty="0" smtClean="0"/>
              <a:t>地址）</a:t>
            </a:r>
            <a:r>
              <a:rPr lang="zh-CN" altLang="en-US" sz="1800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973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685781"/>
            <a:ext cx="8229600" cy="100012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dirty="0" smtClean="0"/>
              <a:t>5.IP</a:t>
            </a:r>
            <a:r>
              <a:rPr lang="zh-CN" altLang="en-US" dirty="0" smtClean="0"/>
              <a:t>地址的概念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714488"/>
            <a:ext cx="8229600" cy="48529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dirty="0" smtClean="0"/>
              <a:t>5</a:t>
            </a:r>
            <a:r>
              <a:rPr lang="zh-CN" altLang="en-US" dirty="0" smtClean="0"/>
              <a:t>、</a:t>
            </a:r>
            <a:r>
              <a:rPr lang="en-US" altLang="zh-CN" dirty="0" smtClean="0"/>
              <a:t>IP</a:t>
            </a:r>
            <a:r>
              <a:rPr lang="zh-CN" altLang="en-US" dirty="0" smtClean="0"/>
              <a:t>地址的概念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 smtClean="0"/>
              <a:t>(1)IP</a:t>
            </a:r>
            <a:r>
              <a:rPr lang="zh-CN" altLang="en-US" dirty="0" smtClean="0"/>
              <a:t>地址的概念</a:t>
            </a:r>
            <a:endParaRPr lang="en-US" altLang="zh-CN" dirty="0" smtClean="0"/>
          </a:p>
          <a:p>
            <a:pPr lvl="2" eaLnBrk="1" hangingPunct="1">
              <a:lnSpc>
                <a:spcPct val="90000"/>
              </a:lnSpc>
            </a:pPr>
            <a:r>
              <a:rPr lang="en-US" altLang="zh-CN" dirty="0" smtClean="0"/>
              <a:t>IP</a:t>
            </a:r>
            <a:r>
              <a:rPr lang="zh-CN" altLang="en-US" dirty="0" smtClean="0"/>
              <a:t>地址是因特网中用于标记每个网络设备的唯一标记。（类似于邮政系统的邮政编码）</a:t>
            </a:r>
            <a:endParaRPr lang="en-US" altLang="zh-CN" dirty="0" smtClean="0"/>
          </a:p>
          <a:p>
            <a:pPr lvl="2" eaLnBrk="1" hangingPunct="1">
              <a:lnSpc>
                <a:spcPct val="90000"/>
              </a:lnSpc>
            </a:pPr>
            <a:r>
              <a:rPr lang="en-US" altLang="zh-CN" dirty="0" smtClean="0"/>
              <a:t>IP</a:t>
            </a:r>
            <a:r>
              <a:rPr lang="zh-CN" altLang="en-US" dirty="0" smtClean="0"/>
              <a:t>地址是按地域分配的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根据</a:t>
            </a:r>
            <a:r>
              <a:rPr lang="en-US" altLang="zh-CN" dirty="0" smtClean="0"/>
              <a:t>IP</a:t>
            </a:r>
            <a:r>
              <a:rPr lang="zh-CN" altLang="en-US" dirty="0" smtClean="0"/>
              <a:t>地址，就能确定设备的大致物理位置</a:t>
            </a:r>
            <a:endParaRPr lang="en-US" altLang="zh-CN" dirty="0" smtClean="0"/>
          </a:p>
          <a:p>
            <a:pPr lvl="2">
              <a:lnSpc>
                <a:spcPct val="90000"/>
              </a:lnSpc>
            </a:pPr>
            <a:r>
              <a:rPr lang="en-US" altLang="zh-CN" dirty="0" smtClean="0"/>
              <a:t>IP</a:t>
            </a:r>
            <a:r>
              <a:rPr lang="zh-CN" altLang="en-US" dirty="0" smtClean="0"/>
              <a:t>地址是数据传输时路由的唯一依据。</a:t>
            </a:r>
            <a:endParaRPr lang="en-US" altLang="zh-CN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zh-CN" dirty="0" smtClean="0"/>
              <a:t>(2)IP</a:t>
            </a:r>
            <a:r>
              <a:rPr lang="zh-CN" altLang="en-US" dirty="0" smtClean="0"/>
              <a:t>地址的特点</a:t>
            </a:r>
          </a:p>
          <a:p>
            <a:pPr lvl="2" eaLnBrk="1" hangingPunct="1">
              <a:lnSpc>
                <a:spcPct val="90000"/>
              </a:lnSpc>
            </a:pPr>
            <a:r>
              <a:rPr lang="zh-CN" altLang="en-US" dirty="0" smtClean="0"/>
              <a:t>唯一性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在</a:t>
            </a:r>
            <a:r>
              <a:rPr lang="en-US" altLang="zh-CN" dirty="0" smtClean="0"/>
              <a:t>Internet</a:t>
            </a:r>
            <a:r>
              <a:rPr lang="zh-CN" altLang="en-US" dirty="0" smtClean="0"/>
              <a:t>范围内，</a:t>
            </a:r>
            <a:r>
              <a:rPr lang="en-US" altLang="zh-CN" dirty="0" smtClean="0"/>
              <a:t>IP</a:t>
            </a:r>
            <a:r>
              <a:rPr lang="zh-CN" altLang="en-US" dirty="0" smtClean="0"/>
              <a:t>地址是唯一的，不允许重复出现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/>
              <a:t>两台或多台计算机不能共用一个</a:t>
            </a:r>
            <a:r>
              <a:rPr lang="en-US" altLang="zh-CN" dirty="0"/>
              <a:t>IP</a:t>
            </a:r>
            <a:r>
              <a:rPr lang="zh-CN" altLang="en-US" dirty="0"/>
              <a:t>地址，否则这些机器都无法正常使用。</a:t>
            </a:r>
            <a:endParaRPr lang="en-US" altLang="zh-CN" dirty="0" smtClean="0"/>
          </a:p>
          <a:p>
            <a:pPr lvl="2" eaLnBrk="1" hangingPunct="1">
              <a:lnSpc>
                <a:spcPct val="90000"/>
              </a:lnSpc>
            </a:pPr>
            <a:r>
              <a:rPr lang="zh-CN" altLang="en-US" dirty="0" smtClean="0"/>
              <a:t>一台计算机可以有两个或多个</a:t>
            </a:r>
            <a:r>
              <a:rPr lang="en-US" altLang="zh-CN" dirty="0" smtClean="0"/>
              <a:t>IP</a:t>
            </a:r>
            <a:r>
              <a:rPr lang="zh-CN" altLang="en-US" dirty="0" smtClean="0"/>
              <a:t>地址</a:t>
            </a:r>
            <a:endParaRPr lang="en-US" altLang="zh-CN" dirty="0" smtClean="0"/>
          </a:p>
        </p:txBody>
      </p:sp>
      <p:sp>
        <p:nvSpPr>
          <p:cNvPr id="23556" name="灯片编号占位符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7D6542-01C2-4B94-A63A-94D27AD2D13F}" type="slidenum">
              <a:rPr lang="en-US" altLang="zh-CN" smtClean="0">
                <a:solidFill>
                  <a:schemeClr val="tx1"/>
                </a:solidFill>
                <a:ea typeface="宋体" charset="-122"/>
              </a:rPr>
              <a:pPr/>
              <a:t>11</a:t>
            </a:fld>
            <a:endParaRPr lang="en-US" altLang="zh-CN" smtClean="0">
              <a:solidFill>
                <a:schemeClr val="tx1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3550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5.IP</a:t>
            </a:r>
            <a:r>
              <a:rPr lang="zh-CN" altLang="en-US" dirty="0" smtClean="0"/>
              <a:t>地址的概念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zh-CN" dirty="0" smtClean="0"/>
              <a:t>(2)IPv4</a:t>
            </a:r>
            <a:r>
              <a:rPr lang="zh-CN" altLang="en-US" dirty="0" smtClean="0"/>
              <a:t>地址体系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dirty="0" smtClean="0"/>
              <a:t>IPv4</a:t>
            </a:r>
            <a:r>
              <a:rPr lang="zh-CN" altLang="en-US" dirty="0" smtClean="0"/>
              <a:t>地址由</a:t>
            </a:r>
            <a:r>
              <a:rPr lang="en-US" altLang="zh-CN" dirty="0" smtClean="0"/>
              <a:t>32</a:t>
            </a:r>
            <a:r>
              <a:rPr lang="zh-CN" altLang="en-US" dirty="0" smtClean="0"/>
              <a:t>位二进制数组成。</a:t>
            </a:r>
            <a:endParaRPr lang="en-US" altLang="zh-CN" dirty="0" smtClean="0"/>
          </a:p>
          <a:p>
            <a:pPr lvl="2" eaLnBrk="1" hangingPunct="1">
              <a:lnSpc>
                <a:spcPct val="90000"/>
              </a:lnSpc>
            </a:pPr>
            <a:r>
              <a:rPr lang="zh-CN" altLang="en-US" dirty="0" smtClean="0"/>
              <a:t>格式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为便于记忆，分成</a:t>
            </a:r>
            <a:r>
              <a:rPr lang="en-US" altLang="zh-CN" dirty="0" smtClean="0"/>
              <a:t>4</a:t>
            </a:r>
            <a:r>
              <a:rPr lang="zh-CN" altLang="en-US" dirty="0" smtClean="0"/>
              <a:t>段，每段</a:t>
            </a:r>
            <a:r>
              <a:rPr lang="en-US" altLang="zh-CN" dirty="0" smtClean="0"/>
              <a:t>1</a:t>
            </a:r>
            <a:r>
              <a:rPr lang="zh-CN" altLang="en-US" dirty="0" smtClean="0"/>
              <a:t>个字节，中间用小数点隔开，然后将每个字节二进制数转换成十进制数，比如</a:t>
            </a:r>
            <a:r>
              <a:rPr lang="en-US" altLang="zh-CN" dirty="0" smtClean="0"/>
              <a:t>202.96.122.66</a:t>
            </a:r>
            <a:r>
              <a:rPr lang="zh-CN" altLang="en-US" dirty="0" smtClean="0"/>
              <a:t>。</a:t>
            </a:r>
          </a:p>
          <a:p>
            <a:pPr lvl="2" eaLnBrk="1" hangingPunct="1">
              <a:lnSpc>
                <a:spcPct val="90000"/>
              </a:lnSpc>
            </a:pPr>
            <a:r>
              <a:rPr lang="zh-CN" altLang="en-US" dirty="0" smtClean="0"/>
              <a:t>合法的</a:t>
            </a:r>
            <a:r>
              <a:rPr lang="en-US" altLang="zh-CN" dirty="0" smtClean="0"/>
              <a:t>IP</a:t>
            </a:r>
            <a:r>
              <a:rPr lang="zh-CN" altLang="en-US" dirty="0" smtClean="0"/>
              <a:t>地址：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四个数字，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每个数字都处于</a:t>
            </a:r>
            <a:r>
              <a:rPr lang="en-US" altLang="zh-CN" dirty="0" smtClean="0"/>
              <a:t>0~255</a:t>
            </a:r>
            <a:r>
              <a:rPr lang="zh-CN" altLang="en-US" dirty="0" smtClean="0"/>
              <a:t>之间，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数字之间以英文</a:t>
            </a:r>
            <a:r>
              <a:rPr lang="en-US" altLang="zh-CN" dirty="0" smtClean="0"/>
              <a:t>.</a:t>
            </a:r>
            <a:r>
              <a:rPr lang="zh-CN" altLang="en-US" dirty="0" smtClean="0"/>
              <a:t>分隔。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4607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92696"/>
            <a:ext cx="8229600" cy="1000126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6.</a:t>
            </a:r>
            <a:r>
              <a:rPr lang="zh-CN" altLang="en-US" dirty="0" smtClean="0"/>
              <a:t>域名的概念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8229600" cy="431367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dirty="0" smtClean="0"/>
              <a:t>6</a:t>
            </a:r>
            <a:r>
              <a:rPr lang="zh-CN" altLang="en-US" dirty="0" smtClean="0"/>
              <a:t>、域名系统的基本概念</a:t>
            </a:r>
          </a:p>
          <a:p>
            <a:pPr lvl="1" eaLnBrk="1" hangingPunct="1"/>
            <a:r>
              <a:rPr lang="zh-CN" altLang="en-US" dirty="0" smtClean="0"/>
              <a:t>域名的定义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域名是对网络设备的命名，能够反应网站的性质、特点。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因特网中的三级地址体系</a:t>
            </a:r>
            <a:endParaRPr lang="en-US" altLang="zh-CN" dirty="0" smtClean="0"/>
          </a:p>
        </p:txBody>
      </p:sp>
      <p:sp>
        <p:nvSpPr>
          <p:cNvPr id="24580" name="灯片编号占位符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CC7A8D-55AD-40D9-8256-D8421AD516E7}" type="slidenum">
              <a:rPr lang="en-US" altLang="zh-CN" smtClean="0">
                <a:solidFill>
                  <a:schemeClr val="tx1"/>
                </a:solidFill>
                <a:ea typeface="宋体" charset="-122"/>
              </a:rPr>
              <a:pPr/>
              <a:t>13</a:t>
            </a:fld>
            <a:endParaRPr lang="en-US" altLang="zh-CN" smtClean="0">
              <a:solidFill>
                <a:schemeClr val="tx1"/>
              </a:solidFill>
              <a:ea typeface="宋体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77072"/>
            <a:ext cx="648072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854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</a:t>
            </a:r>
            <a:r>
              <a:rPr lang="zh-CN" altLang="en-US" dirty="0" smtClean="0"/>
              <a:t>域名的概念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CN" altLang="en-US" dirty="0" smtClean="0"/>
              <a:t>域名的特点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网络系统不能直接使用域名传输数据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在使用中，域名需要先通过</a:t>
            </a:r>
            <a:r>
              <a:rPr lang="en-US" altLang="zh-CN" dirty="0" smtClean="0"/>
              <a:t>DNS</a:t>
            </a:r>
            <a:r>
              <a:rPr lang="zh-CN" altLang="en-US" dirty="0" smtClean="0"/>
              <a:t>服务器转化为</a:t>
            </a:r>
            <a:r>
              <a:rPr lang="en-US" altLang="zh-CN" dirty="0" smtClean="0"/>
              <a:t>IP</a:t>
            </a:r>
            <a:r>
              <a:rPr lang="zh-CN" altLang="en-US" dirty="0" smtClean="0"/>
              <a:t>地址。</a:t>
            </a:r>
            <a:endParaRPr lang="en-US" altLang="zh-CN" dirty="0" smtClean="0"/>
          </a:p>
          <a:p>
            <a:pPr lvl="1" eaLnBrk="1" hangingPunct="1"/>
            <a:r>
              <a:rPr lang="zh-CN" altLang="en-US" dirty="0" smtClean="0"/>
              <a:t>域名结构为：</a:t>
            </a:r>
          </a:p>
          <a:p>
            <a:pPr lvl="2" eaLnBrk="1" hangingPunct="1"/>
            <a:r>
              <a:rPr lang="zh-CN" altLang="en-US" dirty="0" smtClean="0"/>
              <a:t>从右到左依次为最高域名段、次高域名段，最左侧字符串的层次最低。</a:t>
            </a:r>
          </a:p>
          <a:p>
            <a:pPr lvl="2" eaLnBrk="1" hangingPunct="1"/>
            <a:r>
              <a:rPr lang="zh-CN" altLang="en-US" dirty="0" smtClean="0"/>
              <a:t>例如：</a:t>
            </a:r>
            <a:r>
              <a:rPr lang="en-US" altLang="zh-CN" dirty="0" smtClean="0">
                <a:hlinkClick r:id="rId2"/>
              </a:rPr>
              <a:t>www.bnu.edu.cn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1997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6.</a:t>
            </a:r>
            <a:r>
              <a:rPr lang="zh-CN" altLang="en-US" dirty="0" smtClean="0"/>
              <a:t>域名的概念</a:t>
            </a:r>
            <a:endParaRPr lang="zh-CN" altLang="en-US" dirty="0"/>
          </a:p>
        </p:txBody>
      </p:sp>
      <p:graphicFrame>
        <p:nvGraphicFramePr>
          <p:cNvPr id="4" name="Group 41"/>
          <p:cNvGraphicFramePr>
            <a:graphicFrameLocks noGrp="1"/>
          </p:cNvGraphicFramePr>
          <p:nvPr>
            <p:ph idx="1"/>
          </p:nvPr>
        </p:nvGraphicFramePr>
        <p:xfrm>
          <a:off x="642910" y="1714488"/>
          <a:ext cx="8229600" cy="4525964"/>
        </p:xfrm>
        <a:graphic>
          <a:graphicData uri="http://schemas.openxmlformats.org/drawingml/2006/table">
            <a:tbl>
              <a:tblPr/>
              <a:tblGrid>
                <a:gridCol w="2141538"/>
                <a:gridCol w="2073304"/>
                <a:gridCol w="4014758"/>
              </a:tblGrid>
              <a:tr h="76041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域名    含义</a:t>
                      </a:r>
                      <a:endParaRPr kumimoji="0" lang="zh-CN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域名   含义</a:t>
                      </a:r>
                      <a:endParaRPr kumimoji="0" lang="zh-CN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域名      含义</a:t>
                      </a:r>
                      <a:endParaRPr kumimoji="0" lang="zh-CN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5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Com   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商业部门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Edu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教育部门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Net   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大型网络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Mil   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军事部门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Gov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政府部门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Org   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组织机构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Int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国际组织</a:t>
                      </a:r>
                      <a:endParaRPr kumimoji="0" lang="zh-CN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Cn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 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中国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JP     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日本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de     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德国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Ca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 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加拿大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Us     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美国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Uk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 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英国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Au    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澳大利亚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Hk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 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香港</a:t>
                      </a:r>
                      <a:endParaRPr kumimoji="0" lang="zh-CN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Info    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信息服务组织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WEB   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与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WWW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特别相关的组织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Firm    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商业公司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Arts    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文化和娱乐组织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Nom   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个体或个人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Rec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 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强调消遣娱乐组织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Store    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销售企业</a:t>
                      </a:r>
                      <a:endParaRPr kumimoji="0" lang="zh-CN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174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7.</a:t>
            </a:r>
            <a:r>
              <a:rPr lang="zh-CN" altLang="en-US" dirty="0" smtClean="0"/>
              <a:t> </a:t>
            </a:r>
            <a:r>
              <a:rPr lang="en-US" altLang="zh-CN" dirty="0" smtClean="0"/>
              <a:t>IP</a:t>
            </a:r>
            <a:r>
              <a:rPr lang="zh-CN" altLang="en-US" dirty="0" smtClean="0"/>
              <a:t>地址</a:t>
            </a:r>
            <a:r>
              <a:rPr lang="zh-CN" altLang="en-US" dirty="0"/>
              <a:t>配置</a:t>
            </a:r>
            <a:r>
              <a:rPr lang="zh-CN" altLang="en-US" dirty="0" smtClean="0"/>
              <a:t>的关键信息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zh-CN" sz="2300" dirty="0" smtClean="0"/>
              <a:t>(1)</a:t>
            </a:r>
            <a:r>
              <a:rPr lang="zh-CN" altLang="en-US" sz="2300" dirty="0" smtClean="0"/>
              <a:t>配置</a:t>
            </a:r>
            <a:r>
              <a:rPr lang="en-US" altLang="zh-CN" sz="2300" dirty="0" smtClean="0"/>
              <a:t>IP</a:t>
            </a:r>
            <a:r>
              <a:rPr lang="zh-CN" altLang="en-US" sz="2300" dirty="0" smtClean="0"/>
              <a:t>地址的四个要素</a:t>
            </a:r>
            <a:endParaRPr lang="en-US" altLang="zh-CN" sz="2300" dirty="0" smtClean="0"/>
          </a:p>
          <a:p>
            <a:pPr lvl="2">
              <a:lnSpc>
                <a:spcPct val="90000"/>
              </a:lnSpc>
            </a:pPr>
            <a:r>
              <a:rPr lang="en-US" altLang="zh-CN" sz="1700" dirty="0" smtClean="0"/>
              <a:t>IP</a:t>
            </a:r>
            <a:r>
              <a:rPr lang="zh-CN" altLang="en-US" sz="1700" dirty="0" smtClean="0"/>
              <a:t>地址</a:t>
            </a:r>
            <a:r>
              <a:rPr lang="en-US" altLang="zh-CN" sz="1700" dirty="0" smtClean="0"/>
              <a:t>——</a:t>
            </a:r>
            <a:r>
              <a:rPr lang="zh-CN" altLang="en-US" sz="1700" dirty="0" smtClean="0"/>
              <a:t>分配给设备的唯一编号</a:t>
            </a:r>
            <a:endParaRPr lang="en-US" altLang="zh-CN" sz="1700" dirty="0" smtClean="0"/>
          </a:p>
          <a:p>
            <a:pPr lvl="2">
              <a:lnSpc>
                <a:spcPct val="90000"/>
              </a:lnSpc>
            </a:pPr>
            <a:r>
              <a:rPr lang="zh-CN" altLang="en-US" sz="1700" dirty="0" smtClean="0"/>
              <a:t>子网掩码</a:t>
            </a:r>
            <a:r>
              <a:rPr lang="en-US" altLang="zh-CN" sz="1700" dirty="0" smtClean="0"/>
              <a:t>——</a:t>
            </a:r>
            <a:r>
              <a:rPr lang="zh-CN" altLang="en-US" sz="1700" dirty="0" smtClean="0"/>
              <a:t>用于控制</a:t>
            </a:r>
            <a:r>
              <a:rPr lang="en-US" altLang="zh-CN" sz="1700" dirty="0" smtClean="0"/>
              <a:t>IP</a:t>
            </a:r>
            <a:r>
              <a:rPr lang="zh-CN" altLang="en-US" sz="1700" dirty="0" smtClean="0"/>
              <a:t>地址内的哪些数码是网络标记（标记网段）</a:t>
            </a:r>
            <a:endParaRPr lang="en-US" altLang="zh-CN" sz="1700" dirty="0" smtClean="0"/>
          </a:p>
          <a:p>
            <a:pPr lvl="2">
              <a:lnSpc>
                <a:spcPct val="90000"/>
              </a:lnSpc>
            </a:pPr>
            <a:r>
              <a:rPr lang="zh-CN" altLang="en-US" sz="1700" dirty="0" smtClean="0"/>
              <a:t>网关</a:t>
            </a:r>
            <a:r>
              <a:rPr lang="en-US" altLang="zh-CN" sz="1700" dirty="0" smtClean="0"/>
              <a:t>——</a:t>
            </a:r>
            <a:r>
              <a:rPr lang="zh-CN" altLang="en-US" sz="1700" dirty="0" smtClean="0"/>
              <a:t>（谁负责转发）每个网段内必须有一个网关地址</a:t>
            </a:r>
            <a:endParaRPr lang="en-US" altLang="zh-CN" sz="1700" dirty="0" smtClean="0"/>
          </a:p>
          <a:p>
            <a:pPr lvl="2">
              <a:lnSpc>
                <a:spcPct val="90000"/>
              </a:lnSpc>
            </a:pPr>
            <a:r>
              <a:rPr lang="en-US" altLang="zh-CN" sz="1700" dirty="0" smtClean="0"/>
              <a:t>DNS</a:t>
            </a:r>
            <a:r>
              <a:rPr lang="zh-CN" altLang="en-US" sz="1700" dirty="0" smtClean="0"/>
              <a:t>服务器</a:t>
            </a:r>
            <a:r>
              <a:rPr lang="en-US" altLang="zh-CN" sz="1700" dirty="0" smtClean="0"/>
              <a:t>——</a:t>
            </a:r>
            <a:r>
              <a:rPr lang="zh-CN" altLang="en-US" sz="1700" dirty="0" smtClean="0"/>
              <a:t>谁负责解析用户输入的域名，变成</a:t>
            </a:r>
            <a:r>
              <a:rPr lang="en-US" altLang="zh-CN" sz="1700" dirty="0" smtClean="0"/>
              <a:t>IP</a:t>
            </a:r>
            <a:r>
              <a:rPr lang="zh-CN" altLang="en-US" sz="1700" dirty="0" smtClean="0"/>
              <a:t>地址</a:t>
            </a:r>
            <a:endParaRPr lang="en-US" altLang="zh-CN" sz="1700" dirty="0" smtClean="0"/>
          </a:p>
          <a:p>
            <a:pPr lvl="1">
              <a:lnSpc>
                <a:spcPct val="90000"/>
              </a:lnSpc>
            </a:pPr>
            <a:r>
              <a:rPr lang="en-US" altLang="zh-CN" sz="2300" dirty="0" smtClean="0"/>
              <a:t>(2)</a:t>
            </a:r>
            <a:r>
              <a:rPr lang="zh-CN" altLang="en-US" sz="2300" dirty="0" smtClean="0"/>
              <a:t>设备获取</a:t>
            </a:r>
            <a:r>
              <a:rPr lang="en-US" altLang="zh-CN" sz="2300" dirty="0" smtClean="0"/>
              <a:t>IP</a:t>
            </a:r>
            <a:r>
              <a:rPr lang="zh-CN" altLang="en-US" sz="2300" dirty="0" smtClean="0"/>
              <a:t>地址的两种方式</a:t>
            </a:r>
          </a:p>
          <a:p>
            <a:pPr lvl="2">
              <a:lnSpc>
                <a:spcPct val="90000"/>
              </a:lnSpc>
            </a:pPr>
            <a:r>
              <a:rPr lang="zh-CN" altLang="en-US" sz="1700" dirty="0" smtClean="0"/>
              <a:t>①自动获取</a:t>
            </a:r>
            <a:r>
              <a:rPr lang="en-US" altLang="zh-CN" sz="1700" dirty="0" smtClean="0"/>
              <a:t>IP</a:t>
            </a:r>
            <a:r>
              <a:rPr lang="zh-CN" altLang="en-US" sz="1700" dirty="0" smtClean="0"/>
              <a:t>地址；</a:t>
            </a:r>
            <a:endParaRPr lang="en-US" altLang="zh-CN" sz="1700" dirty="0" smtClean="0"/>
          </a:p>
          <a:p>
            <a:pPr lvl="3">
              <a:lnSpc>
                <a:spcPct val="90000"/>
              </a:lnSpc>
            </a:pPr>
            <a:r>
              <a:rPr lang="zh-CN" altLang="en-US" sz="1300" dirty="0" smtClean="0"/>
              <a:t>要求周围存在</a:t>
            </a:r>
            <a:r>
              <a:rPr lang="en-US" altLang="zh-CN" sz="1300" dirty="0" smtClean="0"/>
              <a:t>DHCP</a:t>
            </a:r>
            <a:r>
              <a:rPr lang="zh-CN" altLang="en-US" sz="1300" dirty="0" smtClean="0"/>
              <a:t>服务器</a:t>
            </a:r>
            <a:endParaRPr lang="en-US" altLang="zh-CN" sz="1300" dirty="0" smtClean="0"/>
          </a:p>
          <a:p>
            <a:pPr lvl="3">
              <a:lnSpc>
                <a:spcPct val="90000"/>
              </a:lnSpc>
            </a:pPr>
            <a:r>
              <a:rPr lang="zh-CN" altLang="en-US" sz="1300" dirty="0" smtClean="0"/>
              <a:t>提供分配</a:t>
            </a:r>
            <a:r>
              <a:rPr lang="en-US" altLang="zh-CN" sz="1300" dirty="0" smtClean="0"/>
              <a:t>IP</a:t>
            </a:r>
            <a:r>
              <a:rPr lang="zh-CN" altLang="en-US" sz="1300" dirty="0" smtClean="0"/>
              <a:t>地址的功能</a:t>
            </a:r>
          </a:p>
          <a:p>
            <a:pPr lvl="2">
              <a:lnSpc>
                <a:spcPct val="90000"/>
              </a:lnSpc>
            </a:pPr>
            <a:r>
              <a:rPr lang="zh-CN" altLang="en-US" sz="1700" dirty="0" smtClean="0"/>
              <a:t>②使用静态</a:t>
            </a:r>
            <a:r>
              <a:rPr lang="en-US" altLang="zh-CN" sz="1700" dirty="0" smtClean="0"/>
              <a:t>IP</a:t>
            </a:r>
            <a:r>
              <a:rPr lang="zh-CN" altLang="en-US" sz="1700" dirty="0" smtClean="0"/>
              <a:t>地址（人工设置</a:t>
            </a:r>
            <a:r>
              <a:rPr lang="en-US" altLang="zh-CN" sz="1700" dirty="0" smtClean="0"/>
              <a:t>IP</a:t>
            </a:r>
            <a:r>
              <a:rPr lang="zh-CN" altLang="en-US" sz="1700" dirty="0" smtClean="0"/>
              <a:t>地址）</a:t>
            </a:r>
            <a:endParaRPr lang="en-US" altLang="zh-CN" sz="1700" dirty="0" smtClean="0"/>
          </a:p>
          <a:p>
            <a:pPr lvl="3">
              <a:lnSpc>
                <a:spcPct val="90000"/>
              </a:lnSpc>
            </a:pPr>
            <a:r>
              <a:rPr lang="zh-CN" altLang="en-US" sz="1300" dirty="0" smtClean="0"/>
              <a:t>从网管处申请</a:t>
            </a:r>
            <a:r>
              <a:rPr lang="en-US" altLang="zh-CN" sz="1300" dirty="0" smtClean="0"/>
              <a:t>IP</a:t>
            </a:r>
            <a:r>
              <a:rPr lang="zh-CN" altLang="en-US" sz="1300" dirty="0" smtClean="0"/>
              <a:t>地址信息（</a:t>
            </a:r>
            <a:r>
              <a:rPr lang="en-US" altLang="zh-CN" sz="1300" dirty="0" smtClean="0"/>
              <a:t>4</a:t>
            </a:r>
            <a:r>
              <a:rPr lang="zh-CN" altLang="en-US" sz="1300" dirty="0" smtClean="0"/>
              <a:t>要素）</a:t>
            </a:r>
            <a:endParaRPr lang="en-US" altLang="zh-CN" sz="1300" dirty="0" smtClean="0"/>
          </a:p>
          <a:p>
            <a:pPr lvl="3">
              <a:lnSpc>
                <a:spcPct val="90000"/>
              </a:lnSpc>
            </a:pPr>
            <a:r>
              <a:rPr lang="zh-CN" altLang="en-US" sz="1300" dirty="0" smtClean="0"/>
              <a:t>把申请到的信息人工输入到网络配置界面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4931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08720"/>
            <a:ext cx="8229600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dirty="0" smtClean="0"/>
              <a:t>8.</a:t>
            </a:r>
            <a:r>
              <a:rPr lang="zh-CN" altLang="en-US" dirty="0" smtClean="0"/>
              <a:t>网络配置与测量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844824"/>
            <a:ext cx="8001000" cy="4484526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网络测量与配置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(1)</a:t>
            </a:r>
            <a:r>
              <a:rPr lang="zh-CN" altLang="en-US" dirty="0" smtClean="0"/>
              <a:t>修改或配置网络的</a:t>
            </a:r>
            <a:r>
              <a:rPr lang="en-US" altLang="zh-CN" dirty="0" smtClean="0"/>
              <a:t>IP</a:t>
            </a:r>
            <a:r>
              <a:rPr lang="zh-CN" altLang="en-US" dirty="0" smtClean="0"/>
              <a:t>地址</a:t>
            </a:r>
            <a:endParaRPr lang="en-US" altLang="zh-CN" dirty="0" smtClean="0"/>
          </a:p>
          <a:p>
            <a:pPr lvl="2"/>
            <a:r>
              <a:rPr lang="zh-CN" altLang="en-US" sz="2200" dirty="0" smtClean="0"/>
              <a:t>右单击桌面的“网络”图标，选择“属性”</a:t>
            </a:r>
            <a:r>
              <a:rPr lang="en-US" altLang="zh-CN" sz="2200" dirty="0" smtClean="0"/>
              <a:t>——</a:t>
            </a:r>
            <a:r>
              <a:rPr lang="zh-CN" altLang="en-US" sz="2200" dirty="0" smtClean="0"/>
              <a:t>“本地连接”</a:t>
            </a:r>
            <a:endParaRPr lang="en-US" altLang="zh-CN" sz="2200" dirty="0" smtClean="0"/>
          </a:p>
          <a:p>
            <a:pPr lvl="2"/>
            <a:r>
              <a:rPr lang="zh-CN" altLang="en-US" sz="2200" dirty="0" smtClean="0"/>
              <a:t>选择“属性”，找到并选择“</a:t>
            </a:r>
            <a:r>
              <a:rPr lang="en-US" altLang="zh-CN" sz="2200" dirty="0" smtClean="0"/>
              <a:t>Internet</a:t>
            </a:r>
            <a:r>
              <a:rPr lang="zh-CN" altLang="en-US" sz="2200" dirty="0" smtClean="0"/>
              <a:t>协议版本</a:t>
            </a:r>
            <a:r>
              <a:rPr lang="en-US" altLang="zh-CN" sz="2200" dirty="0" smtClean="0"/>
              <a:t>4</a:t>
            </a:r>
            <a:r>
              <a:rPr lang="zh-CN" altLang="en-US" sz="2200" dirty="0" smtClean="0"/>
              <a:t>”</a:t>
            </a:r>
            <a:endParaRPr lang="en-US" altLang="zh-CN" sz="2200" dirty="0" smtClean="0"/>
          </a:p>
          <a:p>
            <a:pPr lvl="2"/>
            <a:r>
              <a:rPr lang="zh-CN" altLang="en-US" sz="2200" dirty="0" smtClean="0"/>
              <a:t>选择“属性”</a:t>
            </a:r>
            <a:r>
              <a:rPr lang="en-US" altLang="zh-CN" sz="2200" dirty="0" smtClean="0"/>
              <a:t>——</a:t>
            </a:r>
            <a:r>
              <a:rPr lang="zh-CN" altLang="en-US" sz="2200" dirty="0" smtClean="0"/>
              <a:t>弹出“</a:t>
            </a:r>
            <a:r>
              <a:rPr lang="en-US" altLang="zh-CN" sz="2200" dirty="0" smtClean="0"/>
              <a:t>iPv4 </a:t>
            </a:r>
            <a:r>
              <a:rPr lang="zh-CN" altLang="en-US" sz="2200" dirty="0" smtClean="0"/>
              <a:t>协议属性”对话框。</a:t>
            </a:r>
            <a:endParaRPr lang="en-US" altLang="zh-CN" sz="2200" dirty="0" smtClean="0"/>
          </a:p>
          <a:p>
            <a:pPr lvl="2"/>
            <a:r>
              <a:rPr lang="zh-CN" altLang="en-US" sz="2200" dirty="0" smtClean="0"/>
              <a:t>选择“自动获取</a:t>
            </a:r>
            <a:r>
              <a:rPr lang="en-US" altLang="zh-CN" sz="2200" dirty="0" err="1" smtClean="0"/>
              <a:t>Ip</a:t>
            </a:r>
            <a:r>
              <a:rPr lang="zh-CN" altLang="en-US" sz="2200" dirty="0" smtClean="0"/>
              <a:t>地址”或者选用“使用下面的</a:t>
            </a:r>
            <a:r>
              <a:rPr lang="en-US" altLang="zh-CN" sz="2200" dirty="0" smtClean="0"/>
              <a:t>IP</a:t>
            </a:r>
            <a:r>
              <a:rPr lang="zh-CN" altLang="en-US" sz="2200" dirty="0" smtClean="0"/>
              <a:t>地址”</a:t>
            </a:r>
            <a:endParaRPr lang="en-US" altLang="zh-CN" sz="2200" dirty="0" smtClean="0"/>
          </a:p>
        </p:txBody>
      </p:sp>
    </p:spTree>
    <p:extLst>
      <p:ext uri="{BB962C8B-B14F-4D97-AF65-F5344CB8AC3E}">
        <p14:creationId xmlns:p14="http://schemas.microsoft.com/office/powerpoint/2010/main" val="120098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CN" dirty="0" smtClean="0"/>
              <a:t>(2)</a:t>
            </a:r>
            <a:r>
              <a:rPr lang="zh-CN" altLang="en-US" dirty="0" smtClean="0"/>
              <a:t>测量当前计算机的</a:t>
            </a:r>
            <a:r>
              <a:rPr lang="en-US" altLang="zh-CN" dirty="0" smtClean="0"/>
              <a:t>IP</a:t>
            </a:r>
            <a:r>
              <a:rPr lang="zh-CN" altLang="en-US" dirty="0" smtClean="0"/>
              <a:t>地址</a:t>
            </a:r>
            <a:endParaRPr lang="en-US" altLang="zh-CN" dirty="0" smtClean="0"/>
          </a:p>
          <a:p>
            <a:pPr lvl="2"/>
            <a:r>
              <a:rPr lang="zh-CN" altLang="en-US" sz="2200" dirty="0" smtClean="0"/>
              <a:t>利用“开始”菜单</a:t>
            </a:r>
            <a:r>
              <a:rPr lang="en-US" altLang="zh-CN" sz="2200" dirty="0" smtClean="0"/>
              <a:t>——</a:t>
            </a:r>
            <a:r>
              <a:rPr lang="zh-CN" altLang="en-US" sz="2200" dirty="0" smtClean="0"/>
              <a:t>“</a:t>
            </a:r>
            <a:r>
              <a:rPr lang="en-US" altLang="zh-CN" sz="2200" dirty="0" err="1" smtClean="0"/>
              <a:t>cmd</a:t>
            </a:r>
            <a:r>
              <a:rPr lang="zh-CN" altLang="en-US" sz="2200" dirty="0" smtClean="0"/>
              <a:t>”。</a:t>
            </a:r>
            <a:endParaRPr lang="en-US" altLang="zh-CN" sz="2200" dirty="0" smtClean="0"/>
          </a:p>
          <a:p>
            <a:pPr lvl="2"/>
            <a:r>
              <a:rPr lang="zh-CN" altLang="en-US" sz="2200" dirty="0" smtClean="0"/>
              <a:t>进入到命令提示符状态，输入命令：</a:t>
            </a:r>
            <a:r>
              <a:rPr lang="en-US" altLang="zh-CN" sz="2200" dirty="0" smtClean="0"/>
              <a:t>IPCONFIG  /all</a:t>
            </a:r>
          </a:p>
          <a:p>
            <a:pPr lvl="1"/>
            <a:r>
              <a:rPr lang="en-US" altLang="zh-CN" dirty="0" smtClean="0"/>
              <a:t>(3)</a:t>
            </a:r>
            <a:r>
              <a:rPr lang="zh-CN" altLang="en-US" dirty="0" smtClean="0"/>
              <a:t>测试远程服务器的</a:t>
            </a:r>
            <a:r>
              <a:rPr lang="en-US" altLang="zh-CN" dirty="0" smtClean="0"/>
              <a:t>IP</a:t>
            </a:r>
            <a:r>
              <a:rPr lang="zh-CN" altLang="en-US" dirty="0" smtClean="0"/>
              <a:t>地址或是否畅通</a:t>
            </a:r>
            <a:endParaRPr lang="en-US" altLang="zh-CN" dirty="0" smtClean="0"/>
          </a:p>
          <a:p>
            <a:pPr lvl="2"/>
            <a:r>
              <a:rPr lang="zh-CN" altLang="en-US" sz="2200" dirty="0" smtClean="0"/>
              <a:t>利用“开始”菜单</a:t>
            </a:r>
            <a:r>
              <a:rPr lang="en-US" altLang="zh-CN" sz="2200" dirty="0" smtClean="0"/>
              <a:t>——</a:t>
            </a:r>
            <a:r>
              <a:rPr lang="zh-CN" altLang="en-US" sz="2200" dirty="0" smtClean="0"/>
              <a:t>“</a:t>
            </a:r>
            <a:r>
              <a:rPr lang="en-US" altLang="zh-CN" sz="2200" dirty="0" err="1" smtClean="0"/>
              <a:t>cmd</a:t>
            </a:r>
            <a:r>
              <a:rPr lang="zh-CN" altLang="en-US" sz="2200" dirty="0" smtClean="0"/>
              <a:t>”。</a:t>
            </a:r>
            <a:endParaRPr lang="en-US" altLang="zh-CN" sz="2200" dirty="0" smtClean="0"/>
          </a:p>
          <a:p>
            <a:pPr lvl="2"/>
            <a:r>
              <a:rPr lang="zh-CN" altLang="en-US" sz="2200" dirty="0" smtClean="0"/>
              <a:t>进入到命令提示符状态，输入命令：</a:t>
            </a:r>
            <a:r>
              <a:rPr lang="en-US" altLang="zh-CN" sz="2200" dirty="0" smtClean="0"/>
              <a:t>ping  </a:t>
            </a:r>
            <a:r>
              <a:rPr lang="zh-CN" altLang="en-US" sz="2200" dirty="0" smtClean="0"/>
              <a:t>服务器的域名</a:t>
            </a:r>
            <a:endParaRPr lang="zh-CN" alt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dirty="0" smtClean="0"/>
              <a:t>8.</a:t>
            </a:r>
            <a:r>
              <a:rPr lang="zh-CN" altLang="en-US" dirty="0" smtClean="0"/>
              <a:t>网络配置与测量</a:t>
            </a:r>
          </a:p>
        </p:txBody>
      </p:sp>
    </p:spTree>
    <p:extLst>
      <p:ext uri="{BB962C8B-B14F-4D97-AF65-F5344CB8AC3E}">
        <p14:creationId xmlns:p14="http://schemas.microsoft.com/office/powerpoint/2010/main" val="786631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800" dirty="0" smtClean="0"/>
              <a:t>9.</a:t>
            </a:r>
            <a:r>
              <a:rPr lang="zh-CN" altLang="en-US" sz="4800" dirty="0" smtClean="0"/>
              <a:t>网页服务的概念</a:t>
            </a:r>
            <a:endParaRPr lang="zh-CN" altLang="en-US" dirty="0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/>
            <a:r>
              <a:rPr lang="en-US" altLang="zh-CN" dirty="0" smtClean="0"/>
              <a:t>(1)</a:t>
            </a:r>
            <a:r>
              <a:rPr lang="zh-CN" altLang="en-US" dirty="0" smtClean="0"/>
              <a:t>网页服务的知识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Web</a:t>
            </a:r>
            <a:r>
              <a:rPr lang="zh-CN" altLang="en-US" dirty="0" smtClean="0"/>
              <a:t>服务器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放置网页，供客户远程访问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以</a:t>
            </a:r>
            <a:r>
              <a:rPr lang="en-US" altLang="zh-CN" dirty="0" smtClean="0"/>
              <a:t>HTML</a:t>
            </a:r>
            <a:r>
              <a:rPr lang="zh-CN" altLang="en-US" dirty="0" smtClean="0"/>
              <a:t>语言编写网页并放在服务器上</a:t>
            </a:r>
            <a:endParaRPr lang="en-US" altLang="zh-CN" dirty="0" smtClean="0"/>
          </a:p>
          <a:p>
            <a:pPr marR="0" lvl="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dirty="0" smtClean="0"/>
              <a:t>（</a:t>
            </a:r>
            <a:r>
              <a:rPr lang="en-US" altLang="zh-CN" dirty="0" smtClean="0"/>
              <a:t>HTML</a:t>
            </a:r>
            <a:r>
              <a:rPr lang="zh-CN" altLang="en-US" dirty="0" smtClean="0"/>
              <a:t>，</a:t>
            </a:r>
            <a:r>
              <a:rPr lang="en-US" altLang="zh-CN" dirty="0" smtClean="0"/>
              <a:t>Hyper Text Markup Language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客户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以浏览器访问</a:t>
            </a:r>
            <a:r>
              <a:rPr lang="en-US" altLang="zh-CN" dirty="0" smtClean="0"/>
              <a:t>Web</a:t>
            </a:r>
            <a:r>
              <a:rPr lang="zh-CN" altLang="en-US" dirty="0" smtClean="0"/>
              <a:t>服务器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交互方式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客户机与</a:t>
            </a:r>
            <a:r>
              <a:rPr lang="en-US" altLang="zh-CN" dirty="0" smtClean="0"/>
              <a:t>Web</a:t>
            </a:r>
            <a:r>
              <a:rPr lang="zh-CN" altLang="en-US" dirty="0" smtClean="0"/>
              <a:t>服务器之间通过</a:t>
            </a:r>
            <a:r>
              <a:rPr lang="en-US" altLang="zh-CN" dirty="0" smtClean="0"/>
              <a:t>HTTP</a:t>
            </a:r>
            <a:r>
              <a:rPr lang="zh-CN" altLang="en-US" dirty="0" smtClean="0"/>
              <a:t>协议传送网页</a:t>
            </a:r>
            <a:endParaRPr lang="en-US" altLang="zh-CN" dirty="0" smtClean="0"/>
          </a:p>
        </p:txBody>
      </p:sp>
      <p:sp>
        <p:nvSpPr>
          <p:cNvPr id="34818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1E1E25-43B5-454F-A8E5-8974AC1F1F6F}" type="slidenum">
              <a:rPr lang="en-US" altLang="zh-CN" smtClean="0">
                <a:ea typeface="宋体" charset="-122"/>
              </a:rPr>
              <a:pPr/>
              <a:t>19</a:t>
            </a:fld>
            <a:endParaRPr lang="en-US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6820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CN" alt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4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计算机网络</a:t>
            </a:r>
            <a:endParaRPr lang="zh-CN" alt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173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9.</a:t>
            </a:r>
            <a:r>
              <a:rPr lang="zh-CN" altLang="en-US" dirty="0" smtClean="0"/>
              <a:t>网页服务的概念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/>
            <a:r>
              <a:rPr lang="en-US" altLang="zh-CN" dirty="0" smtClean="0"/>
              <a:t>(2)</a:t>
            </a:r>
            <a:r>
              <a:rPr lang="zh-CN" altLang="en-US" dirty="0" smtClean="0"/>
              <a:t>网页基本概念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普通文本</a:t>
            </a:r>
          </a:p>
          <a:p>
            <a:pPr lvl="3"/>
            <a:r>
              <a:rPr lang="zh-CN" altLang="en-US" dirty="0" smtClean="0"/>
              <a:t>可见字符（文字、字母、数字、符号等）</a:t>
            </a:r>
          </a:p>
          <a:p>
            <a:pPr lvl="2"/>
            <a:r>
              <a:rPr lang="zh-CN" altLang="en-US" dirty="0" smtClean="0"/>
              <a:t>超文本</a:t>
            </a:r>
          </a:p>
          <a:p>
            <a:pPr lvl="3"/>
            <a:r>
              <a:rPr lang="zh-CN" altLang="en-US" dirty="0" smtClean="0"/>
              <a:t>普通文本</a:t>
            </a:r>
            <a:r>
              <a:rPr lang="en-US" altLang="zh-CN" dirty="0" smtClean="0"/>
              <a:t>+</a:t>
            </a:r>
            <a:r>
              <a:rPr lang="zh-CN" altLang="en-US" dirty="0" smtClean="0"/>
              <a:t>超链接</a:t>
            </a:r>
          </a:p>
          <a:p>
            <a:pPr lvl="3"/>
            <a:r>
              <a:rPr lang="zh-CN" altLang="en-US" dirty="0" smtClean="0"/>
              <a:t>超文本标记语言</a:t>
            </a:r>
          </a:p>
          <a:p>
            <a:pPr lvl="1"/>
            <a:r>
              <a:rPr lang="en-US" altLang="zh-CN" dirty="0" smtClean="0"/>
              <a:t>(3)</a:t>
            </a:r>
            <a:r>
              <a:rPr lang="zh-CN" altLang="en-US" dirty="0" smtClean="0"/>
              <a:t>网址</a:t>
            </a:r>
          </a:p>
          <a:p>
            <a:pPr lvl="2"/>
            <a:r>
              <a:rPr lang="en-US" altLang="zh-CN" dirty="0" smtClean="0"/>
              <a:t>URL——</a:t>
            </a:r>
            <a:r>
              <a:rPr lang="zh-CN" altLang="en-US" dirty="0" smtClean="0"/>
              <a:t>统一资源定位器</a:t>
            </a:r>
          </a:p>
          <a:p>
            <a:pPr lvl="3"/>
            <a:r>
              <a:rPr lang="en-US" altLang="zh-CN" dirty="0" smtClean="0"/>
              <a:t>&lt;</a:t>
            </a:r>
            <a:r>
              <a:rPr lang="zh-CN" altLang="en-US" dirty="0" smtClean="0"/>
              <a:t>服务类型</a:t>
            </a:r>
            <a:r>
              <a:rPr lang="en-US" altLang="zh-CN" dirty="0" smtClean="0"/>
              <a:t>&gt;://&lt;</a:t>
            </a:r>
            <a:r>
              <a:rPr lang="zh-CN" altLang="en-US" dirty="0" smtClean="0"/>
              <a:t>主机</a:t>
            </a:r>
            <a:r>
              <a:rPr lang="en-US" altLang="zh-CN" dirty="0" smtClean="0"/>
              <a:t>IP</a:t>
            </a:r>
            <a:r>
              <a:rPr lang="zh-CN" altLang="en-US" dirty="0" smtClean="0"/>
              <a:t>地址或域名</a:t>
            </a:r>
            <a:r>
              <a:rPr lang="en-US" altLang="zh-CN" dirty="0" smtClean="0"/>
              <a:t>&gt;/&lt;</a:t>
            </a:r>
            <a:r>
              <a:rPr lang="zh-CN" altLang="en-US" dirty="0" smtClean="0"/>
              <a:t>资源路径与文件名</a:t>
            </a:r>
            <a:r>
              <a:rPr lang="en-US" altLang="zh-CN" dirty="0" smtClean="0"/>
              <a:t>&gt;</a:t>
            </a:r>
          </a:p>
          <a:p>
            <a:pPr lvl="3"/>
            <a:r>
              <a:rPr lang="zh-CN" altLang="en-US" dirty="0" smtClean="0"/>
              <a:t>例如： </a:t>
            </a:r>
            <a:r>
              <a:rPr lang="en-US" altLang="zh-CN" dirty="0" smtClean="0"/>
              <a:t>http://www.bnu.edu.cn/news/index.php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4001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800" dirty="0" smtClean="0"/>
              <a:t>10.IE</a:t>
            </a:r>
            <a:r>
              <a:rPr lang="zh-CN" altLang="en-US" sz="4800" dirty="0"/>
              <a:t>基本应用</a:t>
            </a:r>
            <a:endParaRPr lang="zh-CN" altLang="en-US" dirty="0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/>
            <a:r>
              <a:rPr lang="en-US" altLang="zh-CN" sz="3200" dirty="0" smtClean="0"/>
              <a:t>(1)IE</a:t>
            </a:r>
            <a:r>
              <a:rPr lang="zh-CN" altLang="en-US" sz="3200" dirty="0" smtClean="0"/>
              <a:t>窗口和工具按钮</a:t>
            </a:r>
            <a:endParaRPr lang="en-US" altLang="zh-CN" sz="3200" dirty="0" smtClean="0"/>
          </a:p>
          <a:p>
            <a:pPr lvl="2"/>
            <a:r>
              <a:rPr lang="en-US" altLang="zh-CN" sz="2800" dirty="0" smtClean="0"/>
              <a:t>IE9.0</a:t>
            </a:r>
            <a:r>
              <a:rPr lang="zh-CN" altLang="en-US" sz="2800" dirty="0" smtClean="0"/>
              <a:t>界面的基本结构</a:t>
            </a:r>
            <a:endParaRPr lang="en-US" altLang="zh-CN" sz="2800" dirty="0" smtClean="0"/>
          </a:p>
          <a:p>
            <a:pPr lvl="2"/>
            <a:r>
              <a:rPr lang="zh-CN" altLang="en-US" sz="2800" dirty="0" smtClean="0"/>
              <a:t>显示或隐藏菜单栏</a:t>
            </a:r>
            <a:endParaRPr lang="en-US" altLang="zh-CN" sz="2800" dirty="0" smtClean="0"/>
          </a:p>
          <a:p>
            <a:pPr lvl="3"/>
            <a:r>
              <a:rPr lang="zh-CN" altLang="en-US" sz="2800" dirty="0" smtClean="0"/>
              <a:t>右单击标题栏</a:t>
            </a:r>
            <a:r>
              <a:rPr lang="en-US" altLang="zh-CN" sz="2800" dirty="0" smtClean="0"/>
              <a:t>——</a:t>
            </a:r>
            <a:r>
              <a:rPr lang="zh-CN" altLang="en-US" sz="2800" dirty="0" smtClean="0"/>
              <a:t>选择“菜单栏”</a:t>
            </a:r>
            <a:endParaRPr lang="en-US" altLang="zh-CN" sz="2800" dirty="0" smtClean="0"/>
          </a:p>
          <a:p>
            <a:pPr lvl="2"/>
            <a:r>
              <a:rPr lang="zh-CN" altLang="en-US" sz="2800" dirty="0" smtClean="0"/>
              <a:t>显示或隐藏命令栏</a:t>
            </a:r>
            <a:endParaRPr lang="en-US" altLang="zh-CN" sz="2800" dirty="0" smtClean="0"/>
          </a:p>
          <a:p>
            <a:pPr lvl="3"/>
            <a:r>
              <a:rPr lang="zh-CN" altLang="en-US" sz="2800" dirty="0" smtClean="0"/>
              <a:t>右单击标题栏</a:t>
            </a:r>
            <a:r>
              <a:rPr lang="en-US" altLang="zh-CN" sz="2800" dirty="0" smtClean="0"/>
              <a:t>——</a:t>
            </a:r>
            <a:r>
              <a:rPr lang="zh-CN" altLang="en-US" sz="2800" dirty="0" smtClean="0"/>
              <a:t>选择“命令栏”</a:t>
            </a:r>
            <a:endParaRPr lang="en-US" altLang="zh-CN" sz="2800" dirty="0" smtClean="0"/>
          </a:p>
          <a:p>
            <a:pPr lvl="2"/>
            <a:r>
              <a:rPr lang="zh-CN" altLang="en-US" sz="2800" dirty="0" smtClean="0"/>
              <a:t>显示或隐藏收藏夹栏</a:t>
            </a:r>
            <a:endParaRPr lang="en-US" altLang="zh-CN" sz="2800" dirty="0" smtClean="0"/>
          </a:p>
          <a:p>
            <a:pPr lvl="3"/>
            <a:r>
              <a:rPr lang="zh-CN" altLang="en-US" sz="2800" dirty="0" smtClean="0"/>
              <a:t>右单击标题栏</a:t>
            </a:r>
            <a:r>
              <a:rPr lang="en-US" altLang="zh-CN" sz="2800" dirty="0" smtClean="0"/>
              <a:t>——</a:t>
            </a:r>
            <a:r>
              <a:rPr lang="zh-CN" altLang="en-US" sz="2800" dirty="0" smtClean="0"/>
              <a:t>选择“收藏夹”</a:t>
            </a:r>
            <a:endParaRPr lang="en-US" altLang="zh-CN" sz="2800" dirty="0" smtClean="0"/>
          </a:p>
        </p:txBody>
      </p:sp>
      <p:sp>
        <p:nvSpPr>
          <p:cNvPr id="35842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1BDB4E-CD31-43C2-B712-20173A726593}" type="slidenum">
              <a:rPr lang="en-US" altLang="zh-CN" smtClean="0">
                <a:ea typeface="宋体" charset="-122"/>
              </a:rPr>
              <a:pPr/>
              <a:t>21</a:t>
            </a:fld>
            <a:endParaRPr lang="en-US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1036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10.IE</a:t>
            </a:r>
            <a:r>
              <a:rPr lang="zh-CN" altLang="en-US" sz="4000" dirty="0"/>
              <a:t>基本应用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altLang="zh-CN" sz="3200" dirty="0" smtClean="0"/>
              <a:t>(2)</a:t>
            </a:r>
            <a:r>
              <a:rPr lang="zh-CN" altLang="en-US" sz="3200" dirty="0" smtClean="0"/>
              <a:t>常规浏览技巧</a:t>
            </a:r>
          </a:p>
          <a:p>
            <a:pPr lvl="2" eaLnBrk="1" hangingPunct="1"/>
            <a:r>
              <a:rPr lang="zh-CN" altLang="en-US" dirty="0" smtClean="0"/>
              <a:t>访问指定</a:t>
            </a:r>
            <a:r>
              <a:rPr lang="en-US" altLang="zh-CN" dirty="0" smtClean="0"/>
              <a:t>Internet</a:t>
            </a:r>
            <a:r>
              <a:rPr lang="zh-CN" altLang="en-US" dirty="0" smtClean="0"/>
              <a:t>站点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在地址栏输入</a:t>
            </a:r>
            <a:r>
              <a:rPr lang="en-US" altLang="zh-CN" dirty="0" smtClean="0"/>
              <a:t>URL</a:t>
            </a:r>
            <a:endParaRPr lang="zh-CN" altLang="en-US" dirty="0" smtClean="0"/>
          </a:p>
          <a:p>
            <a:pPr lvl="2" eaLnBrk="1" hangingPunct="1"/>
            <a:r>
              <a:rPr lang="zh-CN" altLang="en-US" dirty="0" smtClean="0"/>
              <a:t>切换语言编码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右单击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选择“编码”</a:t>
            </a:r>
          </a:p>
          <a:p>
            <a:pPr lvl="2" eaLnBrk="1" hangingPunct="1"/>
            <a:r>
              <a:rPr lang="zh-CN" altLang="en-US" dirty="0" smtClean="0"/>
              <a:t>信息存储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将信息（文字材料、图片）保存、</a:t>
            </a:r>
          </a:p>
          <a:p>
            <a:pPr lvl="3"/>
            <a:r>
              <a:rPr lang="zh-CN" altLang="en-US" dirty="0" smtClean="0"/>
              <a:t>将信息（文字材料、图片）粘贴到当前文档</a:t>
            </a:r>
          </a:p>
          <a:p>
            <a:pPr lvl="3"/>
            <a:r>
              <a:rPr lang="zh-CN" altLang="en-US" dirty="0" smtClean="0"/>
              <a:t>保存</a:t>
            </a:r>
            <a:r>
              <a:rPr lang="en-US" altLang="zh-CN" dirty="0" smtClean="0"/>
              <a:t>Internet</a:t>
            </a:r>
            <a:r>
              <a:rPr lang="zh-CN" altLang="en-US" dirty="0" smtClean="0"/>
              <a:t>上的网页</a:t>
            </a:r>
          </a:p>
        </p:txBody>
      </p:sp>
    </p:spTree>
    <p:extLst>
      <p:ext uri="{BB962C8B-B14F-4D97-AF65-F5344CB8AC3E}">
        <p14:creationId xmlns:p14="http://schemas.microsoft.com/office/powerpoint/2010/main" val="2821701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10.IE</a:t>
            </a:r>
            <a:r>
              <a:rPr lang="zh-CN" altLang="en-US" dirty="0" smtClean="0"/>
              <a:t>基本应用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CN" dirty="0" smtClean="0"/>
              <a:t>(3)</a:t>
            </a:r>
            <a:r>
              <a:rPr lang="zh-CN" altLang="en-US" dirty="0" smtClean="0"/>
              <a:t>收藏网页</a:t>
            </a:r>
          </a:p>
          <a:p>
            <a:pPr lvl="2"/>
            <a:r>
              <a:rPr lang="zh-CN" altLang="en-US" dirty="0" smtClean="0"/>
              <a:t>收藏夹概念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收藏夹</a:t>
            </a:r>
            <a:endParaRPr lang="en-US" altLang="zh-CN" dirty="0" smtClean="0"/>
          </a:p>
          <a:p>
            <a:pPr lvl="3"/>
            <a:r>
              <a:rPr lang="zh-CN" altLang="en-US" dirty="0"/>
              <a:t>收藏</a:t>
            </a:r>
            <a:r>
              <a:rPr lang="zh-CN" altLang="en-US" dirty="0" smtClean="0"/>
              <a:t>夹栏</a:t>
            </a:r>
            <a:endParaRPr lang="en-US" altLang="zh-CN" dirty="0"/>
          </a:p>
          <a:p>
            <a:pPr lvl="2"/>
            <a:r>
              <a:rPr lang="zh-CN" altLang="en-US" dirty="0" smtClean="0"/>
              <a:t>收藏夹的基本使用</a:t>
            </a:r>
          </a:p>
          <a:p>
            <a:pPr lvl="3"/>
            <a:r>
              <a:rPr lang="zh-CN" altLang="en-US" dirty="0" smtClean="0"/>
              <a:t>添加、删除信息项</a:t>
            </a:r>
          </a:p>
          <a:p>
            <a:pPr lvl="3"/>
            <a:r>
              <a:rPr lang="zh-CN" altLang="en-US" dirty="0" smtClean="0"/>
              <a:t>整理收藏夹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建立网页的快捷方式</a:t>
            </a:r>
            <a:endParaRPr lang="en-US" altLang="zh-CN" dirty="0" smtClean="0"/>
          </a:p>
          <a:p>
            <a:pPr lvl="3"/>
            <a:r>
              <a:rPr lang="zh-CN" altLang="en-US" dirty="0"/>
              <a:t>右</a:t>
            </a:r>
            <a:r>
              <a:rPr lang="zh-CN" altLang="en-US" dirty="0" smtClean="0"/>
              <a:t>单击网页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创建快捷方式</a:t>
            </a:r>
          </a:p>
        </p:txBody>
      </p:sp>
    </p:spTree>
    <p:extLst>
      <p:ext uri="{BB962C8B-B14F-4D97-AF65-F5344CB8AC3E}">
        <p14:creationId xmlns:p14="http://schemas.microsoft.com/office/powerpoint/2010/main" val="1080449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 smtClean="0"/>
              <a:t>10.IE</a:t>
            </a:r>
            <a:r>
              <a:rPr lang="zh-CN" altLang="en-US" sz="4000" dirty="0"/>
              <a:t>基本应用</a:t>
            </a:r>
            <a:endParaRPr lang="zh-CN" altLang="en-US" sz="2800" dirty="0" smtClean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/>
            <a:r>
              <a:rPr lang="en-US" altLang="zh-CN" b="1" dirty="0" smtClean="0"/>
              <a:t>(4)</a:t>
            </a:r>
            <a:r>
              <a:rPr lang="zh-CN" altLang="en-US" b="1" dirty="0" smtClean="0"/>
              <a:t>基础配置</a:t>
            </a:r>
            <a:endParaRPr lang="en-US" altLang="zh-CN" b="1" dirty="0" smtClean="0"/>
          </a:p>
          <a:p>
            <a:pPr lvl="2"/>
            <a:r>
              <a:rPr lang="zh-CN" altLang="en-US" sz="2000" dirty="0" smtClean="0"/>
              <a:t>方法</a:t>
            </a:r>
            <a:endParaRPr lang="en-US" altLang="zh-CN" sz="2000" dirty="0" smtClean="0"/>
          </a:p>
          <a:p>
            <a:pPr lvl="3"/>
            <a:r>
              <a:rPr lang="zh-CN" altLang="en-US" dirty="0" smtClean="0"/>
              <a:t>命令或菜单项</a:t>
            </a:r>
            <a:r>
              <a:rPr lang="en-US" altLang="zh-CN" dirty="0" smtClean="0"/>
              <a:t>【</a:t>
            </a:r>
            <a:r>
              <a:rPr lang="zh-CN" altLang="en-US" dirty="0" smtClean="0"/>
              <a:t>工具</a:t>
            </a:r>
            <a:r>
              <a:rPr lang="en-US" altLang="zh-CN" dirty="0" smtClean="0"/>
              <a:t>】——【internet</a:t>
            </a:r>
            <a:r>
              <a:rPr lang="zh-CN" altLang="en-US" dirty="0" smtClean="0"/>
              <a:t>选项</a:t>
            </a:r>
            <a:r>
              <a:rPr lang="en-US" altLang="zh-CN" dirty="0" smtClean="0"/>
              <a:t>】</a:t>
            </a:r>
          </a:p>
          <a:p>
            <a:pPr lvl="3"/>
            <a:r>
              <a:rPr lang="zh-CN" altLang="en-US" dirty="0" smtClean="0"/>
              <a:t>打开“</a:t>
            </a:r>
            <a:r>
              <a:rPr lang="en-US" altLang="zh-CN" dirty="0" smtClean="0"/>
              <a:t>internet</a:t>
            </a:r>
            <a:r>
              <a:rPr lang="zh-CN" altLang="en-US" dirty="0" smtClean="0"/>
              <a:t>选项”对话框，然后实施配置。</a:t>
            </a:r>
            <a:endParaRPr lang="en-US" altLang="zh-CN" dirty="0" smtClean="0"/>
          </a:p>
          <a:p>
            <a:pPr lvl="2"/>
            <a:r>
              <a:rPr lang="zh-CN" altLang="en-US" sz="2000" dirty="0" smtClean="0"/>
              <a:t>关键项</a:t>
            </a:r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设置主页</a:t>
            </a:r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清空临时文件</a:t>
            </a:r>
          </a:p>
          <a:p>
            <a:pPr lvl="3"/>
            <a:r>
              <a:rPr lang="zh-CN" altLang="en-US" dirty="0" smtClean="0"/>
              <a:t>清除表单和密码信息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加快页的显示速度</a:t>
            </a:r>
            <a:endParaRPr lang="en-US" altLang="zh-CN" dirty="0" smtClean="0"/>
          </a:p>
          <a:p>
            <a:pPr lvl="4">
              <a:buFont typeface="Wingdings" pitchFamily="2" charset="2"/>
              <a:buChar char="Ø"/>
            </a:pPr>
            <a:r>
              <a:rPr lang="zh-CN" altLang="en-US" dirty="0" smtClean="0"/>
              <a:t>（停止显示图片、视频和音乐文件）</a:t>
            </a:r>
          </a:p>
        </p:txBody>
      </p:sp>
      <p:sp>
        <p:nvSpPr>
          <p:cNvPr id="36866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1BA26C-A7D4-4D54-9BD7-399D1302E892}" type="slidenum">
              <a:rPr lang="en-US" altLang="zh-CN" smtClean="0">
                <a:ea typeface="宋体" charset="-122"/>
              </a:rPr>
              <a:pPr/>
              <a:t>24</a:t>
            </a:fld>
            <a:endParaRPr lang="en-US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9504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 smtClean="0"/>
              <a:t>10.IE</a:t>
            </a:r>
            <a:r>
              <a:rPr lang="zh-CN" altLang="en-US" dirty="0"/>
              <a:t>基本应用</a:t>
            </a:r>
            <a:endParaRPr lang="zh-CN" altLang="en-US" sz="3200" dirty="0" smtClean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CN" b="0" dirty="0" smtClean="0"/>
              <a:t>(5)IE</a:t>
            </a:r>
            <a:r>
              <a:rPr lang="zh-CN" altLang="en-US" b="0" dirty="0" smtClean="0"/>
              <a:t>环境设置</a:t>
            </a:r>
            <a:endParaRPr lang="en-US" altLang="zh-CN" b="0" dirty="0" smtClean="0"/>
          </a:p>
          <a:p>
            <a:pPr lvl="2"/>
            <a:r>
              <a:rPr lang="zh-CN" altLang="en-US" dirty="0" smtClean="0"/>
              <a:t>安全性</a:t>
            </a:r>
          </a:p>
          <a:p>
            <a:pPr lvl="3"/>
            <a:r>
              <a:rPr lang="zh-CN" altLang="en-US" dirty="0" smtClean="0"/>
              <a:t>设置安全性级别   </a:t>
            </a:r>
          </a:p>
          <a:p>
            <a:pPr lvl="2"/>
            <a:r>
              <a:rPr lang="zh-CN" altLang="en-US" dirty="0" smtClean="0"/>
              <a:t>连接管理</a:t>
            </a:r>
          </a:p>
          <a:p>
            <a:pPr lvl="3"/>
            <a:r>
              <a:rPr lang="zh-CN" altLang="en-US" dirty="0" smtClean="0"/>
              <a:t>设置</a:t>
            </a:r>
            <a:r>
              <a:rPr lang="en-US" altLang="zh-CN" dirty="0" smtClean="0"/>
              <a:t>IE</a:t>
            </a:r>
            <a:r>
              <a:rPr lang="zh-CN" altLang="en-US" dirty="0" smtClean="0"/>
              <a:t>的连接项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配置</a:t>
            </a:r>
            <a:r>
              <a:rPr lang="en-US" altLang="zh-CN" dirty="0" smtClean="0"/>
              <a:t>PC</a:t>
            </a:r>
            <a:r>
              <a:rPr lang="zh-CN" altLang="en-US" dirty="0" smtClean="0"/>
              <a:t>使用代理服务器访问</a:t>
            </a:r>
            <a:r>
              <a:rPr lang="en-US" altLang="zh-CN" dirty="0" smtClean="0"/>
              <a:t>Internet</a:t>
            </a:r>
          </a:p>
          <a:p>
            <a:pPr lvl="2"/>
            <a:r>
              <a:rPr lang="zh-CN" altLang="en-US" dirty="0" smtClean="0"/>
              <a:t>管理加载项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控制加载项，提高浏览器效率</a:t>
            </a:r>
          </a:p>
        </p:txBody>
      </p:sp>
      <p:sp>
        <p:nvSpPr>
          <p:cNvPr id="37890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2C20F6-50D2-4CD3-A139-FC839B95E8FA}" type="slidenum">
              <a:rPr lang="en-US" altLang="zh-CN" smtClean="0">
                <a:ea typeface="宋体" charset="-122"/>
              </a:rPr>
              <a:pPr/>
              <a:t>25</a:t>
            </a:fld>
            <a:endParaRPr lang="en-US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4868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11.</a:t>
            </a:r>
            <a:r>
              <a:rPr lang="zh-CN" altLang="en-US" sz="4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电子邮件知识</a:t>
            </a:r>
            <a:endParaRPr lang="zh-CN" altLang="en-US" dirty="0" smtClean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844824"/>
            <a:ext cx="8229600" cy="2836864"/>
          </a:xfrm>
        </p:spPr>
        <p:txBody>
          <a:bodyPr>
            <a:normAutofit/>
          </a:bodyPr>
          <a:lstStyle/>
          <a:p>
            <a:pPr lvl="1"/>
            <a:r>
              <a:rPr lang="en-US" altLang="zh-CN" dirty="0" smtClean="0"/>
              <a:t>(1)</a:t>
            </a:r>
            <a:r>
              <a:rPr lang="zh-CN" altLang="en-US" dirty="0" smtClean="0"/>
              <a:t>电子邮件基本原理</a:t>
            </a:r>
          </a:p>
          <a:p>
            <a:pPr lvl="2" eaLnBrk="1" hangingPunct="1"/>
            <a:r>
              <a:rPr lang="zh-CN" altLang="en-US" sz="2000" dirty="0" smtClean="0"/>
              <a:t>收件服务器上的每个账号就是一个用户邮箱。</a:t>
            </a:r>
          </a:p>
          <a:p>
            <a:pPr lvl="2" eaLnBrk="1" hangingPunct="1"/>
            <a:r>
              <a:rPr lang="zh-CN" altLang="en-US" sz="2000" dirty="0" smtClean="0"/>
              <a:t>邮件地址格式：用户帐号</a:t>
            </a:r>
            <a:r>
              <a:rPr lang="en-US" altLang="zh-CN" sz="2000" dirty="0" smtClean="0"/>
              <a:t>@</a:t>
            </a:r>
            <a:r>
              <a:rPr lang="zh-CN" altLang="en-US" sz="2000" dirty="0" smtClean="0"/>
              <a:t>收件服务器域名。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zh-CN" altLang="en-US" sz="2000" dirty="0" smtClean="0"/>
              <a:t>                             例如：</a:t>
            </a:r>
            <a:r>
              <a:rPr lang="en-US" altLang="zh-CN" sz="2000" dirty="0" smtClean="0"/>
              <a:t>maxl@bnu.edu.cn</a:t>
            </a:r>
          </a:p>
          <a:p>
            <a:pPr lvl="2" eaLnBrk="1" hangingPunct="1"/>
            <a:r>
              <a:rPr lang="zh-CN" altLang="en-US" sz="2000" dirty="0" smtClean="0"/>
              <a:t>发件人通过发件服务器把信件传送到</a:t>
            </a:r>
            <a:r>
              <a:rPr lang="zh-CN" altLang="en-US" sz="2000" u="sng" dirty="0" smtClean="0"/>
              <a:t>收件服务器</a:t>
            </a:r>
            <a:r>
              <a:rPr lang="zh-CN" altLang="en-US" sz="2000" dirty="0" smtClean="0"/>
              <a:t>里（收件人账号下，即邮箱中），收件人可随时到自己的邮箱中提取信件</a:t>
            </a:r>
          </a:p>
        </p:txBody>
      </p:sp>
      <p:sp>
        <p:nvSpPr>
          <p:cNvPr id="40962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4F030F-3FA3-47F9-82C5-A3A77F41E8D0}" type="slidenum">
              <a:rPr lang="en-US" altLang="zh-CN" smtClean="0">
                <a:ea typeface="宋体" charset="-122"/>
              </a:rPr>
              <a:pPr/>
              <a:t>26</a:t>
            </a:fld>
            <a:endParaRPr lang="en-US" altLang="zh-CN" smtClean="0">
              <a:ea typeface="宋体" charset="-122"/>
            </a:endParaRP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2" y="4508500"/>
            <a:ext cx="734536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1089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9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11.</a:t>
            </a:r>
            <a:r>
              <a:rPr lang="zh-CN" altLang="en-US" sz="49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电子邮件知识</a:t>
            </a:r>
            <a:endParaRPr lang="zh-CN" altLang="en-US" dirty="0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215"/>
            <a:ext cx="8229600" cy="4681537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altLang="zh-CN" sz="2400" dirty="0" smtClean="0"/>
              <a:t>(2)</a:t>
            </a:r>
            <a:r>
              <a:rPr lang="zh-CN" altLang="en-US" sz="2400" dirty="0" smtClean="0"/>
              <a:t>个人邮箱的四个要素</a:t>
            </a:r>
          </a:p>
          <a:p>
            <a:pPr lvl="2" eaLnBrk="1" hangingPunct="1"/>
            <a:r>
              <a:rPr lang="zh-CN" altLang="en-US" sz="2000" dirty="0" smtClean="0"/>
              <a:t>  </a:t>
            </a:r>
            <a:r>
              <a:rPr lang="en-US" altLang="zh-CN" sz="2000" dirty="0" smtClean="0"/>
              <a:t>POP3</a:t>
            </a:r>
            <a:r>
              <a:rPr lang="zh-CN" altLang="en-US" sz="2000" dirty="0" smtClean="0"/>
              <a:t>服务器（收件服务器）（</a:t>
            </a:r>
            <a:r>
              <a:rPr lang="en-US" altLang="zh-CN" sz="2000" dirty="0" smtClean="0"/>
              <a:t>IMAP</a:t>
            </a:r>
            <a:r>
              <a:rPr lang="zh-CN" altLang="en-US" sz="2000" dirty="0" smtClean="0"/>
              <a:t>服务器）</a:t>
            </a:r>
          </a:p>
          <a:p>
            <a:pPr lvl="2" eaLnBrk="1" hangingPunct="1"/>
            <a:r>
              <a:rPr lang="zh-CN" altLang="en-US" sz="2000" dirty="0" smtClean="0"/>
              <a:t>  </a:t>
            </a:r>
            <a:r>
              <a:rPr lang="en-US" altLang="zh-CN" sz="2000" dirty="0" smtClean="0"/>
              <a:t>SMTP</a:t>
            </a:r>
            <a:r>
              <a:rPr lang="zh-CN" altLang="en-US" sz="2000" dirty="0" smtClean="0"/>
              <a:t>服务器（发件服务器）</a:t>
            </a:r>
            <a:endParaRPr lang="en-US" altLang="zh-CN" sz="2000" dirty="0" smtClean="0"/>
          </a:p>
          <a:p>
            <a:pPr lvl="2" eaLnBrk="1" hangingPunct="1"/>
            <a:r>
              <a:rPr lang="zh-CN" altLang="en-US" sz="2000" dirty="0" smtClean="0"/>
              <a:t>  账号</a:t>
            </a:r>
            <a:endParaRPr lang="en-US" altLang="zh-CN" sz="2000" dirty="0" smtClean="0"/>
          </a:p>
          <a:p>
            <a:pPr lvl="2" eaLnBrk="1" hangingPunct="1"/>
            <a:r>
              <a:rPr lang="en-US" altLang="zh-CN" sz="2000" dirty="0" smtClean="0"/>
              <a:t>  </a:t>
            </a:r>
            <a:r>
              <a:rPr lang="zh-CN" altLang="en-US" sz="2000" dirty="0" smtClean="0"/>
              <a:t>密码</a:t>
            </a:r>
          </a:p>
          <a:p>
            <a:pPr lvl="1" eaLnBrk="1" hangingPunct="1"/>
            <a:r>
              <a:rPr lang="en-US" altLang="zh-CN" sz="2400" dirty="0" smtClean="0"/>
              <a:t>(3)</a:t>
            </a:r>
            <a:r>
              <a:rPr lang="zh-CN" altLang="en-US" sz="2400" dirty="0" smtClean="0"/>
              <a:t>两种服务模式</a:t>
            </a:r>
          </a:p>
          <a:p>
            <a:pPr lvl="2" eaLnBrk="1" hangingPunct="1"/>
            <a:r>
              <a:rPr lang="en-US" altLang="zh-CN" sz="2000" dirty="0" smtClean="0"/>
              <a:t>Webmail</a:t>
            </a:r>
            <a:r>
              <a:rPr lang="zh-CN" altLang="en-US" sz="2000" dirty="0" smtClean="0"/>
              <a:t>模式</a:t>
            </a:r>
          </a:p>
          <a:p>
            <a:pPr lvl="2" eaLnBrk="1" hangingPunct="1"/>
            <a:r>
              <a:rPr lang="zh-CN" altLang="en-US" sz="2000" dirty="0" smtClean="0"/>
              <a:t>客户端软件模式（</a:t>
            </a:r>
            <a:r>
              <a:rPr lang="en-US" altLang="zh-CN" sz="2000" dirty="0" smtClean="0"/>
              <a:t>Outlook </a:t>
            </a:r>
            <a:r>
              <a:rPr lang="zh-CN" altLang="en-US" sz="2000" dirty="0" smtClean="0"/>
              <a:t>与</a:t>
            </a:r>
            <a:r>
              <a:rPr lang="en-US" altLang="zh-CN" sz="2000" dirty="0" err="1" smtClean="0"/>
              <a:t>Foxmail</a:t>
            </a:r>
            <a:r>
              <a:rPr lang="en-US" altLang="zh-CN" sz="2000" dirty="0" smtClean="0"/>
              <a:t>)</a:t>
            </a:r>
            <a:endParaRPr lang="en-US" altLang="zh-CN" dirty="0" smtClean="0"/>
          </a:p>
        </p:txBody>
      </p:sp>
      <p:sp>
        <p:nvSpPr>
          <p:cNvPr id="41986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28570E-EBDA-45A9-A9D0-6B63591E7FD3}" type="slidenum">
              <a:rPr lang="en-US" altLang="zh-CN" smtClean="0">
                <a:ea typeface="宋体" charset="-122"/>
              </a:rPr>
              <a:pPr/>
              <a:t>27</a:t>
            </a:fld>
            <a:endParaRPr lang="en-US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7512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11.</a:t>
            </a:r>
            <a:r>
              <a:rPr lang="zh-CN" alt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电子邮件知识</a:t>
            </a:r>
            <a:endParaRPr lang="zh-CN" altLang="en-US" dirty="0" smtClean="0"/>
          </a:p>
        </p:txBody>
      </p:sp>
      <p:sp>
        <p:nvSpPr>
          <p:cNvPr id="43011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1"/>
            <a:r>
              <a:rPr lang="en-US" altLang="zh-CN" dirty="0" smtClean="0"/>
              <a:t>(4)</a:t>
            </a:r>
            <a:r>
              <a:rPr lang="zh-CN" altLang="en-US" dirty="0" smtClean="0"/>
              <a:t>客户端邮件软件</a:t>
            </a:r>
            <a:endParaRPr lang="en-US" altLang="zh-CN" dirty="0" smtClean="0"/>
          </a:p>
          <a:p>
            <a:pPr lvl="2">
              <a:lnSpc>
                <a:spcPct val="120000"/>
              </a:lnSpc>
            </a:pPr>
            <a:r>
              <a:rPr lang="zh-CN" altLang="en-US" dirty="0" smtClean="0"/>
              <a:t>优势</a:t>
            </a:r>
            <a:endParaRPr lang="en-US" altLang="zh-CN" dirty="0" smtClean="0"/>
          </a:p>
          <a:p>
            <a:pPr lvl="3">
              <a:lnSpc>
                <a:spcPct val="120000"/>
              </a:lnSpc>
            </a:pPr>
            <a:r>
              <a:rPr lang="zh-CN" altLang="en-US" dirty="0" smtClean="0"/>
              <a:t>避免广告骚扰</a:t>
            </a:r>
            <a:endParaRPr lang="en-US" altLang="zh-CN" dirty="0" smtClean="0"/>
          </a:p>
          <a:p>
            <a:pPr lvl="3">
              <a:lnSpc>
                <a:spcPct val="120000"/>
              </a:lnSpc>
            </a:pPr>
            <a:r>
              <a:rPr lang="zh-CN" altLang="en-US" dirty="0" smtClean="0"/>
              <a:t>在本地计算机上管理邮件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自行管理</a:t>
            </a:r>
            <a:endParaRPr lang="en-US" altLang="zh-CN" dirty="0" smtClean="0"/>
          </a:p>
          <a:p>
            <a:pPr lvl="3">
              <a:lnSpc>
                <a:spcPct val="120000"/>
              </a:lnSpc>
            </a:pPr>
            <a:r>
              <a:rPr lang="zh-CN" altLang="en-US" dirty="0" smtClean="0"/>
              <a:t>离线阅读</a:t>
            </a:r>
            <a:endParaRPr lang="en-US" altLang="zh-CN" dirty="0" smtClean="0"/>
          </a:p>
          <a:p>
            <a:pPr lvl="3">
              <a:lnSpc>
                <a:spcPct val="120000"/>
              </a:lnSpc>
            </a:pPr>
            <a:r>
              <a:rPr lang="zh-CN" altLang="en-US" dirty="0" smtClean="0"/>
              <a:t>不完全依托邮件服务器</a:t>
            </a:r>
            <a:endParaRPr lang="en-US" altLang="zh-CN" dirty="0" smtClean="0"/>
          </a:p>
          <a:p>
            <a:pPr lvl="2">
              <a:lnSpc>
                <a:spcPct val="120000"/>
              </a:lnSpc>
            </a:pPr>
            <a:r>
              <a:rPr lang="zh-CN" altLang="en-US" dirty="0" smtClean="0"/>
              <a:t>配置邮件客户端软件的必要条件</a:t>
            </a:r>
            <a:endParaRPr lang="en-US" altLang="zh-CN" dirty="0" smtClean="0"/>
          </a:p>
          <a:p>
            <a:pPr lvl="3">
              <a:lnSpc>
                <a:spcPct val="120000"/>
              </a:lnSpc>
            </a:pPr>
            <a:r>
              <a:rPr lang="zh-CN" altLang="en-US" dirty="0" smtClean="0"/>
              <a:t>明确自己邮箱的账号、密码、</a:t>
            </a:r>
            <a:r>
              <a:rPr lang="en-US" altLang="zh-CN" dirty="0" smtClean="0"/>
              <a:t>POP3</a:t>
            </a:r>
            <a:r>
              <a:rPr lang="zh-CN" altLang="en-US" dirty="0" smtClean="0"/>
              <a:t>服务器地址、</a:t>
            </a:r>
            <a:r>
              <a:rPr lang="en-US" altLang="zh-CN" dirty="0" smtClean="0"/>
              <a:t>SMTP</a:t>
            </a:r>
            <a:r>
              <a:rPr lang="zh-CN" altLang="en-US" dirty="0" smtClean="0"/>
              <a:t>服务器地址</a:t>
            </a:r>
            <a:endParaRPr lang="en-US" altLang="zh-CN" dirty="0" smtClean="0"/>
          </a:p>
          <a:p>
            <a:pPr lvl="3">
              <a:lnSpc>
                <a:spcPct val="120000"/>
              </a:lnSpc>
            </a:pPr>
            <a:r>
              <a:rPr lang="zh-CN" altLang="en-US" dirty="0" smtClean="0"/>
              <a:t>自己的收件服务器支持</a:t>
            </a:r>
            <a:r>
              <a:rPr lang="en-US" altLang="zh-CN" dirty="0" smtClean="0"/>
              <a:t>POP3</a:t>
            </a:r>
            <a:r>
              <a:rPr lang="zh-CN" altLang="en-US" dirty="0" smtClean="0"/>
              <a:t>协议</a:t>
            </a:r>
            <a:endParaRPr lang="en-US" altLang="zh-CN" dirty="0" smtClean="0"/>
          </a:p>
          <a:p>
            <a:pPr lvl="2">
              <a:lnSpc>
                <a:spcPct val="120000"/>
              </a:lnSpc>
            </a:pPr>
            <a:r>
              <a:rPr lang="zh-CN" altLang="en-US" dirty="0" smtClean="0"/>
              <a:t>邮件客户端软件</a:t>
            </a:r>
            <a:endParaRPr lang="en-US" altLang="zh-CN" dirty="0" smtClean="0"/>
          </a:p>
          <a:p>
            <a:pPr lvl="3">
              <a:lnSpc>
                <a:spcPct val="120000"/>
              </a:lnSpc>
            </a:pPr>
            <a:r>
              <a:rPr lang="en-US" altLang="zh-CN" dirty="0" smtClean="0"/>
              <a:t>Outlook</a:t>
            </a:r>
          </a:p>
          <a:p>
            <a:pPr lvl="3">
              <a:lnSpc>
                <a:spcPct val="120000"/>
              </a:lnSpc>
            </a:pPr>
            <a:r>
              <a:rPr lang="en-US" altLang="zh-CN" dirty="0" err="1" smtClean="0"/>
              <a:t>Foxmail</a:t>
            </a:r>
            <a:endParaRPr lang="en-US" altLang="zh-CN" dirty="0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974097-9167-4EFF-87B9-6AA64784CF42}" type="slidenum">
              <a:rPr lang="en-US" altLang="zh-CN" smtClean="0">
                <a:ea typeface="宋体" charset="-122"/>
              </a:rPr>
              <a:pPr/>
              <a:t>28</a:t>
            </a:fld>
            <a:endParaRPr lang="en-US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9096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11.</a:t>
            </a:r>
            <a:r>
              <a:rPr lang="zh-CN" alt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电子邮件知识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altLang="zh-CN" dirty="0" smtClean="0"/>
              <a:t>(5)</a:t>
            </a:r>
            <a:r>
              <a:rPr lang="zh-CN" altLang="en-US" dirty="0" smtClean="0"/>
              <a:t>申请免费</a:t>
            </a:r>
            <a:r>
              <a:rPr lang="en-US" altLang="zh-CN" dirty="0" smtClean="0"/>
              <a:t>Email</a:t>
            </a:r>
            <a:r>
              <a:rPr lang="zh-CN" altLang="en-US" dirty="0" smtClean="0"/>
              <a:t>的常见方法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126</a:t>
            </a:r>
            <a:r>
              <a:rPr lang="zh-CN" altLang="en-US" dirty="0" smtClean="0"/>
              <a:t>、网易、新浪等等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申请电子邮箱就是在指定的邮件服务器上申请一个用户账号</a:t>
            </a:r>
          </a:p>
          <a:p>
            <a:pPr lvl="1"/>
            <a:r>
              <a:rPr lang="en-US" altLang="zh-CN" dirty="0" smtClean="0"/>
              <a:t>(6)Webmail</a:t>
            </a:r>
            <a:r>
              <a:rPr lang="zh-CN" altLang="en-US" dirty="0" smtClean="0"/>
              <a:t>技术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申请免费邮箱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登录</a:t>
            </a:r>
            <a:r>
              <a:rPr lang="en-US" altLang="zh-CN" dirty="0" smtClean="0"/>
              <a:t>163</a:t>
            </a:r>
            <a:r>
              <a:rPr lang="zh-CN" altLang="en-US" dirty="0" smtClean="0"/>
              <a:t>或</a:t>
            </a:r>
            <a:r>
              <a:rPr lang="en-US" altLang="zh-CN" dirty="0" smtClean="0"/>
              <a:t>126</a:t>
            </a:r>
            <a:r>
              <a:rPr lang="zh-CN" altLang="en-US" dirty="0" smtClean="0"/>
              <a:t>网站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填写希望的“账号”，若账号未被他人注册，则可使用。否则另换帐号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填写两遍密码，接受网站的协议。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应用免费邮箱收发邮件</a:t>
            </a:r>
            <a:endParaRPr lang="en-US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22FC-E203-4059-B779-949DCBAFEA0A}" type="datetime1">
              <a:rPr lang="zh-CN" altLang="en-US" smtClean="0"/>
              <a:pPr/>
              <a:t>2014/1/1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A06E-73FA-40BB-96AC-AD8C55B574A9}" type="slidenum">
              <a:rPr lang="zh-CN" altLang="en-US" smtClean="0"/>
              <a:pPr/>
              <a:t>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马秀麟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066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836712"/>
            <a:ext cx="8229600" cy="82867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、网络的形成与发展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916832"/>
            <a:ext cx="8229600" cy="4525962"/>
          </a:xfrm>
        </p:spPr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altLang="zh-CN" dirty="0"/>
              <a:t>1</a:t>
            </a:r>
            <a:r>
              <a:rPr lang="zh-CN" altLang="en-US" dirty="0"/>
              <a:t>、网络的形成与发展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altLang="zh-CN" dirty="0"/>
              <a:t>(1</a:t>
            </a:r>
            <a:r>
              <a:rPr lang="en-US" altLang="zh-CN" dirty="0" smtClean="0"/>
              <a:t>)</a:t>
            </a:r>
            <a:r>
              <a:rPr lang="zh-CN" altLang="en-US" dirty="0" smtClean="0"/>
              <a:t>起源（萌芽）：</a:t>
            </a:r>
            <a:endParaRPr lang="en-US" altLang="zh-CN" dirty="0" smtClean="0"/>
          </a:p>
          <a:p>
            <a:pPr marL="1058418" lvl="2" indent="-246888">
              <a:buFont typeface="Georgia"/>
              <a:buChar char="▫"/>
              <a:defRPr/>
            </a:pPr>
            <a:r>
              <a:rPr lang="zh-CN" altLang="en-US" dirty="0" smtClean="0"/>
              <a:t>以</a:t>
            </a:r>
            <a:r>
              <a:rPr lang="zh-CN" altLang="en-US" dirty="0"/>
              <a:t>一台主机为中心的远程</a:t>
            </a:r>
            <a:r>
              <a:rPr lang="zh-CN" altLang="en-US" dirty="0" smtClean="0"/>
              <a:t>联机系统</a:t>
            </a:r>
            <a:endParaRPr lang="en-US" altLang="zh-CN" dirty="0" smtClean="0"/>
          </a:p>
          <a:p>
            <a:pPr marL="1058418" lvl="2" indent="-246888">
              <a:buFont typeface="Georgia"/>
              <a:buChar char="▫"/>
              <a:defRPr/>
            </a:pPr>
            <a:r>
              <a:rPr lang="zh-CN" altLang="en-US" dirty="0" smtClean="0"/>
              <a:t>本质上是小型机</a:t>
            </a:r>
            <a:r>
              <a:rPr lang="zh-CN" altLang="en-US" dirty="0"/>
              <a:t>系统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altLang="zh-CN" dirty="0"/>
              <a:t>(2</a:t>
            </a:r>
            <a:r>
              <a:rPr lang="en-US" altLang="zh-CN" dirty="0" smtClean="0"/>
              <a:t>)</a:t>
            </a:r>
            <a:r>
              <a:rPr lang="zh-CN" altLang="en-US" dirty="0" smtClean="0"/>
              <a:t>发展（百花齐放）</a:t>
            </a:r>
            <a:endParaRPr lang="en-US" altLang="zh-CN" dirty="0" smtClean="0"/>
          </a:p>
          <a:p>
            <a:pPr marL="1058418" lvl="2" indent="-246888">
              <a:buFont typeface="Georgia"/>
              <a:buChar char="▫"/>
              <a:defRPr/>
            </a:pPr>
            <a:r>
              <a:rPr lang="zh-CN" altLang="en-US" dirty="0" smtClean="0"/>
              <a:t>多</a:t>
            </a:r>
            <a:r>
              <a:rPr lang="zh-CN" altLang="en-US" dirty="0"/>
              <a:t>台主机互联的</a:t>
            </a:r>
            <a:r>
              <a:rPr lang="zh-CN" altLang="en-US" dirty="0" smtClean="0"/>
              <a:t>通信系统、缺乏</a:t>
            </a:r>
            <a:r>
              <a:rPr lang="zh-CN" altLang="en-US" dirty="0"/>
              <a:t>统一</a:t>
            </a:r>
            <a:r>
              <a:rPr lang="zh-CN" altLang="en-US" dirty="0" smtClean="0"/>
              <a:t>标准</a:t>
            </a:r>
            <a:endParaRPr lang="en-US" altLang="zh-CN" dirty="0" smtClean="0"/>
          </a:p>
          <a:p>
            <a:pPr marL="1058418" lvl="2" indent="-246888">
              <a:buFont typeface="Georgia"/>
              <a:buChar char="▫"/>
              <a:defRPr/>
            </a:pPr>
            <a:r>
              <a:rPr lang="zh-CN" altLang="en-US" dirty="0" smtClean="0"/>
              <a:t>典型代表：</a:t>
            </a:r>
            <a:r>
              <a:rPr lang="en-US" altLang="zh-CN" dirty="0" smtClean="0"/>
              <a:t>20</a:t>
            </a:r>
            <a:r>
              <a:rPr lang="zh-CN" altLang="en-US" dirty="0"/>
              <a:t>世纪</a:t>
            </a:r>
            <a:r>
              <a:rPr lang="en-US" altLang="zh-CN" dirty="0"/>
              <a:t>60</a:t>
            </a:r>
            <a:r>
              <a:rPr lang="zh-CN" altLang="en-US" dirty="0" smtClean="0"/>
              <a:t>年代（</a:t>
            </a:r>
            <a:r>
              <a:rPr lang="en-US" altLang="zh-CN" dirty="0" smtClean="0"/>
              <a:t>ARPANET</a:t>
            </a:r>
            <a:r>
              <a:rPr lang="zh-CN" altLang="en-US" dirty="0" smtClean="0"/>
              <a:t>等）， </a:t>
            </a:r>
            <a:r>
              <a:rPr lang="en-US" altLang="zh-CN" dirty="0" smtClean="0"/>
              <a:t>20</a:t>
            </a:r>
            <a:r>
              <a:rPr lang="zh-CN" altLang="en-US" dirty="0" smtClean="0"/>
              <a:t>世纪</a:t>
            </a:r>
            <a:r>
              <a:rPr lang="en-US" altLang="zh-CN" dirty="0" smtClean="0"/>
              <a:t>80</a:t>
            </a:r>
            <a:r>
              <a:rPr lang="zh-CN" altLang="en-US" dirty="0" smtClean="0"/>
              <a:t>年代（</a:t>
            </a:r>
            <a:r>
              <a:rPr lang="en-US" altLang="zh-CN" dirty="0" smtClean="0"/>
              <a:t>Novell</a:t>
            </a:r>
            <a:r>
              <a:rPr lang="zh-CN" altLang="en-US" dirty="0" smtClean="0"/>
              <a:t>网等）</a:t>
            </a:r>
            <a:endParaRPr lang="en-US" altLang="zh-CN" dirty="0"/>
          </a:p>
        </p:txBody>
      </p:sp>
      <p:sp>
        <p:nvSpPr>
          <p:cNvPr id="18436" name="灯片编号占位符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80E53D-A46B-48E7-9142-7CD1B2BA1102}" type="slidenum">
              <a:rPr lang="en-US" altLang="zh-CN" smtClean="0">
                <a:solidFill>
                  <a:schemeClr val="tx1"/>
                </a:solidFill>
                <a:ea typeface="宋体" charset="-122"/>
              </a:rPr>
              <a:pPr/>
              <a:t>3</a:t>
            </a:fld>
            <a:endParaRPr lang="en-US" altLang="zh-CN" smtClean="0">
              <a:solidFill>
                <a:schemeClr val="tx1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6046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12.</a:t>
            </a:r>
            <a:r>
              <a:rPr lang="zh-CN" altLang="en-US" dirty="0" smtClean="0"/>
              <a:t>因特网的其他服务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12.</a:t>
            </a:r>
            <a:r>
              <a:rPr lang="zh-CN" altLang="en-US" dirty="0" smtClean="0"/>
              <a:t>因特网的其他服务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(1)</a:t>
            </a:r>
            <a:r>
              <a:rPr lang="zh-CN" altLang="en-US" dirty="0" smtClean="0"/>
              <a:t>应用搜索引擎 </a:t>
            </a:r>
          </a:p>
          <a:p>
            <a:pPr lvl="2"/>
            <a:r>
              <a:rPr lang="zh-CN" altLang="en-US" dirty="0" smtClean="0"/>
              <a:t>全文搜索引擎</a:t>
            </a:r>
          </a:p>
          <a:p>
            <a:pPr lvl="3"/>
            <a:r>
              <a:rPr lang="en-US" altLang="zh-CN" dirty="0" smtClean="0"/>
              <a:t>Google</a:t>
            </a:r>
            <a:r>
              <a:rPr lang="zh-CN" altLang="en-US" dirty="0" smtClean="0"/>
              <a:t>和百度</a:t>
            </a:r>
          </a:p>
          <a:p>
            <a:pPr lvl="3"/>
            <a:r>
              <a:rPr lang="zh-CN" altLang="en-US" dirty="0" smtClean="0"/>
              <a:t>网页快照</a:t>
            </a:r>
            <a:endParaRPr lang="zh-CN" altLang="zh-CN" sz="2800" dirty="0" smtClean="0">
              <a:effectLst/>
            </a:endParaRPr>
          </a:p>
          <a:p>
            <a:pPr lvl="1"/>
            <a:r>
              <a:rPr lang="en-US" altLang="zh-CN" dirty="0"/>
              <a:t>(2)</a:t>
            </a:r>
            <a:r>
              <a:rPr lang="zh-CN" altLang="zh-CN" dirty="0"/>
              <a:t>基于</a:t>
            </a:r>
            <a:r>
              <a:rPr lang="en-US" altLang="zh-CN" dirty="0"/>
              <a:t>IE</a:t>
            </a:r>
            <a:r>
              <a:rPr lang="zh-CN" altLang="zh-CN" dirty="0"/>
              <a:t>的</a:t>
            </a:r>
            <a:r>
              <a:rPr lang="en-US" altLang="zh-CN" dirty="0"/>
              <a:t>FTP</a:t>
            </a:r>
            <a:r>
              <a:rPr lang="zh-CN" altLang="zh-CN" dirty="0"/>
              <a:t>服务</a:t>
            </a:r>
          </a:p>
          <a:p>
            <a:pPr lvl="3"/>
            <a:r>
              <a:rPr lang="en-US" altLang="zh-CN" kern="1200" dirty="0" smtClean="0">
                <a:solidFill>
                  <a:schemeClr val="tx1"/>
                </a:solidFill>
                <a:effectLst/>
                <a:latin typeface="+mn-ea"/>
                <a:hlinkClick r:id="rId2"/>
              </a:rPr>
              <a:t>ftp://FTP</a:t>
            </a:r>
            <a:r>
              <a:rPr lang="zh-CN" altLang="zh-CN" kern="1200" dirty="0" smtClean="0">
                <a:solidFill>
                  <a:schemeClr val="tx1"/>
                </a:solidFill>
                <a:effectLst/>
                <a:latin typeface="+mn-ea"/>
                <a:hlinkClick r:id="rId2"/>
              </a:rPr>
              <a:t>服务器的域名或</a:t>
            </a:r>
            <a:r>
              <a:rPr lang="en-US" altLang="zh-CN" kern="1200" dirty="0" smtClean="0">
                <a:solidFill>
                  <a:schemeClr val="tx1"/>
                </a:solidFill>
                <a:effectLst/>
                <a:latin typeface="+mn-ea"/>
                <a:hlinkClick r:id="rId2"/>
              </a:rPr>
              <a:t>IP</a:t>
            </a:r>
            <a:r>
              <a:rPr lang="zh-CN" altLang="zh-CN" kern="1200" dirty="0" smtClean="0">
                <a:solidFill>
                  <a:schemeClr val="tx1"/>
                </a:solidFill>
                <a:effectLst/>
                <a:latin typeface="+mn-ea"/>
                <a:hlinkClick r:id="rId2"/>
              </a:rPr>
              <a:t>地址</a:t>
            </a:r>
            <a:r>
              <a:rPr lang="en-US" altLang="zh-CN" kern="1200" dirty="0" smtClean="0">
                <a:solidFill>
                  <a:schemeClr val="tx1"/>
                </a:solidFill>
                <a:effectLst/>
                <a:latin typeface="+mn-ea"/>
                <a:hlinkClick r:id="rId2"/>
              </a:rPr>
              <a:t>/</a:t>
            </a:r>
            <a:endParaRPr lang="en-US" altLang="zh-CN" kern="1200" dirty="0" smtClean="0"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16576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12.</a:t>
            </a:r>
            <a:r>
              <a:rPr lang="zh-CN" altLang="en-US" dirty="0" smtClean="0"/>
              <a:t>因特网的其他服务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altLang="zh-CN" dirty="0" smtClean="0">
                <a:latin typeface="+mn-ea"/>
              </a:rPr>
              <a:t>(3)</a:t>
            </a:r>
            <a:r>
              <a:rPr lang="zh-CN" altLang="en-US" dirty="0" smtClean="0">
                <a:latin typeface="+mn-ea"/>
              </a:rPr>
              <a:t>腾讯</a:t>
            </a:r>
            <a:r>
              <a:rPr lang="en-US" altLang="zh-CN" dirty="0" smtClean="0">
                <a:latin typeface="+mn-ea"/>
              </a:rPr>
              <a:t>QQ</a:t>
            </a:r>
          </a:p>
          <a:p>
            <a:pPr lvl="2"/>
            <a:r>
              <a:rPr lang="zh-CN" altLang="en-US" dirty="0" smtClean="0">
                <a:latin typeface="+mn-ea"/>
              </a:rPr>
              <a:t>概念</a:t>
            </a:r>
            <a:endParaRPr lang="en-US" altLang="zh-CN" dirty="0" smtClean="0">
              <a:latin typeface="+mn-ea"/>
            </a:endParaRPr>
          </a:p>
          <a:p>
            <a:pPr lvl="3"/>
            <a:r>
              <a:rPr lang="zh-CN" altLang="en-US" dirty="0" smtClean="0">
                <a:latin typeface="+mn-ea"/>
              </a:rPr>
              <a:t>即时通讯软件</a:t>
            </a:r>
            <a:endParaRPr lang="en-US" altLang="zh-CN" dirty="0" smtClean="0">
              <a:latin typeface="+mn-ea"/>
            </a:endParaRPr>
          </a:p>
          <a:p>
            <a:pPr lvl="2"/>
            <a:r>
              <a:rPr lang="zh-CN" altLang="en-US" dirty="0" smtClean="0">
                <a:latin typeface="+mn-ea"/>
              </a:rPr>
              <a:t>作用</a:t>
            </a:r>
            <a:endParaRPr lang="en-US" altLang="zh-CN" dirty="0" smtClean="0">
              <a:latin typeface="+mn-ea"/>
            </a:endParaRPr>
          </a:p>
          <a:p>
            <a:pPr lvl="3"/>
            <a:r>
              <a:rPr lang="zh-CN" altLang="en-US" dirty="0" smtClean="0">
                <a:latin typeface="+mn-ea"/>
              </a:rPr>
              <a:t>添加好友、发送即时消息、传递文件</a:t>
            </a:r>
            <a:endParaRPr lang="en-US" altLang="zh-CN" dirty="0" smtClean="0">
              <a:latin typeface="+mn-ea"/>
            </a:endParaRPr>
          </a:p>
          <a:p>
            <a:pPr lvl="1"/>
            <a:r>
              <a:rPr lang="en-US" altLang="zh-CN" dirty="0" smtClean="0">
                <a:latin typeface="+mn-ea"/>
              </a:rPr>
              <a:t>(4)</a:t>
            </a:r>
            <a:r>
              <a:rPr lang="zh-CN" altLang="en-US" dirty="0" smtClean="0">
                <a:latin typeface="+mn-ea"/>
              </a:rPr>
              <a:t>博客（</a:t>
            </a:r>
            <a:r>
              <a:rPr lang="en-US" altLang="zh-CN" dirty="0" smtClean="0">
                <a:latin typeface="+mn-ea"/>
              </a:rPr>
              <a:t>Blog</a:t>
            </a:r>
            <a:r>
              <a:rPr lang="zh-CN" altLang="en-US" dirty="0" smtClean="0">
                <a:latin typeface="+mn-ea"/>
              </a:rPr>
              <a:t>）和微博</a:t>
            </a:r>
            <a:endParaRPr lang="en-US" altLang="zh-CN" dirty="0" smtClean="0">
              <a:latin typeface="+mn-ea"/>
            </a:endParaRPr>
          </a:p>
          <a:p>
            <a:pPr lvl="1"/>
            <a:r>
              <a:rPr lang="en-US" altLang="zh-CN" dirty="0" smtClean="0">
                <a:latin typeface="+mn-ea"/>
              </a:rPr>
              <a:t>(5)</a:t>
            </a:r>
            <a:r>
              <a:rPr lang="zh-CN" altLang="en-US" dirty="0" smtClean="0">
                <a:latin typeface="+mn-ea"/>
              </a:rPr>
              <a:t>软件下载</a:t>
            </a:r>
            <a:endParaRPr lang="en-US" altLang="zh-CN" dirty="0" smtClean="0">
              <a:latin typeface="+mn-ea"/>
            </a:endParaRPr>
          </a:p>
          <a:p>
            <a:pPr lvl="2"/>
            <a:r>
              <a:rPr lang="en-US" altLang="zh-CN" dirty="0" smtClean="0">
                <a:latin typeface="+mn-ea"/>
              </a:rPr>
              <a:t>QQ</a:t>
            </a:r>
            <a:r>
              <a:rPr lang="zh-CN" altLang="en-US" dirty="0" smtClean="0">
                <a:latin typeface="+mn-ea"/>
              </a:rPr>
              <a:t>旋风下载</a:t>
            </a:r>
            <a:endParaRPr lang="en-US" altLang="zh-CN" dirty="0" smtClean="0">
              <a:latin typeface="+mn-ea"/>
            </a:endParaRPr>
          </a:p>
          <a:p>
            <a:pPr lvl="2"/>
            <a:r>
              <a:rPr lang="zh-CN" altLang="en-US" dirty="0" smtClean="0">
                <a:latin typeface="+mn-ea"/>
              </a:rPr>
              <a:t>迅雷下载</a:t>
            </a:r>
            <a:endParaRPr lang="en-US" altLang="zh-CN" dirty="0" smtClean="0">
              <a:latin typeface="+mn-ea"/>
            </a:endParaRPr>
          </a:p>
          <a:p>
            <a:pPr lvl="2"/>
            <a:r>
              <a:rPr lang="zh-CN" altLang="en-US" dirty="0" smtClean="0">
                <a:latin typeface="+mn-ea"/>
              </a:rPr>
              <a:t>东方快车等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8873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小结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题型</a:t>
            </a:r>
            <a:endParaRPr lang="en-US" altLang="zh-CN" dirty="0" smtClean="0"/>
          </a:p>
          <a:p>
            <a:pPr lvl="1"/>
            <a:r>
              <a:rPr lang="zh-CN" altLang="en-US" dirty="0"/>
              <a:t>单</a:t>
            </a:r>
            <a:r>
              <a:rPr lang="zh-CN" altLang="en-US" dirty="0" smtClean="0"/>
              <a:t>选题少量，操作题多题</a:t>
            </a:r>
            <a:endParaRPr lang="en-US" altLang="zh-CN" dirty="0" smtClean="0"/>
          </a:p>
          <a:p>
            <a:r>
              <a:rPr lang="zh-CN" altLang="en-US" dirty="0" smtClean="0"/>
              <a:t>考核内容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计算机网络基本概念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TCP/IP</a:t>
            </a:r>
            <a:r>
              <a:rPr lang="zh-CN" altLang="en-US" dirty="0" smtClean="0"/>
              <a:t>协议、</a:t>
            </a:r>
            <a:r>
              <a:rPr lang="en-US" altLang="zh-CN" dirty="0" smtClean="0"/>
              <a:t>IP</a:t>
            </a:r>
            <a:r>
              <a:rPr lang="zh-CN" altLang="en-US" dirty="0" smtClean="0"/>
              <a:t>地址、域名系统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因特网接入技术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因特网接入的测量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IP</a:t>
            </a:r>
            <a:r>
              <a:rPr lang="zh-CN" altLang="en-US" dirty="0" smtClean="0"/>
              <a:t>地址测量、连通性测量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764444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小结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8512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altLang="zh-CN" dirty="0" smtClean="0"/>
              <a:t>IE</a:t>
            </a:r>
            <a:r>
              <a:rPr lang="zh-CN" altLang="en-US" dirty="0" smtClean="0"/>
              <a:t>的应用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登录指定</a:t>
            </a:r>
            <a:r>
              <a:rPr lang="en-US" altLang="zh-CN" dirty="0" smtClean="0"/>
              <a:t>URL</a:t>
            </a:r>
            <a:r>
              <a:rPr lang="zh-CN" altLang="en-US" dirty="0" smtClean="0"/>
              <a:t>的网站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以各种方式保存网页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把图片或文本粘贴到当前文档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IE</a:t>
            </a:r>
            <a:r>
              <a:rPr lang="zh-CN" altLang="en-US" dirty="0" smtClean="0"/>
              <a:t>的配置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设置主页、设置临时文件夹大小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清除临时文件、历史记录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对不同类别的网站设置安全性</a:t>
            </a:r>
            <a:endParaRPr lang="en-US" altLang="zh-CN" dirty="0" smtClean="0"/>
          </a:p>
          <a:p>
            <a:pPr lvl="2"/>
            <a:r>
              <a:rPr lang="zh-CN" altLang="en-US" dirty="0"/>
              <a:t>停</a:t>
            </a:r>
            <a:r>
              <a:rPr lang="zh-CN" altLang="en-US" dirty="0" smtClean="0"/>
              <a:t>用图片和动画效果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Webmail</a:t>
            </a:r>
            <a:r>
              <a:rPr lang="zh-CN" altLang="en-US" dirty="0" smtClean="0"/>
              <a:t>技术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申请免费邮箱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利用邮箱发送邮件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6537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400" kern="12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r>
              <a:rPr lang="zh-CN" altLang="en-US" sz="4400" kern="12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、网络的形成与发展</a:t>
            </a:r>
            <a:endParaRPr lang="zh-CN" altLang="en-US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altLang="zh-CN" dirty="0" smtClean="0"/>
              <a:t>(3)</a:t>
            </a:r>
            <a:r>
              <a:rPr lang="zh-CN" altLang="en-US" dirty="0" smtClean="0"/>
              <a:t>规范化、标准化时期</a:t>
            </a:r>
          </a:p>
          <a:p>
            <a:pPr marL="923544" lvl="2" indent="-219456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altLang="zh-CN" dirty="0" smtClean="0"/>
              <a:t>ISO</a:t>
            </a:r>
            <a:r>
              <a:rPr lang="zh-CN" altLang="en-US" dirty="0" smtClean="0"/>
              <a:t>（国际标准化组织）发布的</a:t>
            </a:r>
            <a:r>
              <a:rPr lang="en-US" altLang="zh-CN" dirty="0" smtClean="0"/>
              <a:t>OSI/RM</a:t>
            </a:r>
            <a:r>
              <a:rPr lang="zh-CN" altLang="en-US" dirty="0" smtClean="0"/>
              <a:t>七层模型</a:t>
            </a:r>
          </a:p>
          <a:p>
            <a:pPr marL="923544" lvl="2" indent="-219456">
              <a:buFont typeface="Wingdings 2"/>
              <a:buChar char=""/>
              <a:defRPr/>
            </a:pPr>
            <a:r>
              <a:rPr lang="zh-CN" altLang="en-US" dirty="0" smtClean="0"/>
              <a:t>实用型的网络：</a:t>
            </a:r>
            <a:r>
              <a:rPr lang="en-US" altLang="zh-CN" dirty="0" smtClean="0"/>
              <a:t>ARPANET——Internet</a:t>
            </a:r>
            <a:r>
              <a:rPr lang="zh-CN" altLang="en-US" dirty="0" smtClean="0"/>
              <a:t>（</a:t>
            </a:r>
            <a:r>
              <a:rPr lang="en-US" altLang="zh-CN" dirty="0" smtClean="0"/>
              <a:t> </a:t>
            </a:r>
            <a:r>
              <a:rPr lang="zh-CN" altLang="en-US" dirty="0" smtClean="0"/>
              <a:t>使用</a:t>
            </a:r>
            <a:r>
              <a:rPr lang="en-US" altLang="zh-CN" dirty="0" smtClean="0"/>
              <a:t>TCP/IP</a:t>
            </a:r>
            <a:r>
              <a:rPr lang="zh-CN" altLang="en-US" dirty="0" smtClean="0"/>
              <a:t>协议）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事实上的标准</a:t>
            </a:r>
            <a:endParaRPr lang="en-US" altLang="zh-CN" dirty="0" smtClean="0"/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altLang="zh-CN" dirty="0" smtClean="0"/>
              <a:t>(4)</a:t>
            </a:r>
            <a:r>
              <a:rPr lang="zh-CN" altLang="en-US" dirty="0" smtClean="0"/>
              <a:t>发现问题并完善</a:t>
            </a:r>
            <a:endParaRPr lang="en-US" altLang="zh-CN" dirty="0" smtClean="0"/>
          </a:p>
          <a:p>
            <a:pPr marL="923544" lvl="2" indent="-219456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zh-CN" altLang="en-US" dirty="0" smtClean="0"/>
              <a:t>现行网络的缺陷</a:t>
            </a:r>
            <a:endParaRPr lang="en-US" altLang="zh-CN" dirty="0" smtClean="0"/>
          </a:p>
          <a:p>
            <a:pPr marL="1380744" lvl="3" indent="-219456">
              <a:buFont typeface="Wingdings 2"/>
              <a:buChar char=""/>
              <a:defRPr/>
            </a:pPr>
            <a:r>
              <a:rPr lang="en-US" altLang="zh-CN" dirty="0" smtClean="0"/>
              <a:t>IP</a:t>
            </a:r>
            <a:r>
              <a:rPr lang="zh-CN" altLang="en-US" dirty="0" smtClean="0"/>
              <a:t>地址的不足，在多媒体传输方面的局限性</a:t>
            </a:r>
            <a:endParaRPr lang="en-US" altLang="zh-CN" dirty="0" smtClean="0"/>
          </a:p>
          <a:p>
            <a:pPr marL="923544" lvl="2" indent="-219456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zh-CN" altLang="en-US" dirty="0" smtClean="0"/>
              <a:t>完善</a:t>
            </a:r>
            <a:endParaRPr lang="en-US" altLang="zh-CN" dirty="0" smtClean="0"/>
          </a:p>
          <a:p>
            <a:pPr marL="1380744" lvl="3" indent="-219456">
              <a:buFont typeface="Wingdings 2"/>
              <a:buChar char=""/>
              <a:defRPr/>
            </a:pPr>
            <a:r>
              <a:rPr lang="zh-CN" altLang="en-US" dirty="0" smtClean="0"/>
              <a:t>以下一代互联网络为中心的新一代网络：</a:t>
            </a:r>
            <a:r>
              <a:rPr lang="en-US" altLang="zh-CN" dirty="0" smtClean="0"/>
              <a:t>IPv6</a:t>
            </a:r>
          </a:p>
          <a:p>
            <a:pPr marL="1380744" lvl="3" indent="-219456">
              <a:buFont typeface="Wingdings 2"/>
              <a:buChar char=""/>
              <a:defRPr/>
            </a:pPr>
            <a:r>
              <a:rPr lang="zh-CN" altLang="en-US" dirty="0" smtClean="0"/>
              <a:t>简化了</a:t>
            </a:r>
            <a:r>
              <a:rPr lang="en-US" altLang="zh-CN" dirty="0" smtClean="0"/>
              <a:t>IP</a:t>
            </a:r>
            <a:r>
              <a:rPr lang="zh-CN" altLang="en-US" dirty="0" smtClean="0"/>
              <a:t>报头 </a:t>
            </a:r>
            <a:r>
              <a:rPr lang="en-US" altLang="zh-CN" dirty="0" smtClean="0"/>
              <a:t>/ IP</a:t>
            </a:r>
            <a:r>
              <a:rPr lang="zh-CN" altLang="en-US" dirty="0" smtClean="0"/>
              <a:t>地址问题解决 </a:t>
            </a:r>
            <a:r>
              <a:rPr lang="en-US" altLang="zh-CN" dirty="0" smtClean="0"/>
              <a:t>/ </a:t>
            </a:r>
            <a:r>
              <a:rPr lang="zh-CN" altLang="en-US" dirty="0" smtClean="0"/>
              <a:t>多媒体问题 </a:t>
            </a:r>
            <a:r>
              <a:rPr lang="en-US" altLang="zh-CN" dirty="0" smtClean="0"/>
              <a:t>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6755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764704"/>
            <a:ext cx="8229600" cy="85725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dirty="0" smtClean="0"/>
              <a:t>2.</a:t>
            </a:r>
            <a:r>
              <a:rPr lang="zh-CN" altLang="en-US" dirty="0" smtClean="0"/>
              <a:t>计算机网络的用途与类别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1772816"/>
            <a:ext cx="8229600" cy="474230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CN" dirty="0" smtClean="0"/>
              <a:t>2</a:t>
            </a:r>
            <a:r>
              <a:rPr lang="zh-CN" altLang="en-US" dirty="0" smtClean="0"/>
              <a:t>、网络的用途与分类</a:t>
            </a:r>
          </a:p>
          <a:p>
            <a:pPr lvl="1" eaLnBrk="1" hangingPunct="1"/>
            <a:r>
              <a:rPr lang="en-US" altLang="zh-CN" dirty="0" smtClean="0"/>
              <a:t>(1)</a:t>
            </a:r>
            <a:r>
              <a:rPr lang="zh-CN" altLang="en-US" dirty="0" smtClean="0"/>
              <a:t>用途</a:t>
            </a:r>
          </a:p>
          <a:p>
            <a:pPr lvl="2" eaLnBrk="1" hangingPunct="1"/>
            <a:r>
              <a:rPr lang="zh-CN" altLang="en-US" dirty="0" smtClean="0"/>
              <a:t>资源共享（多台计算机相互访问）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硬件资源共享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软件资源共享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用户信息共享</a:t>
            </a:r>
            <a:endParaRPr lang="en-US" altLang="zh-CN" dirty="0" smtClean="0"/>
          </a:p>
          <a:p>
            <a:pPr lvl="2" eaLnBrk="1" hangingPunct="1"/>
            <a:r>
              <a:rPr lang="en-US" altLang="zh-CN" dirty="0" smtClean="0"/>
              <a:t>——</a:t>
            </a:r>
            <a:r>
              <a:rPr lang="zh-CN" altLang="en-US" dirty="0" smtClean="0"/>
              <a:t>分布式处理</a:t>
            </a:r>
          </a:p>
          <a:p>
            <a:pPr lvl="1" eaLnBrk="1" hangingPunct="1"/>
            <a:r>
              <a:rPr lang="en-US" altLang="zh-CN" dirty="0" smtClean="0"/>
              <a:t>(2)</a:t>
            </a:r>
            <a:r>
              <a:rPr lang="zh-CN" altLang="en-US" dirty="0" smtClean="0"/>
              <a:t>根据网络覆盖范围、规模分类</a:t>
            </a:r>
          </a:p>
          <a:p>
            <a:pPr lvl="2" eaLnBrk="1" hangingPunct="1"/>
            <a:r>
              <a:rPr lang="en-US" altLang="zh-CN" dirty="0" smtClean="0"/>
              <a:t>LAN</a:t>
            </a:r>
            <a:r>
              <a:rPr lang="zh-CN" altLang="en-US" dirty="0" smtClean="0"/>
              <a:t>（局域网）</a:t>
            </a:r>
            <a:endParaRPr lang="en-US" altLang="zh-CN" dirty="0" smtClean="0"/>
          </a:p>
          <a:p>
            <a:pPr lvl="2" eaLnBrk="1" hangingPunct="1"/>
            <a:r>
              <a:rPr lang="en-US" altLang="zh-CN" dirty="0" smtClean="0"/>
              <a:t>MAN</a:t>
            </a:r>
            <a:r>
              <a:rPr lang="zh-CN" altLang="en-US" dirty="0" smtClean="0"/>
              <a:t>（城域网）</a:t>
            </a:r>
            <a:endParaRPr lang="en-US" altLang="zh-CN" dirty="0" smtClean="0"/>
          </a:p>
          <a:p>
            <a:pPr lvl="2" eaLnBrk="1" hangingPunct="1"/>
            <a:r>
              <a:rPr lang="en-US" altLang="zh-CN" dirty="0" smtClean="0"/>
              <a:t>WAN</a:t>
            </a:r>
            <a:r>
              <a:rPr lang="zh-CN" altLang="en-US" dirty="0" smtClean="0"/>
              <a:t>（广域网）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互联网</a:t>
            </a:r>
            <a:r>
              <a:rPr lang="en-US" altLang="zh-CN" dirty="0" smtClean="0"/>
              <a:t>(Internet)</a:t>
            </a:r>
          </a:p>
        </p:txBody>
      </p:sp>
      <p:sp>
        <p:nvSpPr>
          <p:cNvPr id="19460" name="灯片编号占位符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93389E-64DB-4673-AC09-91A8C28F8F69}" type="slidenum">
              <a:rPr lang="en-US" altLang="zh-CN" smtClean="0">
                <a:solidFill>
                  <a:schemeClr val="tx1"/>
                </a:solidFill>
                <a:ea typeface="宋体" charset="-122"/>
              </a:rPr>
              <a:pPr/>
              <a:t>5</a:t>
            </a:fld>
            <a:endParaRPr lang="en-US" altLang="zh-CN" smtClean="0">
              <a:solidFill>
                <a:schemeClr val="tx1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1568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2.</a:t>
            </a:r>
            <a:r>
              <a:rPr lang="zh-CN" altLang="en-US" dirty="0" smtClean="0"/>
              <a:t>网络的用途与类别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altLang="zh-CN" dirty="0" smtClean="0"/>
              <a:t>(3)</a:t>
            </a:r>
            <a:r>
              <a:rPr lang="zh-CN" altLang="en-US" dirty="0" smtClean="0"/>
              <a:t>根据拓扑结构分类</a:t>
            </a:r>
          </a:p>
          <a:p>
            <a:pPr lvl="2" eaLnBrk="1" hangingPunct="1"/>
            <a:r>
              <a:rPr lang="zh-CN" altLang="en-US" dirty="0" smtClean="0"/>
              <a:t>总线型、星型、环型、树型、网状型</a:t>
            </a:r>
            <a:endParaRPr lang="zh-CN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086098"/>
            <a:ext cx="67691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6547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92696"/>
            <a:ext cx="8229600" cy="102870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dirty="0" smtClean="0"/>
              <a:t>3.</a:t>
            </a:r>
            <a:r>
              <a:rPr lang="zh-CN" altLang="en-US" dirty="0" smtClean="0"/>
              <a:t>网络协议的概念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zh-CN" dirty="0" smtClean="0"/>
              <a:t>3</a:t>
            </a:r>
            <a:r>
              <a:rPr lang="zh-CN" altLang="en-US" dirty="0" smtClean="0"/>
              <a:t>、网络协议的基本概念</a:t>
            </a:r>
          </a:p>
          <a:p>
            <a:pPr lvl="1" eaLnBrk="1" hangingPunct="1"/>
            <a:r>
              <a:rPr lang="zh-CN" altLang="en-US" dirty="0" smtClean="0"/>
              <a:t>网络协议</a:t>
            </a:r>
          </a:p>
          <a:p>
            <a:pPr lvl="2" eaLnBrk="1" hangingPunct="1"/>
            <a:r>
              <a:rPr lang="zh-CN" altLang="en-US" dirty="0" smtClean="0"/>
              <a:t>计算机网络中传递、管理信息的一些规范。</a:t>
            </a:r>
          </a:p>
          <a:p>
            <a:pPr lvl="2" eaLnBrk="1" hangingPunct="1"/>
            <a:r>
              <a:rPr lang="zh-CN" altLang="en-US" dirty="0" smtClean="0"/>
              <a:t>在统一协议下，不同机种、不同操作系统的计算机被互联到同一个网络中，实现资源共享。</a:t>
            </a:r>
          </a:p>
          <a:p>
            <a:pPr lvl="1" eaLnBrk="1" hangingPunct="1"/>
            <a:r>
              <a:rPr lang="zh-CN" altLang="en-US" dirty="0" smtClean="0"/>
              <a:t>具体的网络协议</a:t>
            </a:r>
          </a:p>
          <a:p>
            <a:pPr lvl="2" eaLnBrk="1" hangingPunct="1"/>
            <a:r>
              <a:rPr lang="zh-CN" altLang="en-US" dirty="0" smtClean="0"/>
              <a:t>广域网协议：</a:t>
            </a:r>
            <a:r>
              <a:rPr lang="en-US" altLang="zh-CN" dirty="0" smtClean="0"/>
              <a:t>TCP/IP </a:t>
            </a:r>
          </a:p>
          <a:p>
            <a:pPr lvl="3" eaLnBrk="1" hangingPunct="1"/>
            <a:r>
              <a:rPr lang="en-US" altLang="zh-CN" sz="1800" dirty="0" smtClean="0"/>
              <a:t>(IP</a:t>
            </a:r>
            <a:r>
              <a:rPr lang="zh-CN" altLang="en-US" sz="1800" dirty="0" smtClean="0"/>
              <a:t>、</a:t>
            </a:r>
            <a:r>
              <a:rPr lang="en-US" altLang="zh-CN" sz="1800" dirty="0" smtClean="0"/>
              <a:t>ARP</a:t>
            </a:r>
            <a:r>
              <a:rPr lang="zh-CN" altLang="en-US" sz="1800" dirty="0" smtClean="0"/>
              <a:t>、</a:t>
            </a:r>
            <a:r>
              <a:rPr lang="en-US" altLang="zh-CN" sz="1800" dirty="0" smtClean="0"/>
              <a:t>TCP</a:t>
            </a:r>
            <a:r>
              <a:rPr lang="zh-CN" altLang="en-US" sz="1800" dirty="0" smtClean="0"/>
              <a:t>、</a:t>
            </a:r>
            <a:r>
              <a:rPr lang="en-US" altLang="zh-CN" sz="1800" dirty="0" smtClean="0"/>
              <a:t>UDP</a:t>
            </a:r>
            <a:r>
              <a:rPr lang="zh-CN" altLang="en-US" sz="1800" dirty="0" smtClean="0"/>
              <a:t>、</a:t>
            </a:r>
            <a:r>
              <a:rPr lang="en-US" altLang="zh-CN" sz="1800" dirty="0" smtClean="0"/>
              <a:t>HTTP</a:t>
            </a:r>
            <a:r>
              <a:rPr lang="zh-CN" altLang="en-US" sz="1800" dirty="0" smtClean="0"/>
              <a:t>、</a:t>
            </a:r>
            <a:r>
              <a:rPr lang="en-US" altLang="zh-CN" sz="1800" dirty="0" smtClean="0"/>
              <a:t>SMTP)</a:t>
            </a:r>
            <a:r>
              <a:rPr lang="zh-CN" altLang="en-US" sz="1800" dirty="0" smtClean="0"/>
              <a:t>、</a:t>
            </a:r>
          </a:p>
          <a:p>
            <a:pPr lvl="2" eaLnBrk="1" hangingPunct="1"/>
            <a:r>
              <a:rPr lang="zh-CN" altLang="en-US" dirty="0" smtClean="0"/>
              <a:t>局域网协议</a:t>
            </a:r>
            <a:endParaRPr lang="en-US" altLang="zh-CN" dirty="0" smtClean="0"/>
          </a:p>
          <a:p>
            <a:pPr lvl="3" eaLnBrk="1" hangingPunct="1"/>
            <a:r>
              <a:rPr lang="en-US" altLang="zh-CN" sz="1800" dirty="0" smtClean="0"/>
              <a:t>IPX/SPX——Novell</a:t>
            </a:r>
            <a:r>
              <a:rPr lang="zh-CN" altLang="en-US" sz="1800" dirty="0" smtClean="0"/>
              <a:t>网</a:t>
            </a:r>
          </a:p>
          <a:p>
            <a:pPr lvl="3" eaLnBrk="1" hangingPunct="1"/>
            <a:r>
              <a:rPr lang="en-US" altLang="zh-CN" sz="1800" dirty="0" smtClean="0"/>
              <a:t>NetBEUI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NetBIOS )——</a:t>
            </a:r>
            <a:r>
              <a:rPr lang="zh-CN" altLang="en-US" sz="1800" dirty="0" smtClean="0"/>
              <a:t>微软、</a:t>
            </a:r>
          </a:p>
        </p:txBody>
      </p:sp>
      <p:sp>
        <p:nvSpPr>
          <p:cNvPr id="20484" name="灯片编号占位符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887B77-0E50-414F-BD02-435A828FF0BE}" type="slidenum">
              <a:rPr lang="en-US" altLang="zh-CN" smtClean="0">
                <a:solidFill>
                  <a:schemeClr val="tx1"/>
                </a:solidFill>
                <a:ea typeface="宋体" charset="-122"/>
              </a:rPr>
              <a:pPr/>
              <a:t>7</a:t>
            </a:fld>
            <a:endParaRPr lang="en-US" altLang="zh-CN" smtClean="0">
              <a:solidFill>
                <a:schemeClr val="tx1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2580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836712"/>
            <a:ext cx="8229600" cy="100012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dirty="0" smtClean="0"/>
              <a:t>4.Internet</a:t>
            </a:r>
            <a:r>
              <a:rPr lang="zh-CN" altLang="en-US" dirty="0" smtClean="0"/>
              <a:t>基本知识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8841"/>
            <a:ext cx="8229600" cy="403244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dirty="0" smtClean="0"/>
              <a:t>4</a:t>
            </a:r>
            <a:r>
              <a:rPr lang="zh-CN" altLang="en-US" dirty="0" smtClean="0"/>
              <a:t>、</a:t>
            </a:r>
            <a:r>
              <a:rPr lang="en-US" altLang="zh-CN" dirty="0" smtClean="0"/>
              <a:t>Internet</a:t>
            </a:r>
            <a:r>
              <a:rPr lang="zh-CN" altLang="en-US" dirty="0" smtClean="0"/>
              <a:t>基础知识</a:t>
            </a:r>
          </a:p>
          <a:p>
            <a:pPr lvl="1" eaLnBrk="1" hangingPunct="1"/>
            <a:r>
              <a:rPr lang="en-US" altLang="zh-CN" dirty="0" smtClean="0"/>
              <a:t>(1)Internet</a:t>
            </a:r>
            <a:r>
              <a:rPr lang="zh-CN" altLang="en-US" dirty="0" smtClean="0"/>
              <a:t>简介</a:t>
            </a:r>
            <a:endParaRPr lang="en-US" altLang="zh-CN" dirty="0" smtClean="0"/>
          </a:p>
          <a:p>
            <a:pPr lvl="2" eaLnBrk="1" hangingPunct="1"/>
            <a:r>
              <a:rPr lang="zh-CN" altLang="en-US" dirty="0" smtClean="0"/>
              <a:t>概念</a:t>
            </a:r>
            <a:endParaRPr lang="en-US" altLang="zh-CN" dirty="0" smtClean="0"/>
          </a:p>
          <a:p>
            <a:pPr lvl="3" eaLnBrk="1" hangingPunct="1"/>
            <a:r>
              <a:rPr lang="zh-CN" altLang="en-US" dirty="0" smtClean="0"/>
              <a:t>即因特网、国际互联网</a:t>
            </a:r>
            <a:endParaRPr lang="en-US" altLang="zh-CN" dirty="0" smtClean="0"/>
          </a:p>
          <a:p>
            <a:pPr lvl="3" eaLnBrk="1" hangingPunct="1"/>
            <a:r>
              <a:rPr lang="zh-CN" altLang="en-US" dirty="0" smtClean="0"/>
              <a:t>是目前最大的网络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Internet</a:t>
            </a:r>
            <a:r>
              <a:rPr lang="zh-CN" altLang="en-US" dirty="0" smtClean="0"/>
              <a:t>发展历程</a:t>
            </a:r>
          </a:p>
          <a:p>
            <a:pPr lvl="3"/>
            <a:r>
              <a:rPr lang="zh-CN" altLang="en-US" dirty="0" smtClean="0"/>
              <a:t>起源于</a:t>
            </a:r>
            <a:r>
              <a:rPr lang="en-US" altLang="zh-CN" dirty="0" smtClean="0"/>
              <a:t>ARPANET</a:t>
            </a:r>
            <a:r>
              <a:rPr lang="zh-CN" altLang="en-US" dirty="0" smtClean="0"/>
              <a:t>； </a:t>
            </a:r>
            <a:r>
              <a:rPr lang="en-US" altLang="zh-CN" dirty="0" smtClean="0"/>
              <a:t>Internet</a:t>
            </a:r>
            <a:r>
              <a:rPr lang="zh-CN" altLang="en-US" dirty="0" smtClean="0"/>
              <a:t>开始商业化。</a:t>
            </a:r>
            <a:endParaRPr lang="en-US" altLang="zh-CN" dirty="0" smtClean="0"/>
          </a:p>
        </p:txBody>
      </p:sp>
      <p:sp>
        <p:nvSpPr>
          <p:cNvPr id="21508" name="灯片编号占位符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9424E0-BDAC-4932-93E4-2F2A16F71B7D}" type="slidenum">
              <a:rPr lang="en-US" altLang="zh-CN" smtClean="0">
                <a:solidFill>
                  <a:schemeClr val="tx1"/>
                </a:solidFill>
                <a:ea typeface="宋体" charset="-122"/>
              </a:rPr>
              <a:pPr/>
              <a:t>8</a:t>
            </a:fld>
            <a:endParaRPr lang="en-US" altLang="zh-CN" smtClean="0">
              <a:solidFill>
                <a:schemeClr val="tx1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5914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764704"/>
            <a:ext cx="8229600" cy="1000126"/>
          </a:xfrm>
        </p:spPr>
        <p:txBody>
          <a:bodyPr/>
          <a:lstStyle/>
          <a:p>
            <a:r>
              <a:rPr lang="en-US" altLang="zh-CN" dirty="0" smtClean="0"/>
              <a:t>4.Internet</a:t>
            </a:r>
            <a:r>
              <a:rPr lang="zh-CN" altLang="en-US" dirty="0" smtClean="0"/>
              <a:t>基本知识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/>
            <a:r>
              <a:rPr lang="en-US" altLang="zh-CN" dirty="0" smtClean="0"/>
              <a:t>(2)Internet</a:t>
            </a:r>
            <a:r>
              <a:rPr lang="zh-CN" altLang="en-US" dirty="0" smtClean="0"/>
              <a:t>提供的各种服务</a:t>
            </a:r>
          </a:p>
          <a:p>
            <a:pPr lvl="2" eaLnBrk="1" hangingPunct="1"/>
            <a:r>
              <a:rPr lang="en-US" altLang="zh-CN" dirty="0" smtClean="0"/>
              <a:t>HTTP: Web</a:t>
            </a:r>
            <a:r>
              <a:rPr lang="zh-CN" altLang="en-US" dirty="0" smtClean="0"/>
              <a:t>服务（网页）</a:t>
            </a:r>
          </a:p>
          <a:p>
            <a:pPr lvl="2" eaLnBrk="1" hangingPunct="1"/>
            <a:r>
              <a:rPr lang="en-US" altLang="zh-CN" dirty="0" smtClean="0"/>
              <a:t>Ftp: </a:t>
            </a:r>
            <a:r>
              <a:rPr lang="zh-CN" altLang="en-US" dirty="0" smtClean="0"/>
              <a:t>文件传输</a:t>
            </a:r>
          </a:p>
          <a:p>
            <a:pPr lvl="2" eaLnBrk="1" hangingPunct="1"/>
            <a:r>
              <a:rPr lang="en-US" altLang="zh-CN" dirty="0" smtClean="0"/>
              <a:t>SMTP</a:t>
            </a:r>
            <a:r>
              <a:rPr lang="zh-CN" altLang="en-US" dirty="0" smtClean="0"/>
              <a:t>：发送</a:t>
            </a:r>
            <a:r>
              <a:rPr lang="en-US" altLang="zh-CN" dirty="0" smtClean="0"/>
              <a:t>Email</a:t>
            </a:r>
          </a:p>
          <a:p>
            <a:pPr lvl="2" eaLnBrk="1" hangingPunct="1"/>
            <a:r>
              <a:rPr lang="en-US" altLang="zh-CN" dirty="0" smtClean="0"/>
              <a:t>Telnet</a:t>
            </a:r>
            <a:r>
              <a:rPr lang="zh-CN" altLang="en-US" dirty="0" smtClean="0"/>
              <a:t>：远程登录</a:t>
            </a:r>
          </a:p>
          <a:p>
            <a:pPr lvl="2" eaLnBrk="1" hangingPunct="1"/>
            <a:r>
              <a:rPr lang="en-US" altLang="zh-CN" dirty="0" smtClean="0"/>
              <a:t>BBS: </a:t>
            </a:r>
            <a:r>
              <a:rPr lang="zh-CN" altLang="en-US" dirty="0" smtClean="0"/>
              <a:t>电子公告板</a:t>
            </a:r>
          </a:p>
          <a:p>
            <a:pPr lvl="2" eaLnBrk="1" hangingPunct="1"/>
            <a:r>
              <a:rPr lang="en-US" altLang="zh-CN" dirty="0" smtClean="0"/>
              <a:t>News: </a:t>
            </a:r>
            <a:r>
              <a:rPr lang="zh-CN" altLang="en-US" dirty="0" smtClean="0"/>
              <a:t>新闻组</a:t>
            </a:r>
            <a:endParaRPr lang="en-US" altLang="zh-CN" dirty="0" smtClean="0"/>
          </a:p>
        </p:txBody>
      </p:sp>
      <p:sp>
        <p:nvSpPr>
          <p:cNvPr id="22532" name="灯片编号占位符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D730A8-8C35-4950-B194-D2C693A32344}" type="slidenum">
              <a:rPr lang="en-US" altLang="zh-CN" smtClean="0">
                <a:solidFill>
                  <a:schemeClr val="tx1"/>
                </a:solidFill>
                <a:ea typeface="宋体" charset="-122"/>
              </a:rPr>
              <a:pPr/>
              <a:t>9</a:t>
            </a:fld>
            <a:endParaRPr lang="en-US" altLang="zh-CN" smtClean="0">
              <a:solidFill>
                <a:schemeClr val="tx1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4572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1921</Words>
  <Application>Microsoft Office PowerPoint</Application>
  <PresentationFormat>全屏显示(4:3)</PresentationFormat>
  <Paragraphs>325</Paragraphs>
  <Slides>33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Office 主题​​</vt:lpstr>
      <vt:lpstr>PowerPoint 演示文稿</vt:lpstr>
      <vt:lpstr>第7章  计算机网络</vt:lpstr>
      <vt:lpstr>1、网络的形成与发展</vt:lpstr>
      <vt:lpstr>1、网络的形成与发展</vt:lpstr>
      <vt:lpstr>2.计算机网络的用途与类别</vt:lpstr>
      <vt:lpstr>2.网络的用途与类别</vt:lpstr>
      <vt:lpstr>3.网络协议的概念</vt:lpstr>
      <vt:lpstr>4.Internet基本知识</vt:lpstr>
      <vt:lpstr>4.Internet基本知识</vt:lpstr>
      <vt:lpstr>4.Internet基本知识</vt:lpstr>
      <vt:lpstr>5.IP地址的概念</vt:lpstr>
      <vt:lpstr>5.IP地址的概念</vt:lpstr>
      <vt:lpstr>6.域名的概念</vt:lpstr>
      <vt:lpstr>6.域名的概念</vt:lpstr>
      <vt:lpstr>6.域名的概念</vt:lpstr>
      <vt:lpstr>7. IP地址配置的关键信息</vt:lpstr>
      <vt:lpstr>8.网络配置与测量</vt:lpstr>
      <vt:lpstr>8.网络配置与测量</vt:lpstr>
      <vt:lpstr>9.网页服务的概念</vt:lpstr>
      <vt:lpstr>9.网页服务的概念</vt:lpstr>
      <vt:lpstr>10.IE基本应用</vt:lpstr>
      <vt:lpstr>10.IE基本应用</vt:lpstr>
      <vt:lpstr>10.IE基本应用</vt:lpstr>
      <vt:lpstr>10.IE基本应用</vt:lpstr>
      <vt:lpstr>10.IE基本应用</vt:lpstr>
      <vt:lpstr>11.电子邮件知识</vt:lpstr>
      <vt:lpstr>11.电子邮件知识</vt:lpstr>
      <vt:lpstr>11.电子邮件知识</vt:lpstr>
      <vt:lpstr>11.电子邮件知识</vt:lpstr>
      <vt:lpstr>12.因特网的其他服务</vt:lpstr>
      <vt:lpstr>12.因特网的其他服务</vt:lpstr>
      <vt:lpstr>小结</vt:lpstr>
      <vt:lpstr>小结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Xiongyu</dc:creator>
  <cp:lastModifiedBy>maxl</cp:lastModifiedBy>
  <cp:revision>22</cp:revision>
  <dcterms:created xsi:type="dcterms:W3CDTF">2013-12-18T08:31:28Z</dcterms:created>
  <dcterms:modified xsi:type="dcterms:W3CDTF">2014-01-01T12:11:04Z</dcterms:modified>
</cp:coreProperties>
</file>