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2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32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>
              <a:buFont typeface="Wingdings" pitchFamily="2" charset="2"/>
              <a:buChar char="n"/>
              <a:defRPr sz="2800" b="1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ü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8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enwen.soso.com/z/Search.e?sp=S%E9%87%87%E6%A0%B7%E9%A2%91%E7%8E%87&amp;ch=w.search.yjjlink&amp;cid=w.search.yjjlin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764704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4.</a:t>
            </a:r>
            <a:r>
              <a:rPr lang="zh-CN" altLang="en-US" sz="3600" dirty="0" smtClean="0"/>
              <a:t>多媒体文件及其格式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dirty="0" smtClean="0"/>
              <a:t>4</a:t>
            </a:r>
            <a:r>
              <a:rPr lang="zh-CN" altLang="en-US" dirty="0" smtClean="0"/>
              <a:t>、多媒体文件格式</a:t>
            </a:r>
          </a:p>
          <a:p>
            <a:pPr lvl="1" eaLnBrk="1" hangingPunct="1"/>
            <a:r>
              <a:rPr lang="zh-CN" altLang="en-US" dirty="0" smtClean="0"/>
              <a:t>图像文件格式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JPG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PNG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BMP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GIF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PCX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TIF</a:t>
            </a:r>
          </a:p>
          <a:p>
            <a:pPr lvl="1" eaLnBrk="1" hangingPunct="1"/>
            <a:r>
              <a:rPr lang="zh-CN" altLang="en-US" dirty="0" smtClean="0"/>
              <a:t>音频格式：</a:t>
            </a:r>
          </a:p>
          <a:p>
            <a:pPr lvl="2" eaLnBrk="1" hangingPunct="1"/>
            <a:r>
              <a:rPr lang="en-US" altLang="zh-CN" dirty="0" smtClean="0"/>
              <a:t>.midi</a:t>
            </a:r>
            <a:r>
              <a:rPr lang="zh-CN" altLang="en-US" dirty="0" smtClean="0"/>
              <a:t>或</a:t>
            </a:r>
            <a:r>
              <a:rPr lang="en-US" altLang="zh-CN" dirty="0" smtClean="0"/>
              <a:t>.mid  .wav  .mp3  </a:t>
            </a:r>
          </a:p>
          <a:p>
            <a:pPr lvl="2" eaLnBrk="1" hangingPunct="1"/>
            <a:r>
              <a:rPr lang="en-US" altLang="zh-CN" dirty="0" smtClean="0"/>
              <a:t>.</a:t>
            </a:r>
            <a:r>
              <a:rPr lang="en-US" altLang="zh-CN" dirty="0" err="1" smtClean="0"/>
              <a:t>ra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.ram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.rpm   AIFF  AU  WMA</a:t>
            </a:r>
          </a:p>
          <a:p>
            <a:pPr lvl="1" eaLnBrk="1" hangingPunct="1"/>
            <a:r>
              <a:rPr lang="zh-CN" altLang="en-US" dirty="0" smtClean="0"/>
              <a:t>视频格式：</a:t>
            </a:r>
          </a:p>
          <a:p>
            <a:pPr lvl="2" eaLnBrk="1" hangingPunct="1"/>
            <a:r>
              <a:rPr lang="en-US" altLang="zh-CN" dirty="0" smtClean="0"/>
              <a:t>.</a:t>
            </a:r>
            <a:r>
              <a:rPr lang="en-US" altLang="zh-CN" dirty="0" err="1" smtClean="0"/>
              <a:t>avi</a:t>
            </a:r>
            <a:r>
              <a:rPr lang="en-US" altLang="zh-CN" dirty="0" smtClean="0"/>
              <a:t>   .mpeg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.mpg</a:t>
            </a:r>
            <a:r>
              <a:rPr lang="zh-CN" altLang="en-US" dirty="0" smtClean="0"/>
              <a:t>或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dat</a:t>
            </a:r>
            <a:r>
              <a:rPr lang="en-US" altLang="zh-CN" dirty="0" smtClean="0"/>
              <a:t>  </a:t>
            </a:r>
          </a:p>
          <a:p>
            <a:pPr lvl="2" eaLnBrk="1" hangingPunct="1"/>
            <a:r>
              <a:rPr lang="en-US" altLang="zh-CN" dirty="0" smtClean="0"/>
              <a:t>.</a:t>
            </a:r>
            <a:r>
              <a:rPr lang="en-US" altLang="zh-CN" dirty="0" err="1" smtClean="0"/>
              <a:t>rm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.ram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</a:t>
            </a:r>
            <a:r>
              <a:rPr lang="en-US" altLang="zh-CN" dirty="0" err="1" smtClean="0"/>
              <a:t>rmvb</a:t>
            </a:r>
            <a:r>
              <a:rPr lang="en-US" altLang="zh-CN" dirty="0" smtClean="0"/>
              <a:t>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ASF  </a:t>
            </a:r>
            <a:r>
              <a:rPr lang="en-US" altLang="zh-CN" dirty="0" err="1" smtClean="0"/>
              <a:t>DivX</a:t>
            </a:r>
            <a:r>
              <a:rPr lang="en-US" altLang="zh-CN" dirty="0" smtClean="0"/>
              <a:t>  WMV</a:t>
            </a:r>
          </a:p>
          <a:p>
            <a:pPr lvl="2"/>
            <a:r>
              <a:rPr lang="en-US" altLang="zh-CN" dirty="0" smtClean="0"/>
              <a:t>.</a:t>
            </a:r>
            <a:r>
              <a:rPr lang="en-US" altLang="zh-CN" dirty="0" err="1" smtClean="0"/>
              <a:t>mov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flv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注意：</a:t>
            </a:r>
          </a:p>
          <a:p>
            <a:pPr lvl="2" eaLnBrk="1" hangingPunct="1"/>
            <a:r>
              <a:rPr lang="zh-CN" altLang="en-US" dirty="0" smtClean="0"/>
              <a:t>大多数多媒体文档已经被压缩过，因此压缩这类文档往往不能得到较好的效果。</a:t>
            </a:r>
          </a:p>
          <a:p>
            <a:pPr lvl="3" eaLnBrk="1" hangingPunct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271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836712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4000" dirty="0" smtClean="0"/>
              <a:t>5</a:t>
            </a:r>
            <a:r>
              <a:rPr lang="zh-CN" altLang="en-US" sz="4000" dirty="0" smtClean="0"/>
              <a:t>、多媒体的常见技术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596" y="1916832"/>
            <a:ext cx="8229600" cy="46696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5</a:t>
            </a:r>
            <a:r>
              <a:rPr lang="zh-CN" altLang="en-US" dirty="0" smtClean="0"/>
              <a:t>、多媒体的常见技术</a:t>
            </a:r>
          </a:p>
          <a:p>
            <a:pPr lvl="1" eaLnBrk="1" hangingPunct="1"/>
            <a:r>
              <a:rPr lang="en-US" altLang="zh-CN" dirty="0" smtClean="0"/>
              <a:t>(1)</a:t>
            </a:r>
            <a:r>
              <a:rPr lang="zh-CN" altLang="en-US" dirty="0" smtClean="0"/>
              <a:t>多媒体素材采集</a:t>
            </a:r>
          </a:p>
          <a:p>
            <a:pPr lvl="2" eaLnBrk="1" hangingPunct="1"/>
            <a:r>
              <a:rPr lang="zh-CN" altLang="en-US" dirty="0" smtClean="0"/>
              <a:t>工具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数码照相机</a:t>
            </a:r>
          </a:p>
          <a:p>
            <a:pPr lvl="3"/>
            <a:r>
              <a:rPr lang="zh-CN" altLang="en-US" dirty="0" smtClean="0"/>
              <a:t>数码摄像机</a:t>
            </a:r>
          </a:p>
          <a:p>
            <a:pPr lvl="3"/>
            <a:r>
              <a:rPr lang="zh-CN" altLang="en-US" dirty="0" smtClean="0"/>
              <a:t>录音笔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媒体素材采集与处理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采集数据（原始数据）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有损压缩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允许丢失一些细节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0201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多媒体的常见技术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图像素材的主要指标</a:t>
            </a:r>
            <a:endParaRPr lang="en-US" altLang="zh-CN" dirty="0" smtClean="0"/>
          </a:p>
          <a:p>
            <a:pPr lvl="2"/>
            <a:r>
              <a:rPr lang="zh-CN" altLang="en-US" dirty="0"/>
              <a:t>两</a:t>
            </a:r>
            <a:r>
              <a:rPr lang="zh-CN" altLang="en-US" dirty="0" smtClean="0"/>
              <a:t>个关键指标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分辨率</a:t>
            </a:r>
            <a:endParaRPr lang="en-US" altLang="zh-CN" dirty="0" smtClean="0"/>
          </a:p>
          <a:p>
            <a:pPr lvl="4"/>
            <a:r>
              <a:rPr lang="zh-CN" altLang="en-US" dirty="0"/>
              <a:t>列</a:t>
            </a:r>
            <a:r>
              <a:rPr lang="zh-CN" altLang="en-US" dirty="0" smtClean="0"/>
              <a:t>数*行数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颜色深度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压缩存放</a:t>
            </a:r>
            <a:r>
              <a:rPr lang="en-US" altLang="zh-CN" dirty="0" smtClean="0"/>
              <a:t>——JPG</a:t>
            </a:r>
            <a:r>
              <a:rPr lang="zh-CN" altLang="en-US" dirty="0" smtClean="0"/>
              <a:t>格式、</a:t>
            </a:r>
            <a:r>
              <a:rPr lang="en-US" altLang="zh-CN" dirty="0" smtClean="0"/>
              <a:t>PNG</a:t>
            </a:r>
            <a:r>
              <a:rPr lang="zh-CN" altLang="en-US" dirty="0" smtClean="0"/>
              <a:t>格式、</a:t>
            </a:r>
            <a:r>
              <a:rPr lang="en-US" altLang="zh-CN" dirty="0" smtClean="0"/>
              <a:t>GIF</a:t>
            </a:r>
            <a:r>
              <a:rPr lang="zh-CN" altLang="en-US" dirty="0" smtClean="0"/>
              <a:t>格式等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(3)</a:t>
            </a:r>
            <a:r>
              <a:rPr lang="zh-CN" altLang="en-US" dirty="0" smtClean="0"/>
              <a:t>音频材料的主要指标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两个关键指标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采样率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码率</a:t>
            </a:r>
            <a:r>
              <a:rPr lang="en-US" altLang="zh-CN" dirty="0" smtClean="0"/>
              <a:t>——</a:t>
            </a:r>
          </a:p>
          <a:p>
            <a:pPr lvl="4"/>
            <a:r>
              <a:rPr lang="zh-CN" altLang="en-US" dirty="0" smtClean="0"/>
              <a:t>主通过压缩的程度体现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常见数字化音频文件的音质标准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3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多媒体的常见技术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lvl="1" fontAlgn="auto">
              <a:spcAft>
                <a:spcPts val="0"/>
              </a:spcAft>
              <a:buFont typeface="Wingdings 2"/>
              <a:buChar char=""/>
              <a:defRPr/>
            </a:pPr>
            <a:r>
              <a:rPr lang="zh-CN" altLang="en-US" dirty="0"/>
              <a:t>常见的数字化声音的质量标准</a:t>
            </a:r>
            <a:endParaRPr lang="en-US" altLang="zh-CN" dirty="0"/>
          </a:p>
          <a:p>
            <a:pPr lvl="2" fontAlgn="auto">
              <a:spcAft>
                <a:spcPts val="0"/>
              </a:spcAft>
              <a:buFont typeface="Wingdings 2"/>
              <a:buChar char=""/>
              <a:defRPr/>
            </a:pPr>
            <a:r>
              <a:rPr lang="zh-CN" altLang="en-US" dirty="0"/>
              <a:t>高品质的音乐会的数字化音质标准：</a:t>
            </a:r>
            <a:endParaRPr lang="en-US" altLang="zh-CN" dirty="0"/>
          </a:p>
          <a:p>
            <a:pPr lvl="3" fontAlgn="auto">
              <a:spcAft>
                <a:spcPts val="0"/>
              </a:spcAft>
              <a:buFont typeface="Wingdings 2"/>
              <a:buChar char=""/>
              <a:defRPr/>
            </a:pPr>
            <a:r>
              <a:rPr lang="zh-CN" altLang="en-US" dirty="0"/>
              <a:t>使用</a:t>
            </a:r>
            <a:r>
              <a:rPr lang="en-US" altLang="zh-CN" dirty="0"/>
              <a:t>48KHz</a:t>
            </a:r>
            <a:r>
              <a:rPr lang="zh-CN" altLang="en-US" dirty="0"/>
              <a:t>的采样频率、</a:t>
            </a:r>
            <a:r>
              <a:rPr lang="en-US" altLang="zh-CN" dirty="0"/>
              <a:t>16Bit</a:t>
            </a:r>
            <a:r>
              <a:rPr lang="zh-CN" altLang="en-US" dirty="0"/>
              <a:t>的量化等级和多声道采样，比特率在</a:t>
            </a:r>
            <a:r>
              <a:rPr lang="en-US" altLang="zh-CN" dirty="0"/>
              <a:t>320Kbps</a:t>
            </a:r>
            <a:r>
              <a:rPr lang="zh-CN" altLang="en-US" dirty="0"/>
              <a:t>左右。</a:t>
            </a:r>
          </a:p>
          <a:p>
            <a:pPr lvl="2" fontAlgn="auto">
              <a:spcAft>
                <a:spcPts val="0"/>
              </a:spcAft>
              <a:buFont typeface="Wingdings 2"/>
              <a:buChar char=""/>
              <a:defRPr/>
            </a:pPr>
            <a:r>
              <a:rPr lang="zh-CN" altLang="en-US" dirty="0"/>
              <a:t>普通音质</a:t>
            </a:r>
            <a:r>
              <a:rPr lang="en-US" altLang="zh-CN" dirty="0"/>
              <a:t>CD</a:t>
            </a:r>
            <a:r>
              <a:rPr lang="zh-CN" altLang="en-US" dirty="0"/>
              <a:t>的数字化音质标准：</a:t>
            </a:r>
            <a:endParaRPr lang="en-US" altLang="zh-CN" dirty="0"/>
          </a:p>
          <a:p>
            <a:pPr lvl="3" fontAlgn="auto">
              <a:spcAft>
                <a:spcPts val="0"/>
              </a:spcAft>
              <a:buFont typeface="Wingdings 2"/>
              <a:buChar char=""/>
              <a:defRPr/>
            </a:pPr>
            <a:r>
              <a:rPr lang="zh-CN" altLang="en-US" dirty="0"/>
              <a:t>采样频率</a:t>
            </a:r>
            <a:r>
              <a:rPr lang="en-US" altLang="zh-CN" dirty="0"/>
              <a:t>44.1K</a:t>
            </a:r>
            <a:r>
              <a:rPr lang="en-US" altLang="zh-CN" dirty="0">
                <a:hlinkClick r:id="rId2"/>
              </a:rPr>
              <a:t>Hz</a:t>
            </a:r>
            <a:r>
              <a:rPr lang="zh-CN" altLang="en-US" dirty="0"/>
              <a:t>，</a:t>
            </a:r>
            <a:r>
              <a:rPr lang="en-US" altLang="zh-CN" dirty="0"/>
              <a:t>16bit</a:t>
            </a:r>
            <a:r>
              <a:rPr lang="zh-CN" altLang="en-US" dirty="0"/>
              <a:t>量化等级，</a:t>
            </a:r>
            <a:r>
              <a:rPr lang="en-US" altLang="zh-CN" dirty="0"/>
              <a:t>2</a:t>
            </a:r>
            <a:r>
              <a:rPr lang="zh-CN" altLang="en-US" dirty="0"/>
              <a:t>声道，最终的比特率为</a:t>
            </a:r>
            <a:r>
              <a:rPr lang="en-US" altLang="zh-CN" dirty="0"/>
              <a:t>128Kbps</a:t>
            </a:r>
            <a:r>
              <a:rPr lang="zh-CN" altLang="en-US" dirty="0"/>
              <a:t>以上。</a:t>
            </a:r>
          </a:p>
          <a:p>
            <a:pPr lvl="2" fontAlgn="auto">
              <a:spcAft>
                <a:spcPts val="0"/>
              </a:spcAft>
              <a:buFont typeface="Wingdings 2"/>
              <a:buChar char=""/>
              <a:defRPr/>
            </a:pPr>
            <a:r>
              <a:rPr lang="zh-CN" altLang="en-US" dirty="0"/>
              <a:t>调频收音机的数字化音质（</a:t>
            </a:r>
            <a:r>
              <a:rPr lang="en-US" altLang="zh-CN" dirty="0"/>
              <a:t>FM Radio</a:t>
            </a:r>
            <a:r>
              <a:rPr lang="zh-CN" altLang="en-US" dirty="0"/>
              <a:t>）标准：</a:t>
            </a:r>
            <a:endParaRPr lang="en-US" altLang="zh-CN" dirty="0"/>
          </a:p>
          <a:p>
            <a:pPr lvl="3" fontAlgn="auto">
              <a:spcAft>
                <a:spcPts val="0"/>
              </a:spcAft>
              <a:buFont typeface="Wingdings 2"/>
              <a:buChar char=""/>
              <a:defRPr/>
            </a:pPr>
            <a:r>
              <a:rPr lang="zh-CN" altLang="en-US" dirty="0"/>
              <a:t>采样频率</a:t>
            </a:r>
            <a:r>
              <a:rPr lang="en-US" altLang="zh-CN" dirty="0"/>
              <a:t>22.05KHz</a:t>
            </a:r>
            <a:r>
              <a:rPr lang="zh-CN" altLang="en-US" dirty="0"/>
              <a:t>，</a:t>
            </a:r>
            <a:r>
              <a:rPr lang="en-US" altLang="zh-CN" dirty="0"/>
              <a:t>16</a:t>
            </a:r>
            <a:r>
              <a:rPr lang="zh-CN" altLang="en-US" dirty="0"/>
              <a:t>位量化位数，单声道或者双声道，编码后的比特率为</a:t>
            </a:r>
            <a:r>
              <a:rPr lang="en-US" altLang="zh-CN" dirty="0"/>
              <a:t>64Kbps</a:t>
            </a:r>
            <a:r>
              <a:rPr lang="zh-CN" altLang="en-US" dirty="0"/>
              <a:t>。</a:t>
            </a:r>
          </a:p>
          <a:p>
            <a:pPr lvl="2" fontAlgn="auto">
              <a:spcAft>
                <a:spcPts val="0"/>
              </a:spcAft>
              <a:buFont typeface="Wingdings 2"/>
              <a:buChar char=""/>
              <a:defRPr/>
            </a:pPr>
            <a:r>
              <a:rPr lang="zh-CN" altLang="en-US" dirty="0"/>
              <a:t>低质量话音的数字化音质标准：</a:t>
            </a:r>
            <a:endParaRPr lang="en-US" altLang="zh-CN" dirty="0"/>
          </a:p>
          <a:p>
            <a:pPr lvl="3" fontAlgn="auto">
              <a:spcAft>
                <a:spcPts val="0"/>
              </a:spcAft>
              <a:buFont typeface="Wingdings 2"/>
              <a:buChar char=""/>
              <a:defRPr/>
            </a:pPr>
            <a:r>
              <a:rPr lang="zh-CN" altLang="en-US" dirty="0"/>
              <a:t>采样频率</a:t>
            </a:r>
            <a:r>
              <a:rPr lang="en-US" altLang="zh-CN" dirty="0"/>
              <a:t>8KHz</a:t>
            </a:r>
            <a:r>
              <a:rPr lang="zh-CN" altLang="en-US" dirty="0"/>
              <a:t>，量化位数</a:t>
            </a:r>
            <a:r>
              <a:rPr lang="en-US" altLang="zh-CN" dirty="0"/>
              <a:t>16</a:t>
            </a:r>
            <a:r>
              <a:rPr lang="zh-CN" altLang="en-US" dirty="0"/>
              <a:t>位，单声道；编码后的比特率最低为</a:t>
            </a:r>
            <a:r>
              <a:rPr lang="en-US" altLang="zh-CN" dirty="0"/>
              <a:t>8Kbps</a:t>
            </a:r>
            <a:r>
              <a:rPr lang="zh-CN" altLang="en-US" dirty="0"/>
              <a:t>，最高为</a:t>
            </a:r>
            <a:r>
              <a:rPr lang="en-US" altLang="zh-CN" dirty="0"/>
              <a:t>64Kbps</a:t>
            </a:r>
            <a:r>
              <a:rPr lang="zh-CN" altLang="en-US" dirty="0"/>
              <a:t>。</a:t>
            </a:r>
          </a:p>
          <a:p>
            <a:pPr lvl="2" fontAlgn="auto">
              <a:spcAft>
                <a:spcPts val="0"/>
              </a:spcAft>
              <a:buFont typeface="Wingdings 2"/>
              <a:buChar char=""/>
              <a:defRPr/>
            </a:pPr>
            <a:r>
              <a:rPr lang="zh-CN" altLang="en-US" dirty="0"/>
              <a:t>电话话音的数字化音质标准：</a:t>
            </a:r>
            <a:endParaRPr lang="en-US" altLang="zh-CN" dirty="0"/>
          </a:p>
          <a:p>
            <a:pPr lvl="3" fontAlgn="auto">
              <a:spcAft>
                <a:spcPts val="0"/>
              </a:spcAft>
              <a:buFont typeface="Wingdings 2"/>
              <a:buChar char=""/>
              <a:defRPr/>
            </a:pPr>
            <a:r>
              <a:rPr lang="en-US" altLang="zh-CN" dirty="0"/>
              <a:t>8KHz</a:t>
            </a:r>
            <a:r>
              <a:rPr lang="zh-CN" altLang="en-US" dirty="0"/>
              <a:t>的采样频率，</a:t>
            </a:r>
            <a:r>
              <a:rPr lang="en-US" altLang="zh-CN" dirty="0"/>
              <a:t>8bit</a:t>
            </a:r>
            <a:r>
              <a:rPr lang="zh-CN" altLang="en-US" dirty="0"/>
              <a:t>量化等级，单声道；编码后的比特率最高为</a:t>
            </a:r>
            <a:r>
              <a:rPr lang="en-US" altLang="zh-CN" dirty="0"/>
              <a:t>64Kbps</a:t>
            </a:r>
            <a:r>
              <a:rPr lang="zh-CN" altLang="en-US" dirty="0"/>
              <a:t>，最低为</a:t>
            </a:r>
            <a:r>
              <a:rPr lang="en-US" altLang="zh-CN" dirty="0"/>
              <a:t>8Kbps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7400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多媒体素材的常见操作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altLang="zh-CN" sz="2400" dirty="0" smtClean="0"/>
              <a:t>(1)</a:t>
            </a:r>
            <a:r>
              <a:rPr lang="zh-CN" altLang="en-US" sz="2400" dirty="0" smtClean="0"/>
              <a:t>数字化媒体材料的常见处理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格式转化</a:t>
            </a:r>
            <a:endParaRPr lang="en-US" altLang="zh-CN" sz="2000" dirty="0" smtClean="0"/>
          </a:p>
          <a:p>
            <a:pPr lvl="3"/>
            <a:r>
              <a:rPr lang="zh-CN" altLang="en-US" sz="1800" dirty="0" smtClean="0"/>
              <a:t>图像格式转化</a:t>
            </a:r>
            <a:endParaRPr lang="en-US" altLang="zh-CN" sz="1800" dirty="0" smtClean="0"/>
          </a:p>
          <a:p>
            <a:pPr lvl="4"/>
            <a:r>
              <a:rPr lang="zh-CN" altLang="en-US" sz="1800" dirty="0" smtClean="0"/>
              <a:t>画图工具、</a:t>
            </a:r>
            <a:r>
              <a:rPr lang="en-US" altLang="zh-CN" sz="1800" dirty="0" smtClean="0"/>
              <a:t>Photoshop</a:t>
            </a:r>
            <a:r>
              <a:rPr lang="zh-CN" altLang="en-US" sz="1800" dirty="0" smtClean="0"/>
              <a:t>等软件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音频视频格式转化</a:t>
            </a:r>
            <a:endParaRPr lang="en-US" altLang="zh-CN" sz="1800" dirty="0" smtClean="0"/>
          </a:p>
          <a:p>
            <a:pPr lvl="4"/>
            <a:r>
              <a:rPr lang="zh-CN" altLang="en-US" sz="1800" dirty="0" smtClean="0"/>
              <a:t>格式工厂 等</a:t>
            </a:r>
            <a:endParaRPr lang="en-US" altLang="zh-CN" sz="1800" dirty="0" smtClean="0"/>
          </a:p>
          <a:p>
            <a:pPr lvl="2"/>
            <a:r>
              <a:rPr lang="zh-CN" altLang="en-US" sz="2000" dirty="0" smtClean="0"/>
              <a:t>编辑</a:t>
            </a:r>
            <a:endParaRPr lang="en-US" altLang="zh-CN" sz="2000" dirty="0" smtClean="0"/>
          </a:p>
          <a:p>
            <a:pPr lvl="3"/>
            <a:r>
              <a:rPr lang="zh-CN" altLang="en-US" sz="1800" dirty="0" smtClean="0"/>
              <a:t>图像的处理</a:t>
            </a:r>
            <a:endParaRPr lang="en-US" altLang="zh-CN" sz="1800" dirty="0" smtClean="0"/>
          </a:p>
          <a:p>
            <a:pPr lvl="4"/>
            <a:r>
              <a:rPr lang="zh-CN" altLang="en-US" sz="1800" dirty="0" smtClean="0"/>
              <a:t>修补、调整、拼接等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音频剪辑的处理</a:t>
            </a:r>
            <a:endParaRPr lang="en-US" altLang="zh-CN" sz="1800" dirty="0" smtClean="0"/>
          </a:p>
          <a:p>
            <a:pPr lvl="4"/>
            <a:r>
              <a:rPr lang="en-US" altLang="zh-CN" sz="1800" dirty="0" err="1" smtClean="0"/>
              <a:t>GoldWave</a:t>
            </a:r>
            <a:r>
              <a:rPr lang="en-US" altLang="zh-CN" sz="1800" dirty="0" smtClean="0"/>
              <a:t>    Audition </a:t>
            </a:r>
          </a:p>
          <a:p>
            <a:pPr lvl="3"/>
            <a:r>
              <a:rPr lang="zh-CN" altLang="en-US" sz="1800" dirty="0" smtClean="0"/>
              <a:t>视频剪辑的处理</a:t>
            </a:r>
            <a:endParaRPr lang="en-US" altLang="zh-CN" sz="1800" dirty="0" smtClean="0"/>
          </a:p>
          <a:p>
            <a:pPr lvl="4"/>
            <a:r>
              <a:rPr lang="en-US" altLang="zh-CN" sz="1800" dirty="0" smtClean="0"/>
              <a:t>Windows7 </a:t>
            </a:r>
            <a:r>
              <a:rPr lang="zh-CN" altLang="en-US" sz="1800" dirty="0" smtClean="0"/>
              <a:t>影音制作、</a:t>
            </a:r>
            <a:r>
              <a:rPr lang="en-US" altLang="zh-CN" sz="1800" dirty="0" smtClean="0"/>
              <a:t>Premiere</a:t>
            </a:r>
            <a:r>
              <a:rPr lang="zh-CN" altLang="en-US" sz="1800" smtClean="0"/>
              <a:t>、绘声绘影等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40348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6</a:t>
            </a:r>
            <a:r>
              <a:rPr lang="en-US" altLang="zh-CN" dirty="0" smtClean="0"/>
              <a:t>.</a:t>
            </a:r>
            <a:r>
              <a:rPr lang="zh-CN" altLang="en-US" dirty="0" smtClean="0"/>
              <a:t>多媒体素材常见操作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实例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实例</a:t>
            </a:r>
            <a:r>
              <a:rPr lang="en-US" altLang="zh-CN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en-US" altLang="zh-CN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CN" altLang="zh-CN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以格式工厂实现数字化媒体材料的格式转化。</a:t>
            </a:r>
            <a:endParaRPr lang="en-US" altLang="zh-CN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CN" altLang="en-US" sz="2400" dirty="0" smtClean="0"/>
              <a:t>实例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3"/>
            <a:r>
              <a:rPr lang="zh-CN" altLang="en-US" dirty="0" smtClean="0"/>
              <a:t>以“画图”工具进行图像转存与调整。</a:t>
            </a:r>
            <a:endParaRPr lang="en-US" altLang="zh-CN" sz="2000" dirty="0" smtClean="0">
              <a:effectLst/>
            </a:endParaRPr>
          </a:p>
          <a:p>
            <a:pPr lvl="3"/>
            <a:r>
              <a:rPr lang="zh-CN" altLang="en-US" dirty="0" smtClean="0"/>
              <a:t>以“画图”工具裁剪图像。</a:t>
            </a:r>
            <a:endParaRPr lang="en-US" altLang="zh-CN" dirty="0" smtClean="0"/>
          </a:p>
          <a:p>
            <a:pPr lvl="3"/>
            <a:r>
              <a:rPr lang="zh-CN" altLang="en-US" sz="2000" dirty="0" smtClean="0">
                <a:effectLst/>
              </a:rPr>
              <a:t>屏幕截图工具与</a:t>
            </a:r>
            <a:r>
              <a:rPr lang="en-US" altLang="zh-CN" sz="2000" dirty="0" smtClean="0">
                <a:effectLst/>
              </a:rPr>
              <a:t>&lt;</a:t>
            </a:r>
            <a:r>
              <a:rPr lang="en-US" altLang="zh-CN" sz="2000" dirty="0" err="1" smtClean="0">
                <a:effectLst/>
              </a:rPr>
              <a:t>PrintScreen</a:t>
            </a:r>
            <a:r>
              <a:rPr lang="en-US" altLang="zh-CN" sz="2000" dirty="0" smtClean="0">
                <a:effectLst/>
              </a:rPr>
              <a:t>&gt;</a:t>
            </a:r>
            <a:endParaRPr lang="zh-CN" altLang="zh-CN" sz="2000" dirty="0" smtClean="0">
              <a:effectLst/>
            </a:endParaRPr>
          </a:p>
          <a:p>
            <a:pPr lvl="2" eaLnBrk="1" hangingPunct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441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题型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选题少量，没有操作题</a:t>
            </a:r>
            <a:endParaRPr lang="en-US" altLang="zh-CN" dirty="0" smtClean="0"/>
          </a:p>
          <a:p>
            <a:r>
              <a:rPr lang="zh-CN" altLang="en-US" dirty="0" smtClean="0"/>
              <a:t>考核内容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多媒体的概念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多媒体材料的类型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图像文件格式及其处理软件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音频文件格式及其处理软件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视频文件格式及其处理软件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17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  </a:t>
            </a:r>
            <a:r>
              <a:rPr lang="zh-CN" altLang="en-US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多媒体技术简介</a:t>
            </a:r>
            <a:endParaRPr lang="zh-CN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733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764704"/>
            <a:ext cx="8229600" cy="1000126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1.</a:t>
            </a:r>
            <a:r>
              <a:rPr lang="zh-CN" altLang="en-US" sz="4000" dirty="0" smtClean="0"/>
              <a:t>多媒体技术的概念</a:t>
            </a:r>
            <a:endParaRPr lang="zh-CN" altLang="en-US" dirty="0" smtClean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552" y="1844824"/>
            <a:ext cx="8229600" cy="43204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、多媒体的概念</a:t>
            </a:r>
            <a:endParaRPr lang="en-US" altLang="zh-CN" sz="2800" dirty="0" smtClean="0"/>
          </a:p>
          <a:p>
            <a:pPr lvl="1"/>
            <a:r>
              <a:rPr lang="zh-CN" altLang="en-US" sz="2400" dirty="0" smtClean="0"/>
              <a:t>媒体数据的类型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呈现信息所用的数据</a:t>
            </a:r>
            <a:endParaRPr lang="en-US" altLang="zh-CN" sz="2000" dirty="0" smtClean="0"/>
          </a:p>
          <a:p>
            <a:pPr lvl="3"/>
            <a:r>
              <a:rPr lang="zh-CN" altLang="en-US" sz="1800" dirty="0" smtClean="0"/>
              <a:t>文本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图形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图像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声音</a:t>
            </a:r>
            <a:endParaRPr lang="en-US" altLang="zh-CN" sz="1800" dirty="0" smtClean="0"/>
          </a:p>
          <a:p>
            <a:pPr lvl="3"/>
            <a:r>
              <a:rPr lang="zh-CN" altLang="en-US" sz="1800" dirty="0" smtClean="0"/>
              <a:t>动画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视频</a:t>
            </a:r>
            <a:endParaRPr lang="en-US" altLang="zh-CN" sz="1800" dirty="0" smtClean="0"/>
          </a:p>
          <a:p>
            <a:pPr lvl="1"/>
            <a:r>
              <a:rPr lang="zh-CN" altLang="en-US" sz="2400" dirty="0" smtClean="0"/>
              <a:t>多媒体的定义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把两种或两种以上的媒体材料有机地组织起来，能够从不同的视角更好地呈现特定的信息</a:t>
            </a:r>
            <a:endParaRPr lang="en-US" altLang="zh-CN" sz="2000" dirty="0" smtClean="0"/>
          </a:p>
          <a:p>
            <a:pPr lvl="2"/>
            <a:r>
              <a:rPr lang="zh-CN" altLang="en-US" sz="2000" dirty="0" smtClean="0"/>
              <a:t>用于处理和组织多种媒体材料的技术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923543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多媒体计算机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多媒体计算机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多媒体计算机的概念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具备图像、图形、音频、视频处理能力的计算机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多媒体计算机中的多媒体设备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音频卡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声卡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负责音频信号的处理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音频信号采集、编码与压缩、解压与解码、播放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视频卡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解压缩卡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负责视频信号的处理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硬解压、软解压</a:t>
            </a:r>
            <a:r>
              <a:rPr lang="en-US" altLang="zh-CN" dirty="0" smtClean="0"/>
              <a:t>	</a:t>
            </a:r>
            <a:r>
              <a:rPr lang="en-US" altLang="zh-CN" dirty="0"/>
              <a:t>	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当前有种类繁多的视频编码技术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6971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多媒体计算机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zh-CN" altLang="en-US" sz="2400" dirty="0" smtClean="0"/>
              <a:t>多媒体信息的存储</a:t>
            </a:r>
            <a:endParaRPr lang="en-US" altLang="zh-CN" sz="2400" dirty="0" smtClean="0"/>
          </a:p>
          <a:p>
            <a:pPr lvl="3"/>
            <a:r>
              <a:rPr lang="zh-CN" altLang="en-US" sz="2400" dirty="0" smtClean="0"/>
              <a:t>早期：</a:t>
            </a:r>
            <a:endParaRPr lang="en-US" altLang="zh-CN" sz="2400" dirty="0" smtClean="0"/>
          </a:p>
          <a:p>
            <a:pPr lvl="4"/>
            <a:r>
              <a:rPr lang="en-US" altLang="zh-CN" sz="2400" dirty="0" smtClean="0"/>
              <a:t>CD</a:t>
            </a:r>
            <a:r>
              <a:rPr lang="zh-CN" altLang="en-US" sz="2400" dirty="0" smtClean="0"/>
              <a:t>唱盘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存储音频</a:t>
            </a:r>
            <a:endParaRPr lang="en-US" altLang="zh-CN" sz="2400" dirty="0" smtClean="0"/>
          </a:p>
          <a:p>
            <a:pPr lvl="4"/>
            <a:r>
              <a:rPr lang="en-US" altLang="zh-CN" sz="2400" dirty="0" smtClean="0"/>
              <a:t>CD</a:t>
            </a:r>
            <a:r>
              <a:rPr lang="zh-CN" altLang="en-US" sz="2400" dirty="0" smtClean="0"/>
              <a:t>数据盘</a:t>
            </a:r>
            <a:endParaRPr lang="en-US" altLang="zh-CN" sz="2400" dirty="0" smtClean="0"/>
          </a:p>
          <a:p>
            <a:pPr lvl="4"/>
            <a:r>
              <a:rPr lang="en-US" altLang="zh-CN" sz="2400" dirty="0" smtClean="0"/>
              <a:t>VCD</a:t>
            </a:r>
            <a:r>
              <a:rPr lang="zh-CN" altLang="en-US" sz="2400" dirty="0" smtClean="0"/>
              <a:t>电影盘</a:t>
            </a:r>
            <a:endParaRPr lang="en-US" altLang="zh-CN" sz="2400" dirty="0" smtClean="0"/>
          </a:p>
          <a:p>
            <a:pPr lvl="3"/>
            <a:r>
              <a:rPr lang="zh-CN" altLang="en-US" sz="2400" dirty="0" smtClean="0"/>
              <a:t>现在</a:t>
            </a:r>
            <a:endParaRPr lang="en-US" altLang="zh-CN" sz="2400" dirty="0" smtClean="0"/>
          </a:p>
          <a:p>
            <a:pPr lvl="4"/>
            <a:r>
              <a:rPr lang="zh-CN" altLang="en-US" sz="2400" dirty="0"/>
              <a:t>大</a:t>
            </a:r>
            <a:r>
              <a:rPr lang="zh-CN" altLang="en-US" sz="2400" dirty="0" smtClean="0"/>
              <a:t>容量硬盘</a:t>
            </a:r>
            <a:endParaRPr lang="en-US" altLang="zh-CN" sz="2400" dirty="0" smtClean="0"/>
          </a:p>
          <a:p>
            <a:pPr lvl="4"/>
            <a:r>
              <a:rPr lang="en-US" altLang="zh-CN" sz="2400" dirty="0" smtClean="0"/>
              <a:t>DVD</a:t>
            </a:r>
            <a:r>
              <a:rPr lang="zh-CN" altLang="en-US" sz="2400" dirty="0" smtClean="0"/>
              <a:t>数据盘</a:t>
            </a:r>
            <a:r>
              <a:rPr lang="en-US" altLang="zh-CN" sz="2400" dirty="0" smtClean="0"/>
              <a:t>——4.7GB</a:t>
            </a:r>
          </a:p>
          <a:p>
            <a:pPr lvl="4"/>
            <a:r>
              <a:rPr lang="zh-CN" altLang="en-US" sz="2400" dirty="0"/>
              <a:t>蓝</a:t>
            </a:r>
            <a:r>
              <a:rPr lang="zh-CN" altLang="en-US" sz="2400" dirty="0" smtClean="0"/>
              <a:t>光</a:t>
            </a:r>
            <a:r>
              <a:rPr lang="en-US" altLang="zh-CN" sz="2400" dirty="0" smtClean="0"/>
              <a:t>DVD——</a:t>
            </a:r>
            <a:r>
              <a:rPr lang="zh-CN" altLang="en-US" sz="2400" dirty="0" smtClean="0"/>
              <a:t>多层，</a:t>
            </a:r>
            <a:r>
              <a:rPr lang="en-US" altLang="zh-CN" sz="2400" dirty="0" smtClean="0"/>
              <a:t>17GB</a:t>
            </a:r>
          </a:p>
          <a:p>
            <a:pPr lvl="3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2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.</a:t>
            </a:r>
            <a:r>
              <a:rPr lang="zh-CN" altLang="en-US" dirty="0" smtClean="0"/>
              <a:t>多媒体信息处理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、多媒体信息处理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(1)</a:t>
            </a:r>
            <a:r>
              <a:rPr lang="zh-CN" altLang="en-US" dirty="0" smtClean="0"/>
              <a:t>图像处理的常用工具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Windows</a:t>
            </a:r>
            <a:r>
              <a:rPr lang="zh-CN" altLang="en-US" dirty="0" smtClean="0"/>
              <a:t>画图工具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en-US" altLang="zh-CN" dirty="0" smtClean="0"/>
              <a:t>Photoshop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美图秀秀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光影魔术手 等等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71951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/>
              <a:t>多媒体信息处理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CN" dirty="0" smtClean="0"/>
              <a:t>(2)Windows</a:t>
            </a:r>
            <a:r>
              <a:rPr lang="zh-CN" altLang="en-US" dirty="0" smtClean="0"/>
              <a:t>音频工具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音频播放工具：</a:t>
            </a:r>
            <a:endParaRPr lang="en-US" altLang="zh-CN" dirty="0" smtClean="0"/>
          </a:p>
          <a:p>
            <a:pPr lvl="3" eaLnBrk="1" hangingPunct="1">
              <a:lnSpc>
                <a:spcPct val="90000"/>
              </a:lnSpc>
            </a:pPr>
            <a:r>
              <a:rPr lang="zh-CN" altLang="en-US" dirty="0" smtClean="0"/>
              <a:t>录音机、</a:t>
            </a:r>
            <a:endParaRPr lang="en-US" altLang="zh-CN" dirty="0" smtClean="0"/>
          </a:p>
          <a:p>
            <a:pPr lvl="3" eaLnBrk="1" hangingPunct="1">
              <a:lnSpc>
                <a:spcPct val="90000"/>
              </a:lnSpc>
            </a:pPr>
            <a:r>
              <a:rPr lang="en-US" altLang="zh-CN" dirty="0" err="1" smtClean="0"/>
              <a:t>Winamp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RealPlayer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3" eaLnBrk="1" hangingPunct="1">
              <a:lnSpc>
                <a:spcPct val="90000"/>
              </a:lnSpc>
            </a:pPr>
            <a:r>
              <a:rPr lang="zh-CN" altLang="en-US" sz="2000" kern="1200" dirty="0" smtClean="0">
                <a:solidFill>
                  <a:schemeClr val="tx1"/>
                </a:solidFill>
              </a:rPr>
              <a:t>各种音频、视频播放软件</a:t>
            </a:r>
            <a:endParaRPr lang="zh-CN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音频加工软件：</a:t>
            </a:r>
            <a:endParaRPr lang="en-US" altLang="zh-CN" dirty="0" smtClean="0"/>
          </a:p>
          <a:p>
            <a:pPr lvl="3" eaLnBrk="1" hangingPunct="1">
              <a:lnSpc>
                <a:spcPct val="90000"/>
              </a:lnSpc>
            </a:pPr>
            <a:r>
              <a:rPr lang="en-US" altLang="zh-CN" dirty="0" smtClean="0"/>
              <a:t>Audition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CoolEdit</a:t>
            </a:r>
            <a:r>
              <a:rPr lang="zh-CN" altLang="en-US" dirty="0" smtClean="0"/>
              <a:t>）、</a:t>
            </a:r>
            <a:endParaRPr lang="en-US" altLang="zh-CN" dirty="0" smtClean="0"/>
          </a:p>
          <a:p>
            <a:pPr lvl="3" eaLnBrk="1" hangingPunct="1">
              <a:lnSpc>
                <a:spcPct val="90000"/>
              </a:lnSpc>
            </a:pPr>
            <a:r>
              <a:rPr lang="en-US" altLang="zh-CN" dirty="0" err="1" smtClean="0"/>
              <a:t>GoldWave</a:t>
            </a:r>
            <a:endParaRPr lang="en-US" altLang="zh-CN" dirty="0" smtClean="0"/>
          </a:p>
          <a:p>
            <a:pPr lvl="3" eaLnBrk="1" hangingPunct="1">
              <a:lnSpc>
                <a:spcPct val="90000"/>
              </a:lnSpc>
            </a:pPr>
            <a:r>
              <a:rPr lang="en-US" altLang="zh-CN" dirty="0" err="1" smtClean="0"/>
              <a:t>SoundForge</a:t>
            </a:r>
            <a:r>
              <a:rPr lang="zh-CN" altLang="en-US" dirty="0" smtClean="0"/>
              <a:t>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57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83671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/>
              <a:t>多媒体信息处理</a:t>
            </a:r>
            <a:endParaRPr lang="zh-CN" altLang="en-US" dirty="0" smtClean="0"/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/>
              <a:t>(3)Windows </a:t>
            </a:r>
            <a:r>
              <a:rPr lang="zh-CN" altLang="zh-CN" sz="2800" dirty="0" smtClean="0"/>
              <a:t>视频播放与视频加工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CN" altLang="zh-CN" sz="2500" dirty="0" smtClean="0"/>
              <a:t>视频播放（流媒体播放器）：</a:t>
            </a:r>
            <a:endParaRPr lang="en-US" altLang="zh-CN" sz="25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en-US" altLang="zh-CN" sz="2300" dirty="0" smtClean="0"/>
              <a:t>Windows Media Player</a:t>
            </a:r>
            <a:r>
              <a:rPr lang="zh-CN" altLang="zh-CN" sz="2300" dirty="0" smtClean="0"/>
              <a:t>、</a:t>
            </a:r>
            <a:endParaRPr lang="en-US" altLang="zh-CN" sz="23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en-US" altLang="zh-CN" sz="2300" dirty="0" smtClean="0"/>
              <a:t>RealPlayer</a:t>
            </a:r>
            <a:r>
              <a:rPr lang="zh-CN" altLang="zh-CN" sz="2300" dirty="0" smtClean="0"/>
              <a:t>、</a:t>
            </a:r>
            <a:endParaRPr lang="en-US" altLang="zh-CN" sz="23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en-US" altLang="zh-CN" sz="2300" dirty="0" smtClean="0"/>
              <a:t>QuickTime Player</a:t>
            </a:r>
            <a:r>
              <a:rPr lang="zh-CN" altLang="zh-CN" sz="2300" dirty="0" smtClean="0"/>
              <a:t>、</a:t>
            </a:r>
            <a:endParaRPr lang="en-US" altLang="zh-CN" sz="23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zh-CN" altLang="zh-CN" sz="2300" dirty="0" smtClean="0"/>
              <a:t>超级影霸</a:t>
            </a:r>
            <a:endParaRPr lang="en-US" altLang="zh-CN" sz="23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zh-CN" altLang="en-US" sz="2300" dirty="0"/>
              <a:t>暴风影音</a:t>
            </a:r>
            <a:r>
              <a:rPr lang="zh-CN" altLang="zh-CN" sz="2300" dirty="0" smtClean="0"/>
              <a:t>等；</a:t>
            </a:r>
            <a:endParaRPr lang="zh-CN" altLang="zh-CN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CN" altLang="zh-CN" sz="2500" dirty="0" smtClean="0"/>
              <a:t>视频加工：</a:t>
            </a:r>
            <a:endParaRPr lang="en-US" altLang="zh-CN" sz="25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en-US" altLang="zh-CN" sz="2300" dirty="0" smtClean="0"/>
              <a:t>Premiere</a:t>
            </a:r>
            <a:r>
              <a:rPr lang="zh-CN" altLang="zh-CN" sz="2300" dirty="0" smtClean="0"/>
              <a:t>、</a:t>
            </a:r>
            <a:endParaRPr lang="en-US" altLang="zh-CN" sz="23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en-US" altLang="zh-CN" sz="2300" dirty="0" smtClean="0"/>
              <a:t>After Effect</a:t>
            </a:r>
            <a:r>
              <a:rPr lang="zh-CN" altLang="zh-CN" sz="2300" dirty="0" smtClean="0"/>
              <a:t>、</a:t>
            </a:r>
            <a:endParaRPr lang="en-US" altLang="zh-CN" sz="2300" dirty="0" smtClean="0"/>
          </a:p>
          <a:p>
            <a:pPr marL="1581912" lvl="4" eaLnBrk="1" fontAlgn="auto" hangingPunct="1">
              <a:spcAft>
                <a:spcPts val="0"/>
              </a:spcAft>
              <a:defRPr/>
            </a:pPr>
            <a:r>
              <a:rPr lang="en-US" altLang="zh-CN" sz="2300" dirty="0" smtClean="0"/>
              <a:t>Movie Maker</a:t>
            </a:r>
            <a:r>
              <a:rPr lang="zh-CN" altLang="zh-CN" sz="2300" dirty="0" smtClean="0"/>
              <a:t>等。</a:t>
            </a:r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44410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/>
              <a:t>多媒体信息处理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(4)</a:t>
            </a:r>
            <a:r>
              <a:rPr lang="zh-CN" altLang="en-US" dirty="0" smtClean="0"/>
              <a:t>常见的多媒体创作工具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zh-CN" dirty="0" err="1" smtClean="0"/>
              <a:t>Authorware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Director</a:t>
            </a:r>
            <a:r>
              <a:rPr lang="zh-CN" altLang="en-US" dirty="0" smtClean="0"/>
              <a:t>、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Flash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PowerPoint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Media Encoder</a:t>
            </a:r>
            <a:r>
              <a:rPr lang="zh-CN" altLang="en-US" dirty="0" smtClean="0"/>
              <a:t>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0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825</Words>
  <Application>Microsoft Office PowerPoint</Application>
  <PresentationFormat>全屏显示(4:3)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第8章  多媒体技术简介</vt:lpstr>
      <vt:lpstr>1.多媒体技术的概念</vt:lpstr>
      <vt:lpstr>2.多媒体计算机</vt:lpstr>
      <vt:lpstr>2.多媒体计算机</vt:lpstr>
      <vt:lpstr>3.多媒体信息处理</vt:lpstr>
      <vt:lpstr>3.多媒体信息处理</vt:lpstr>
      <vt:lpstr>3.多媒体信息处理</vt:lpstr>
      <vt:lpstr>3.多媒体信息处理</vt:lpstr>
      <vt:lpstr>4.多媒体文件及其格式</vt:lpstr>
      <vt:lpstr>5、多媒体的常见技术</vt:lpstr>
      <vt:lpstr>5.多媒体的常见技术</vt:lpstr>
      <vt:lpstr>5.多媒体的常见技术</vt:lpstr>
      <vt:lpstr>6.多媒体素材的常见操作</vt:lpstr>
      <vt:lpstr>6.多媒体素材常见操作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Xiongyu</dc:creator>
  <cp:lastModifiedBy>maxl</cp:lastModifiedBy>
  <cp:revision>20</cp:revision>
  <dcterms:created xsi:type="dcterms:W3CDTF">2013-12-18T08:31:28Z</dcterms:created>
  <dcterms:modified xsi:type="dcterms:W3CDTF">2014-01-01T12:12:41Z</dcterms:modified>
</cp:coreProperties>
</file>